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42"/>
  </p:notesMasterIdLst>
  <p:sldIdLst>
    <p:sldId id="257" r:id="rId3"/>
    <p:sldId id="258" r:id="rId4"/>
    <p:sldId id="275" r:id="rId5"/>
    <p:sldId id="260" r:id="rId6"/>
    <p:sldId id="271" r:id="rId7"/>
    <p:sldId id="276" r:id="rId8"/>
    <p:sldId id="270" r:id="rId9"/>
    <p:sldId id="277" r:id="rId10"/>
    <p:sldId id="303" r:id="rId11"/>
    <p:sldId id="280" r:id="rId12"/>
    <p:sldId id="308" r:id="rId13"/>
    <p:sldId id="283" r:id="rId14"/>
    <p:sldId id="284" r:id="rId15"/>
    <p:sldId id="285" r:id="rId16"/>
    <p:sldId id="286" r:id="rId17"/>
    <p:sldId id="305" r:id="rId18"/>
    <p:sldId id="287" r:id="rId19"/>
    <p:sldId id="288" r:id="rId20"/>
    <p:sldId id="289" r:id="rId21"/>
    <p:sldId id="290" r:id="rId22"/>
    <p:sldId id="291" r:id="rId23"/>
    <p:sldId id="292" r:id="rId24"/>
    <p:sldId id="293" r:id="rId25"/>
    <p:sldId id="294" r:id="rId26"/>
    <p:sldId id="295" r:id="rId27"/>
    <p:sldId id="296" r:id="rId28"/>
    <p:sldId id="297" r:id="rId29"/>
    <p:sldId id="307" r:id="rId30"/>
    <p:sldId id="298" r:id="rId31"/>
    <p:sldId id="299" r:id="rId32"/>
    <p:sldId id="300" r:id="rId33"/>
    <p:sldId id="301" r:id="rId34"/>
    <p:sldId id="264" r:id="rId35"/>
    <p:sldId id="279" r:id="rId36"/>
    <p:sldId id="309" r:id="rId37"/>
    <p:sldId id="266" r:id="rId38"/>
    <p:sldId id="267" r:id="rId39"/>
    <p:sldId id="268" r:id="rId40"/>
    <p:sldId id="26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3" y="4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285A4-0175-4BBE-9545-ACCA748D04DE}"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532DF-9924-4741-83DD-716B927E1076}" type="slidenum">
              <a:rPr lang="en-US" smtClean="0"/>
              <a:t>‹#›</a:t>
            </a:fld>
            <a:endParaRPr lang="en-US"/>
          </a:p>
        </p:txBody>
      </p:sp>
    </p:spTree>
    <p:extLst>
      <p:ext uri="{BB962C8B-B14F-4D97-AF65-F5344CB8AC3E}">
        <p14:creationId xmlns:p14="http://schemas.microsoft.com/office/powerpoint/2010/main" val="380329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532DF-9924-4741-83DD-716B927E1076}" type="slidenum">
              <a:rPr lang="en-US" smtClean="0"/>
              <a:t>1</a:t>
            </a:fld>
            <a:endParaRPr lang="en-US"/>
          </a:p>
        </p:txBody>
      </p:sp>
    </p:spTree>
    <p:extLst>
      <p:ext uri="{BB962C8B-B14F-4D97-AF65-F5344CB8AC3E}">
        <p14:creationId xmlns:p14="http://schemas.microsoft.com/office/powerpoint/2010/main" val="18117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2B437C-1D7E-44D5-9584-18E8C4225E6C}"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219475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507D3-8D7A-41A4-BF5A-8DDE0AB4F64B}"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149425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FDEF-21CC-444B-81F4-5896C6295E09}"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281332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With Title">
    <p:spTree>
      <p:nvGrpSpPr>
        <p:cNvPr id="1" name=""/>
        <p:cNvGrpSpPr/>
        <p:nvPr/>
      </p:nvGrpSpPr>
      <p:grpSpPr>
        <a:xfrm>
          <a:off x="0" y="0"/>
          <a:ext cx="0" cy="0"/>
          <a:chOff x="0" y="0"/>
          <a:chExt cx="0" cy="0"/>
        </a:xfrm>
      </p:grpSpPr>
      <p:pic>
        <p:nvPicPr>
          <p:cNvPr id="4" name="iStock_000018011268X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121920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1P1A9574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 y="5329240"/>
            <a:ext cx="305011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Stock_000050172376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0826"/>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Stock_000014864330Large.jpg"/>
          <p:cNvPicPr>
            <a:picLocks noChangeAspect="1"/>
          </p:cNvPicPr>
          <p:nvPr/>
        </p:nvPicPr>
        <p:blipFill>
          <a:blip r:embed="rId5">
            <a:extLst>
              <a:ext uri="{28A0092B-C50C-407E-A947-70E740481C1C}">
                <a14:useLocalDpi xmlns:a14="http://schemas.microsoft.com/office/drawing/2010/main" val="0"/>
              </a:ext>
            </a:extLst>
          </a:blip>
          <a:srcRect t="28925"/>
          <a:stretch>
            <a:fillRect/>
          </a:stretch>
        </p:blipFill>
        <p:spPr bwMode="auto">
          <a:xfrm>
            <a:off x="6089651" y="5335590"/>
            <a:ext cx="3054349"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Stock_000006680172Large.jpg"/>
          <p:cNvPicPr>
            <a:picLocks noChangeAspect="1"/>
          </p:cNvPicPr>
          <p:nvPr/>
        </p:nvPicPr>
        <p:blipFill>
          <a:blip r:embed="rId6">
            <a:extLst>
              <a:ext uri="{28A0092B-C50C-407E-A947-70E740481C1C}">
                <a14:useLocalDpi xmlns:a14="http://schemas.microsoft.com/office/drawing/2010/main" val="0"/>
              </a:ext>
            </a:extLst>
          </a:blip>
          <a:srcRect t="13022"/>
          <a:stretch>
            <a:fillRect/>
          </a:stretch>
        </p:blipFill>
        <p:spPr bwMode="auto">
          <a:xfrm>
            <a:off x="9146117" y="53340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291147"/>
            <a:ext cx="12192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wpi_full_logo_white.ai"/>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8" y="563563"/>
            <a:ext cx="353906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34"/>
          <p:cNvSpPr/>
          <p:nvPr/>
        </p:nvSpPr>
        <p:spPr>
          <a:xfrm>
            <a:off x="1519773" y="1235076"/>
            <a:ext cx="2108200" cy="396875"/>
          </a:xfrm>
          <a:prstGeom prst="rect">
            <a:avLst/>
          </a:prstGeom>
          <a:ln w="12700">
            <a:miter lim="400000"/>
          </a:ln>
          <a:extLst>
            <a:ext uri="{C572A759-6A51-4108-AA02-DFA0A04FC94B}"/>
          </a:extLst>
        </p:spPr>
        <p:txBody>
          <a:bodyPr lIns="35681" tIns="35681" rIns="35681" bIns="35681" anchor="ctr"/>
          <a:lstStyle/>
          <a:p>
            <a:pPr defTabSz="321149">
              <a:lnSpc>
                <a:spcPct val="120000"/>
              </a:lnSpc>
              <a:defRPr sz="1400">
                <a:solidFill>
                  <a:srgbClr val="FFFFFF"/>
                </a:solidFill>
                <a:latin typeface="Interstate-Regular"/>
                <a:ea typeface="Interstate-Regular"/>
                <a:cs typeface="Interstate-Regular"/>
                <a:sym typeface="Interstate-Regular"/>
              </a:defRPr>
            </a:pPr>
            <a:r>
              <a:rPr sz="1000" kern="0">
                <a:solidFill>
                  <a:srgbClr val="FFFFFF"/>
                </a:solidFill>
                <a:latin typeface="Interstate-Regular"/>
                <a:ea typeface="Interstate-Regular"/>
                <a:cs typeface="Interstate-Regular"/>
                <a:sym typeface="Interstate-Regular"/>
              </a:rPr>
              <a:t>A Procurement Technical </a:t>
            </a:r>
            <a:br>
              <a:rPr sz="1000" kern="0">
                <a:solidFill>
                  <a:srgbClr val="FFFFFF"/>
                </a:solidFill>
                <a:latin typeface="Interstate-Regular"/>
                <a:ea typeface="Interstate-Regular"/>
                <a:cs typeface="Interstate-Regular"/>
                <a:sym typeface="Interstate-Regular"/>
              </a:rPr>
            </a:br>
            <a:r>
              <a:rPr sz="1000" kern="0">
                <a:solidFill>
                  <a:srgbClr val="FFFFFF"/>
                </a:solidFill>
                <a:latin typeface="Interstate-Regular"/>
                <a:ea typeface="Interstate-Regular"/>
                <a:cs typeface="Interstate-Regular"/>
                <a:sym typeface="Interstate-Regular"/>
              </a:rPr>
              <a:t>Assistance Center (PTAC)</a:t>
            </a:r>
          </a:p>
        </p:txBody>
      </p:sp>
      <p:sp>
        <p:nvSpPr>
          <p:cNvPr id="35" name="Shape 35"/>
          <p:cNvSpPr>
            <a:spLocks noGrp="1"/>
          </p:cNvSpPr>
          <p:nvPr>
            <p:ph type="body" sz="quarter" idx="13"/>
          </p:nvPr>
        </p:nvSpPr>
        <p:spPr>
          <a:xfrm>
            <a:off x="1651648" y="4224345"/>
            <a:ext cx="8876005" cy="674031"/>
          </a:xfrm>
          <a:prstGeom prst="rect">
            <a:avLst/>
          </a:prstGeom>
          <a:solidFill>
            <a:schemeClr val="accent1">
              <a:lumMod val="50000"/>
            </a:schemeClr>
          </a:solidFill>
        </p:spPr>
        <p:txBody>
          <a:bodyPr wrap="square">
            <a:spAutoFit/>
          </a:bodyPr>
          <a:lstStyle>
            <a:lvl1pPr marL="0" indent="0" algn="ctr">
              <a:spcBef>
                <a:spcPts val="0"/>
              </a:spcBef>
              <a:buSzTx/>
              <a:buNone/>
              <a:defRPr sz="4200" b="1">
                <a:solidFill>
                  <a:srgbClr val="FFFFFF"/>
                </a:solidFill>
                <a:latin typeface="Corbel" panose="020B0503020204020204" pitchFamily="34" charset="0"/>
                <a:ea typeface="+mj-ea"/>
                <a:cs typeface="+mj-cs"/>
                <a:sym typeface="Interstate-Black"/>
              </a:defRPr>
            </a:lvl1pPr>
          </a:lstStyle>
          <a:p>
            <a:pPr lvl="0"/>
            <a:r>
              <a:rPr lang="en-US" dirty="0" smtClean="0"/>
              <a:t>Click to edit Master text styles</a:t>
            </a:r>
          </a:p>
        </p:txBody>
      </p:sp>
      <p:sp>
        <p:nvSpPr>
          <p:cNvPr id="12" name="Shape 37"/>
          <p:cNvSpPr>
            <a:spLocks noGrp="1"/>
          </p:cNvSpPr>
          <p:nvPr>
            <p:ph type="sldNum" sz="quarter" idx="15"/>
          </p:nvPr>
        </p:nvSpPr>
        <p:spPr/>
        <p:txBody>
          <a:bodyPr/>
          <a:lstStyle>
            <a:lvl1pPr algn="l" eaLnBrk="0">
              <a:defRPr>
                <a:solidFill>
                  <a:schemeClr val="tx1"/>
                </a:solidFill>
                <a:latin typeface="Arial" panose="020B0604020202020204" pitchFamily="34" charset="0"/>
              </a:defRPr>
            </a:lvl1pPr>
          </a:lstStyle>
          <a:p>
            <a:pPr>
              <a:defRPr/>
            </a:pPr>
            <a:fld id="{1644AC26-06E3-4913-B6A5-BF6E8B03806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65005831"/>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9A689A-60D2-4428-8142-56FCB98135E4}" type="datetime1">
              <a:rPr lang="en-US" smtClean="0"/>
              <a:t>2/13/2018</a:t>
            </a:fld>
            <a:endParaRPr lang="en-US"/>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501808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8418655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pPr/>
              <a:t>2/13/2018</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79116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pPr/>
              <a:t>2/13/2018</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7443212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pPr/>
              <a:t>2/13/2018</a:t>
            </a:fld>
            <a:endParaRPr lang="en-US" dirty="0"/>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799973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pPr/>
              <a:t>2/13/2018</a:t>
            </a:fld>
            <a:endParaRPr lang="en-US" dirty="0"/>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4960620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pPr/>
              <a:t>2/13/2018</a:t>
            </a:fld>
            <a:endParaRPr lang="en-US" dirty="0"/>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698426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E463-E049-45D1-9334-9513E4EAC95A}"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399015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pPr/>
              <a:t>2/13/2018</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33476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pPr/>
              <a:t>2/13/2018</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1393027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pPr/>
              <a:t>2/13/2018</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674393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pPr/>
              <a:t>2/13/2018</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09454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C0CCD-402D-4399-8D0E-A6561CF85769}"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37936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D5505-C386-40F0-A073-679239D5C35B}" type="datetime1">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3228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1E3CB-3063-460F-88AD-B5D9C8B7632B}" type="datetime1">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185271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9DF5B-63DC-4980-B779-443939173D2C}" type="datetime1">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76133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9A2D1-ABE7-4640-B8D5-33F54479EFD5}" type="datetime1">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43043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039C8-F168-450C-BE65-7B094DD69656}" type="datetime1">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392077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FFA71-5B8C-4228-AA05-EB91D37324F7}" type="datetime1">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EFE3-3BAB-4F8C-BD4E-13489029F13F}" type="slidenum">
              <a:rPr lang="en-US" smtClean="0"/>
              <a:t>‹#›</a:t>
            </a:fld>
            <a:endParaRPr lang="en-US"/>
          </a:p>
        </p:txBody>
      </p:sp>
    </p:spTree>
    <p:extLst>
      <p:ext uri="{BB962C8B-B14F-4D97-AF65-F5344CB8AC3E}">
        <p14:creationId xmlns:p14="http://schemas.microsoft.com/office/powerpoint/2010/main" val="28092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53FA7-9096-44E0-BA3F-354677D31F52}" type="datetime1">
              <a:rPr lang="en-US" smtClean="0"/>
              <a:t>2/13/2018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EEFE3-3BAB-4F8C-BD4E-13489029F13F}" type="slidenum">
              <a:rPr lang="en-US" smtClean="0"/>
              <a:t>‹#›</a:t>
            </a:fld>
            <a:endParaRPr lang="en-US" dirty="0"/>
          </a:p>
        </p:txBody>
      </p:sp>
    </p:spTree>
    <p:extLst>
      <p:ext uri="{BB962C8B-B14F-4D97-AF65-F5344CB8AC3E}">
        <p14:creationId xmlns:p14="http://schemas.microsoft.com/office/powerpoint/2010/main" val="364596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t>2/13/2018</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t>‹#›</a:t>
            </a:fld>
            <a:endParaRPr lang="en-US" dirty="0"/>
          </a:p>
        </p:txBody>
      </p:sp>
      <p:pic>
        <p:nvPicPr>
          <p:cNvPr id="7" name="Picture 6"/>
          <p:cNvPicPr>
            <a:picLocks noChangeAspect="1"/>
          </p:cNvPicPr>
          <p:nvPr userDrawn="1"/>
        </p:nvPicPr>
        <p:blipFill>
          <a:blip r:embed="rId13" cstate="print"/>
          <a:stretch>
            <a:fillRect/>
          </a:stretch>
        </p:blipFill>
        <p:spPr>
          <a:xfrm>
            <a:off x="398585" y="6250904"/>
            <a:ext cx="1872528" cy="565270"/>
          </a:xfrm>
          <a:prstGeom prst="rect">
            <a:avLst/>
          </a:prstGeom>
        </p:spPr>
      </p:pic>
    </p:spTree>
    <p:extLst>
      <p:ext uri="{BB962C8B-B14F-4D97-AF65-F5344CB8AC3E}">
        <p14:creationId xmlns:p14="http://schemas.microsoft.com/office/powerpoint/2010/main" val="31363698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hyperlink" Target="https://beta.sam.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beta.sam.gov/"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wispro.org/events/acquisition-hour-overview-of-cpars-4/" TargetMode="External"/><Relationship Id="rId2" Type="http://schemas.openxmlformats.org/officeDocument/2006/relationships/hyperlink" Target="https://www.wispro.org/events/title-acquisition-hour-the-future-of-sam-gov/" TargetMode="External"/><Relationship Id="rId1" Type="http://schemas.openxmlformats.org/officeDocument/2006/relationships/slideLayout" Target="../slideLayouts/slideLayout14.xml"/><Relationship Id="rId6" Type="http://schemas.openxmlformats.org/officeDocument/2006/relationships/hyperlink" Target="https://www.wispro.org/events/acquisition-hour-growing-your-small-business-with-the-disadvantaged-business-enterprise-dbe-program/" TargetMode="External"/><Relationship Id="rId5" Type="http://schemas.openxmlformats.org/officeDocument/2006/relationships/hyperlink" Target="https://www.wispro.org/events/acquisition-hour-understanding-your-obligations-when-quoting-and-receiving-awards-from-defense-logistics-agency-dla-dibbs-3/" TargetMode="External"/><Relationship Id="rId4" Type="http://schemas.openxmlformats.org/officeDocument/2006/relationships/hyperlink" Target="https://www.wispro.org/events/acquisition-hour-selling-to-the-state-of-wisconsin-and-local-governments-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wispro.org/events/acquisition-hour-information-management-for-federal-contractors/" TargetMode="External"/><Relationship Id="rId2" Type="http://schemas.openxmlformats.org/officeDocument/2006/relationships/hyperlink" Target="https://www.wispro.org/events/acquisition-hour-cyber-security-for-current-and-prospective-dod-contractors-and-subcontractors-6/" TargetMode="External"/><Relationship Id="rId1" Type="http://schemas.openxmlformats.org/officeDocument/2006/relationships/slideLayout" Target="../slideLayouts/slideLayout14.xml"/><Relationship Id="rId6" Type="http://schemas.openxmlformats.org/officeDocument/2006/relationships/hyperlink" Target="https://www.wispro.org/events/acquisition-hour-cyber-security-for-current-and-prospective-dod-contractors-and-subcontractors-7/" TargetMode="External"/><Relationship Id="rId5" Type="http://schemas.openxmlformats.org/officeDocument/2006/relationships/hyperlink" Target="https://www.wispro.org/events/acquisition-hour-update-on-federal-hour-wage-labor-laws/" TargetMode="External"/><Relationship Id="rId4" Type="http://schemas.openxmlformats.org/officeDocument/2006/relationships/hyperlink" Target="https://www.wispro.org/events/acquisition-hour-introduction-to-certifications-available-to-woman-owned-businesses-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hyperlink" Target="https://www.wispro.org/events/society-of-american-military-engineers-same-joint-industry-days-and-federal-agency-foru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mailto:carolm@wispro.org" TargetMode="External"/><Relationship Id="rId2" Type="http://schemas.openxmlformats.org/officeDocument/2006/relationships/hyperlink" Target="http://www.wispro.org/"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3"/>
          </p:nvPr>
        </p:nvSpPr>
        <p:spPr>
          <a:xfrm>
            <a:off x="1764406" y="4089403"/>
            <a:ext cx="8834907" cy="1993345"/>
          </a:xfrm>
          <a:solidFill>
            <a:schemeClr val="accent1">
              <a:lumMod val="50000"/>
            </a:schemeClr>
          </a:solidFill>
        </p:spPr>
        <p:txBody>
          <a:bodyPr>
            <a:normAutofit/>
          </a:bodyPr>
          <a:lstStyle/>
          <a:p>
            <a:pPr defTabSz="410358">
              <a:defRPr/>
            </a:pPr>
            <a:r>
              <a:rPr lang="en-US" sz="3600" b="1" cap="all" dirty="0" smtClean="0">
                <a:latin typeface="Corbel" panose="020B0503020204020204" pitchFamily="34" charset="0"/>
              </a:rPr>
              <a:t>THE FUTURE OF SAM.GOV</a:t>
            </a:r>
          </a:p>
          <a:p>
            <a:pPr defTabSz="410358">
              <a:defRPr/>
            </a:pPr>
            <a:r>
              <a:rPr lang="en-US" sz="3600" b="1" cap="all" dirty="0">
                <a:latin typeface="Corbel" panose="020B0503020204020204" pitchFamily="34" charset="0"/>
              </a:rPr>
              <a:t>Acquisition Hour </a:t>
            </a:r>
            <a:r>
              <a:rPr lang="en-US" sz="3600" b="1" cap="all" dirty="0" smtClean="0">
                <a:latin typeface="Corbel" panose="020B0503020204020204" pitchFamily="34" charset="0"/>
              </a:rPr>
              <a:t>Webinar</a:t>
            </a:r>
          </a:p>
          <a:p>
            <a:pPr defTabSz="410358">
              <a:defRPr/>
            </a:pPr>
            <a:r>
              <a:rPr lang="en-US" sz="2800" dirty="0" smtClean="0"/>
              <a:t>FEBRUARY 13</a:t>
            </a:r>
            <a:r>
              <a:rPr lang="en-US" sz="2800" b="1" dirty="0" smtClean="0">
                <a:latin typeface="Corbel" panose="020B0503020204020204" pitchFamily="34" charset="0"/>
              </a:rPr>
              <a:t>, 2018</a:t>
            </a:r>
            <a:endParaRPr lang="en-US" sz="2800" b="1" dirty="0">
              <a:latin typeface="Corbel" panose="020B0503020204020204" pitchFamily="34" charset="0"/>
            </a:endParaRPr>
          </a:p>
        </p:txBody>
      </p:sp>
      <p:sp>
        <p:nvSpPr>
          <p:cNvPr id="2" name="Slide Number Placeholder 1"/>
          <p:cNvSpPr>
            <a:spLocks noGrp="1"/>
          </p:cNvSpPr>
          <p:nvPr>
            <p:ph type="sldNum" sz="quarter" idx="15"/>
          </p:nvPr>
        </p:nvSpPr>
        <p:spPr/>
        <p:txBody>
          <a:bodyPr/>
          <a:lstStyle/>
          <a:p>
            <a:pPr>
              <a:defRPr/>
            </a:pPr>
            <a:fld id="{1644AC26-06E3-4913-B6A5-BF6E8B038069}" type="slidenum">
              <a:rPr lang="en-US" altLang="en-US" smtClean="0">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262255495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3" y="201001"/>
            <a:ext cx="10515600" cy="1325563"/>
          </a:xfrm>
        </p:spPr>
        <p:txBody>
          <a:bodyPr>
            <a:normAutofit/>
          </a:bodyPr>
          <a:lstStyle/>
          <a:p>
            <a:r>
              <a:rPr lang="en-US" dirty="0" smtClean="0">
                <a:solidFill>
                  <a:srgbClr val="002060"/>
                </a:solidFill>
                <a:latin typeface="Calibri" panose="020F0502020204030204" pitchFamily="34" charset="0"/>
              </a:rPr>
              <a:t>INTEGRATED AWARD ENVIRONMENT</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10</a:t>
            </a:fld>
            <a:endParaRPr lang="en-US"/>
          </a:p>
        </p:txBody>
      </p:sp>
      <p:pic>
        <p:nvPicPr>
          <p:cNvPr id="6" name="Content Placeholder 5"/>
          <p:cNvPicPr>
            <a:picLocks noGrp="1" noChangeAspect="1"/>
          </p:cNvPicPr>
          <p:nvPr>
            <p:ph idx="1"/>
          </p:nvPr>
        </p:nvPicPr>
        <p:blipFill rotWithShape="1">
          <a:blip r:embed="rId2"/>
          <a:srcRect t="6940" r="1147" b="5023"/>
          <a:stretch/>
        </p:blipFill>
        <p:spPr>
          <a:xfrm>
            <a:off x="902676" y="1317132"/>
            <a:ext cx="8968153" cy="4812941"/>
          </a:xfrm>
          <a:prstGeom prst="rect">
            <a:avLst/>
          </a:prstGeom>
        </p:spPr>
      </p:pic>
      <p:sp>
        <p:nvSpPr>
          <p:cNvPr id="7" name="TextBox 6"/>
          <p:cNvSpPr txBox="1"/>
          <p:nvPr/>
        </p:nvSpPr>
        <p:spPr>
          <a:xfrm>
            <a:off x="8510954" y="1803666"/>
            <a:ext cx="3341076" cy="461665"/>
          </a:xfrm>
          <a:prstGeom prst="rect">
            <a:avLst/>
          </a:prstGeom>
          <a:solidFill>
            <a:schemeClr val="bg1"/>
          </a:solidFill>
        </p:spPr>
        <p:txBody>
          <a:bodyPr wrap="square" rtlCol="0">
            <a:spAutoFit/>
          </a:bodyPr>
          <a:lstStyle/>
          <a:p>
            <a:r>
              <a:rPr lang="en-US" sz="2400" b="1" dirty="0">
                <a:hlinkClick r:id="rId3"/>
              </a:rPr>
              <a:t>https://beta.sam.gov/</a:t>
            </a:r>
            <a:endParaRPr lang="en-US" sz="2400" b="1" dirty="0"/>
          </a:p>
        </p:txBody>
      </p:sp>
    </p:spTree>
    <p:extLst>
      <p:ext uri="{BB962C8B-B14F-4D97-AF65-F5344CB8AC3E}">
        <p14:creationId xmlns:p14="http://schemas.microsoft.com/office/powerpoint/2010/main" val="1757166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11</a:t>
            </a:fld>
            <a:endParaRPr lang="en-US"/>
          </a:p>
        </p:txBody>
      </p:sp>
      <p:pic>
        <p:nvPicPr>
          <p:cNvPr id="6" name="Picture 5"/>
          <p:cNvPicPr>
            <a:picLocks noChangeAspect="1"/>
          </p:cNvPicPr>
          <p:nvPr/>
        </p:nvPicPr>
        <p:blipFill>
          <a:blip r:embed="rId2"/>
          <a:stretch>
            <a:fillRect/>
          </a:stretch>
        </p:blipFill>
        <p:spPr>
          <a:xfrm>
            <a:off x="703385" y="438150"/>
            <a:ext cx="10914183" cy="5371221"/>
          </a:xfrm>
          <a:prstGeom prst="rect">
            <a:avLst/>
          </a:prstGeom>
        </p:spPr>
      </p:pic>
    </p:spTree>
    <p:extLst>
      <p:ext uri="{BB962C8B-B14F-4D97-AF65-F5344CB8AC3E}">
        <p14:creationId xmlns:p14="http://schemas.microsoft.com/office/powerpoint/2010/main" val="3211587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7" y="212726"/>
            <a:ext cx="10515600" cy="1325563"/>
          </a:xfrm>
        </p:spPr>
        <p:txBody>
          <a:bodyPr/>
          <a:lstStyle/>
          <a:p>
            <a:r>
              <a:rPr lang="en-US" dirty="0" smtClean="0">
                <a:solidFill>
                  <a:srgbClr val="002060"/>
                </a:solidFill>
                <a:latin typeface="Calibri" panose="020F0502020204030204" pitchFamily="34" charset="0"/>
              </a:rPr>
              <a:t>Ten databases rolled into one</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12</a:t>
            </a:fld>
            <a:endParaRPr lang="en-US"/>
          </a:p>
        </p:txBody>
      </p:sp>
      <p:sp>
        <p:nvSpPr>
          <p:cNvPr id="6" name="Content Placeholder 2"/>
          <p:cNvSpPr>
            <a:spLocks noGrp="1"/>
          </p:cNvSpPr>
          <p:nvPr>
            <p:ph idx="1"/>
          </p:nvPr>
        </p:nvSpPr>
        <p:spPr>
          <a:xfrm>
            <a:off x="662355" y="1555994"/>
            <a:ext cx="10515600" cy="4351338"/>
          </a:xfrm>
        </p:spPr>
        <p:txBody>
          <a:bodyPr>
            <a:normAutofit fontScale="85000" lnSpcReduction="20000"/>
          </a:bodyPr>
          <a:lstStyle/>
          <a:p>
            <a:r>
              <a:rPr lang="en-US" b="1" dirty="0">
                <a:latin typeface="Calibri" panose="020F0502020204030204" pitchFamily="34" charset="0"/>
              </a:rPr>
              <a:t>Entity Information:</a:t>
            </a:r>
            <a:r>
              <a:rPr lang="en-US" dirty="0">
                <a:latin typeface="Calibri" panose="020F0502020204030204" pitchFamily="34" charset="0"/>
              </a:rPr>
              <a:t> System for Award Management (SAM.gov) – Registrations and Exclusions</a:t>
            </a:r>
          </a:p>
          <a:p>
            <a:r>
              <a:rPr lang="en-US" b="1" dirty="0">
                <a:latin typeface="Calibri" panose="020F0502020204030204" pitchFamily="34" charset="0"/>
              </a:rPr>
              <a:t>Contract Opportunities:</a:t>
            </a:r>
            <a:r>
              <a:rPr lang="en-US" dirty="0">
                <a:latin typeface="Calibri" panose="020F0502020204030204" pitchFamily="34" charset="0"/>
              </a:rPr>
              <a:t> Federal Business Opportunities (fbo.gov)</a:t>
            </a:r>
          </a:p>
          <a:p>
            <a:r>
              <a:rPr lang="en-US" b="1" dirty="0">
                <a:latin typeface="Calibri" panose="020F0502020204030204" pitchFamily="34" charset="0"/>
              </a:rPr>
              <a:t>Contract Data:</a:t>
            </a:r>
            <a:r>
              <a:rPr lang="en-US" dirty="0">
                <a:latin typeface="Calibri" panose="020F0502020204030204" pitchFamily="34" charset="0"/>
              </a:rPr>
              <a:t> Federal Procurement Data System (fpds.gov)</a:t>
            </a:r>
          </a:p>
          <a:p>
            <a:r>
              <a:rPr lang="en-US" b="1" dirty="0">
                <a:latin typeface="Calibri" panose="020F0502020204030204" pitchFamily="34" charset="0"/>
              </a:rPr>
              <a:t>Sub-Award Data:</a:t>
            </a:r>
            <a:r>
              <a:rPr lang="en-US" dirty="0">
                <a:latin typeface="Calibri" panose="020F0502020204030204" pitchFamily="34" charset="0"/>
              </a:rPr>
              <a:t> Electronic Subcontracting Reporting System (eSRS.gov), Federal Funding Accountability and Transparency Act </a:t>
            </a:r>
            <a:r>
              <a:rPr lang="en-US" dirty="0" err="1">
                <a:latin typeface="Calibri" panose="020F0502020204030204" pitchFamily="34" charset="0"/>
              </a:rPr>
              <a:t>Subaward</a:t>
            </a:r>
            <a:r>
              <a:rPr lang="en-US" dirty="0">
                <a:latin typeface="Calibri" panose="020F0502020204030204" pitchFamily="34" charset="0"/>
              </a:rPr>
              <a:t> Reporting System (fsrs.gov)</a:t>
            </a:r>
          </a:p>
          <a:p>
            <a:r>
              <a:rPr lang="en-US" b="1" dirty="0">
                <a:latin typeface="Calibri" panose="020F0502020204030204" pitchFamily="34" charset="0"/>
              </a:rPr>
              <a:t>Wage Determinations:</a:t>
            </a:r>
            <a:r>
              <a:rPr lang="en-US" dirty="0">
                <a:latin typeface="Calibri" panose="020F0502020204030204" pitchFamily="34" charset="0"/>
              </a:rPr>
              <a:t> Wage Determinations </a:t>
            </a:r>
            <a:r>
              <a:rPr lang="en-US" dirty="0" err="1">
                <a:latin typeface="Calibri" panose="020F0502020204030204" pitchFamily="34" charset="0"/>
              </a:rPr>
              <a:t>OnLine</a:t>
            </a:r>
            <a:r>
              <a:rPr lang="en-US" dirty="0">
                <a:latin typeface="Calibri" panose="020F0502020204030204" pitchFamily="34" charset="0"/>
              </a:rPr>
              <a:t> (wdol.gov)</a:t>
            </a:r>
          </a:p>
          <a:p>
            <a:r>
              <a:rPr lang="en-US" b="1" dirty="0">
                <a:latin typeface="Calibri" panose="020F0502020204030204" pitchFamily="34" charset="0"/>
              </a:rPr>
              <a:t>Past Performance:</a:t>
            </a:r>
            <a:r>
              <a:rPr lang="en-US" dirty="0">
                <a:latin typeface="Calibri" panose="020F0502020204030204" pitchFamily="34" charset="0"/>
              </a:rPr>
              <a:t> Contractor Performance Assessment Reporting System (cpars.gov), Past Performance Information Retrieval System (ppirs.gov),  Federal Awardee Performance and Integrity Information System (fapiis.gov)</a:t>
            </a:r>
          </a:p>
          <a:p>
            <a:r>
              <a:rPr lang="en-US" b="1" dirty="0">
                <a:latin typeface="Calibri" panose="020F0502020204030204" pitchFamily="34" charset="0"/>
              </a:rPr>
              <a:t>Assistance Listings:</a:t>
            </a:r>
            <a:r>
              <a:rPr lang="en-US" dirty="0">
                <a:latin typeface="Calibri" panose="020F0502020204030204" pitchFamily="34" charset="0"/>
              </a:rPr>
              <a:t> Catalog of Federal Domestic Assistance (cfda.gov</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897510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C343-D376-43E5-9D0F-E9BAF80AEBBB}" type="datetime1">
              <a:rPr lang="en-US" smtClean="0"/>
              <a:pPr/>
              <a:t>2/13/2018</a:t>
            </a:fld>
            <a:endParaRPr lang="en-US" dirty="0"/>
          </a:p>
        </p:txBody>
      </p:sp>
      <p:sp>
        <p:nvSpPr>
          <p:cNvPr id="3" name="Slide Number Placeholder 2"/>
          <p:cNvSpPr>
            <a:spLocks noGrp="1"/>
          </p:cNvSpPr>
          <p:nvPr>
            <p:ph type="sldNum" sz="quarter" idx="12"/>
          </p:nvPr>
        </p:nvSpPr>
        <p:spPr/>
        <p:txBody>
          <a:bodyPr/>
          <a:lstStyle/>
          <a:p>
            <a:fld id="{B687C8F9-D69E-408A-9471-1F7D9DCD1C43}" type="slidenum">
              <a:rPr lang="en-US" smtClean="0"/>
              <a:t>13</a:t>
            </a:fld>
            <a:endParaRPr lang="en-US"/>
          </a:p>
        </p:txBody>
      </p:sp>
      <p:pic>
        <p:nvPicPr>
          <p:cNvPr id="4" name="Picture 3"/>
          <p:cNvPicPr>
            <a:picLocks noChangeAspect="1"/>
          </p:cNvPicPr>
          <p:nvPr/>
        </p:nvPicPr>
        <p:blipFill rotWithShape="1">
          <a:blip r:embed="rId2"/>
          <a:srcRect l="24624" t="21268" r="-168" b="25662"/>
          <a:stretch/>
        </p:blipFill>
        <p:spPr>
          <a:xfrm>
            <a:off x="902677" y="445477"/>
            <a:ext cx="10374924" cy="5567936"/>
          </a:xfrm>
          <a:prstGeom prst="rect">
            <a:avLst/>
          </a:prstGeom>
        </p:spPr>
      </p:pic>
    </p:spTree>
    <p:extLst>
      <p:ext uri="{BB962C8B-B14F-4D97-AF65-F5344CB8AC3E}">
        <p14:creationId xmlns:p14="http://schemas.microsoft.com/office/powerpoint/2010/main" val="264394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1359662" cy="1325563"/>
          </a:xfrm>
        </p:spPr>
        <p:txBody>
          <a:bodyPr/>
          <a:lstStyle/>
          <a:p>
            <a:r>
              <a:rPr lang="en-US" dirty="0" smtClean="0">
                <a:solidFill>
                  <a:srgbClr val="002060"/>
                </a:solidFill>
                <a:latin typeface="Calibri" panose="020F0502020204030204" pitchFamily="34" charset="0"/>
              </a:rPr>
              <a:t>ONE WEBSITE – DOMAIN – TRANSITION TIMES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347" y="1700604"/>
            <a:ext cx="11125046" cy="40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2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30" y="294787"/>
            <a:ext cx="10515600" cy="1325563"/>
          </a:xfrm>
        </p:spPr>
        <p:txBody>
          <a:bodyPr/>
          <a:lstStyle/>
          <a:p>
            <a:r>
              <a:rPr lang="en-US" dirty="0" smtClean="0">
                <a:solidFill>
                  <a:srgbClr val="002060"/>
                </a:solidFill>
              </a:rPr>
              <a:t>WHAT &amp; WHY</a:t>
            </a:r>
            <a:endParaRPr lang="en-US" dirty="0">
              <a:solidFill>
                <a:srgbClr val="002060"/>
              </a:solidFill>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15</a:t>
            </a:fld>
            <a:endParaRPr lang="en-US"/>
          </a:p>
        </p:txBody>
      </p:sp>
      <p:sp>
        <p:nvSpPr>
          <p:cNvPr id="6" name="Content Placeholder 2"/>
          <p:cNvSpPr>
            <a:spLocks noGrp="1"/>
          </p:cNvSpPr>
          <p:nvPr>
            <p:ph idx="1"/>
          </p:nvPr>
        </p:nvSpPr>
        <p:spPr>
          <a:xfrm>
            <a:off x="990600" y="1532548"/>
            <a:ext cx="10515600" cy="4351338"/>
          </a:xfrm>
        </p:spPr>
        <p:txBody>
          <a:bodyPr>
            <a:noAutofit/>
          </a:bodyPr>
          <a:lstStyle/>
          <a:p>
            <a:r>
              <a:rPr lang="en-US" sz="1800" dirty="0" smtClean="0">
                <a:latin typeface="Calibri" panose="020F0502020204030204" pitchFamily="34" charset="0"/>
              </a:rPr>
              <a:t>The objective of the consolidated web site is to reduce the federal contracting burden on contractors and government officials alike by creating a single place to access a range of data, including contractor registration information, contract award data on prime contractors and subcontractors, and information about companies excluded from pursuing government work.</a:t>
            </a:r>
          </a:p>
          <a:p>
            <a:r>
              <a:rPr lang="en-US" sz="1800" dirty="0" smtClean="0">
                <a:latin typeface="Calibri" panose="020F0502020204030204" pitchFamily="34" charset="0"/>
              </a:rPr>
              <a:t>Improving existing sites. </a:t>
            </a:r>
            <a:r>
              <a:rPr lang="en-US" sz="1800" dirty="0">
                <a:latin typeface="Calibri" panose="020F0502020204030204" pitchFamily="34" charset="0"/>
              </a:rPr>
              <a:t>More than 160 federal employees are testing </a:t>
            </a:r>
            <a:r>
              <a:rPr lang="en-US" sz="1800" dirty="0" err="1">
                <a:latin typeface="Calibri" panose="020F0502020204030204" pitchFamily="34" charset="0"/>
              </a:rPr>
              <a:t>beta.sam.gov's</a:t>
            </a:r>
            <a:r>
              <a:rPr lang="en-US" sz="1800" dirty="0">
                <a:latin typeface="Calibri" panose="020F0502020204030204" pitchFamily="34" charset="0"/>
              </a:rPr>
              <a:t> search and display </a:t>
            </a:r>
            <a:r>
              <a:rPr lang="en-US" sz="1800" dirty="0" smtClean="0">
                <a:latin typeface="Calibri" panose="020F0502020204030204" pitchFamily="34" charset="0"/>
              </a:rPr>
              <a:t>functions. </a:t>
            </a:r>
          </a:p>
          <a:p>
            <a:r>
              <a:rPr lang="en-US" sz="1800" dirty="0" smtClean="0">
                <a:latin typeface="Calibri" panose="020F0502020204030204" pitchFamily="34" charset="0"/>
              </a:rPr>
              <a:t>Eventually</a:t>
            </a:r>
            <a:r>
              <a:rPr lang="en-US" sz="1800" dirty="0">
                <a:latin typeface="Calibri" panose="020F0502020204030204" pitchFamily="34" charset="0"/>
              </a:rPr>
              <a:t>, the functions of 10 existing sites – including SAM.gov; the Federal Procurement Data System, at fpds.gov; Federal Business Opportunities, also known as “</a:t>
            </a:r>
            <a:r>
              <a:rPr lang="en-US" sz="1800" dirty="0" err="1">
                <a:latin typeface="Calibri" panose="020F0502020204030204" pitchFamily="34" charset="0"/>
              </a:rPr>
              <a:t>FedBizOpps</a:t>
            </a:r>
            <a:r>
              <a:rPr lang="en-US" sz="1800" dirty="0">
                <a:latin typeface="Calibri" panose="020F0502020204030204" pitchFamily="34" charset="0"/>
              </a:rPr>
              <a:t>,” at fbo.gov; the Federal Funding Accountability and Transparency Act </a:t>
            </a:r>
            <a:r>
              <a:rPr lang="en-US" sz="1800" dirty="0" err="1">
                <a:latin typeface="Calibri" panose="020F0502020204030204" pitchFamily="34" charset="0"/>
              </a:rPr>
              <a:t>Subaward</a:t>
            </a:r>
            <a:r>
              <a:rPr lang="en-US" sz="1800" dirty="0">
                <a:latin typeface="Calibri" panose="020F0502020204030204" pitchFamily="34" charset="0"/>
              </a:rPr>
              <a:t> Reporting System, at fsrs.gov; and the Federal Awardee Performance and Integrity Information System, at fapiis.gov – will be folded into the SAM beta site. </a:t>
            </a:r>
            <a:endParaRPr lang="en-US" sz="1800" dirty="0" smtClean="0">
              <a:latin typeface="Calibri" panose="020F0502020204030204" pitchFamily="34" charset="0"/>
            </a:endParaRPr>
          </a:p>
          <a:p>
            <a:r>
              <a:rPr lang="en-US" sz="1800" dirty="0" smtClean="0">
                <a:latin typeface="Calibri" panose="020F0502020204030204" pitchFamily="34" charset="0"/>
              </a:rPr>
              <a:t>Once </a:t>
            </a:r>
            <a:r>
              <a:rPr lang="en-US" sz="1800" dirty="0">
                <a:latin typeface="Calibri" panose="020F0502020204030204" pitchFamily="34" charset="0"/>
              </a:rPr>
              <a:t>complete, that site will resume as the new SAM.gov and the other sites will “retire.” </a:t>
            </a:r>
            <a:endParaRPr lang="en-US" sz="1800" dirty="0" smtClean="0">
              <a:latin typeface="Calibri" panose="020F0502020204030204" pitchFamily="34" charset="0"/>
            </a:endParaRPr>
          </a:p>
          <a:p>
            <a:r>
              <a:rPr lang="en-US" sz="1800" dirty="0" smtClean="0">
                <a:latin typeface="Calibri" panose="020F0502020204030204" pitchFamily="34" charset="0"/>
              </a:rPr>
              <a:t>“</a:t>
            </a:r>
            <a:r>
              <a:rPr lang="en-US" sz="1800" dirty="0">
                <a:latin typeface="Calibri" panose="020F0502020204030204" pitchFamily="34" charset="0"/>
              </a:rPr>
              <a:t>SAM.gov is the official U.S. government website for people who make, receive and track federal awards.” Improvements will continue to be made to the existing sites as the new site is being </a:t>
            </a:r>
            <a:r>
              <a:rPr lang="en-US" sz="1800" dirty="0" smtClean="0">
                <a:latin typeface="Calibri" panose="020F0502020204030204" pitchFamily="34" charset="0"/>
              </a:rPr>
              <a:t>tested. </a:t>
            </a:r>
            <a:r>
              <a:rPr lang="en-US" sz="1800" dirty="0">
                <a:latin typeface="Calibri" panose="020F0502020204030204" pitchFamily="34" charset="0"/>
              </a:rPr>
              <a:t>That includes installing comprehensive search filters</a:t>
            </a:r>
            <a:r>
              <a:rPr lang="en-US" sz="1800" dirty="0" smtClean="0">
                <a:latin typeface="Calibri" panose="020F0502020204030204" pitchFamily="34" charset="0"/>
              </a:rPr>
              <a:t>.</a:t>
            </a:r>
          </a:p>
        </p:txBody>
      </p:sp>
    </p:spTree>
    <p:extLst>
      <p:ext uri="{BB962C8B-B14F-4D97-AF65-F5344CB8AC3E}">
        <p14:creationId xmlns:p14="http://schemas.microsoft.com/office/powerpoint/2010/main" val="235395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5617"/>
            <a:ext cx="12192000" cy="1325563"/>
          </a:xfrm>
        </p:spPr>
        <p:txBody>
          <a:bodyPr/>
          <a:lstStyle/>
          <a:p>
            <a:pPr algn="ctr"/>
            <a:r>
              <a:rPr lang="en-US" dirty="0" smtClean="0"/>
              <a:t>OVERVIEW OF CHANGES WITH BETA.SAM.GOV</a:t>
            </a:r>
            <a:endParaRPr lang="en-US" dirty="0"/>
          </a:p>
        </p:txBody>
      </p:sp>
      <p:sp>
        <p:nvSpPr>
          <p:cNvPr id="3" name="Date Placeholder 2"/>
          <p:cNvSpPr>
            <a:spLocks noGrp="1"/>
          </p:cNvSpPr>
          <p:nvPr>
            <p:ph type="dt" sz="half" idx="10"/>
          </p:nvPr>
        </p:nvSpPr>
        <p:spPr/>
        <p:txBody>
          <a:bodyPr/>
          <a:lstStyle/>
          <a:p>
            <a:fld id="{BF73A919-5EA3-477E-BC53-F0D684D6619F}" type="datetime1">
              <a:rPr lang="en-US" smtClean="0"/>
              <a:pPr/>
              <a:t>2/13/2018</a:t>
            </a:fld>
            <a:endParaRPr lang="en-US" dirty="0"/>
          </a:p>
        </p:txBody>
      </p:sp>
      <p:sp>
        <p:nvSpPr>
          <p:cNvPr id="4" name="Slide Number Placeholder 3"/>
          <p:cNvSpPr>
            <a:spLocks noGrp="1"/>
          </p:cNvSpPr>
          <p:nvPr>
            <p:ph type="sldNum" sz="quarter" idx="12"/>
          </p:nvPr>
        </p:nvSpPr>
        <p:spPr/>
        <p:txBody>
          <a:bodyPr/>
          <a:lstStyle/>
          <a:p>
            <a:fld id="{B687C8F9-D69E-408A-9471-1F7D9DCD1C43}" type="slidenum">
              <a:rPr lang="en-US" smtClean="0"/>
              <a:t>16</a:t>
            </a:fld>
            <a:endParaRPr lang="en-US"/>
          </a:p>
        </p:txBody>
      </p:sp>
    </p:spTree>
    <p:extLst>
      <p:ext uri="{BB962C8B-B14F-4D97-AF65-F5344CB8AC3E}">
        <p14:creationId xmlns:p14="http://schemas.microsoft.com/office/powerpoint/2010/main" val="85394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WHAT CAN I DO NOW?</a:t>
            </a:r>
            <a:endParaRPr lang="en-US" dirty="0">
              <a:solidFill>
                <a:srgbClr val="002060"/>
              </a:solidFill>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17</a:t>
            </a:fld>
            <a:endParaRPr lang="en-US"/>
          </a:p>
        </p:txBody>
      </p:sp>
      <p:sp>
        <p:nvSpPr>
          <p:cNvPr id="9" name="Rectangle 2"/>
          <p:cNvSpPr>
            <a:spLocks noGrp="1" noChangeArrowheads="1"/>
          </p:cNvSpPr>
          <p:nvPr>
            <p:ph idx="1"/>
          </p:nvPr>
        </p:nvSpPr>
        <p:spPr bwMode="auto">
          <a:xfrm>
            <a:off x="814753" y="1861669"/>
            <a:ext cx="10515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spAutoFit/>
          </a:bodyPr>
          <a:lstStyle/>
          <a:p>
            <a:pPr eaLnBrk="0" fontAlgn="base" hangingPunct="0">
              <a:lnSpc>
                <a:spcPct val="100000"/>
              </a:lnSpc>
              <a:spcBef>
                <a:spcPct val="0"/>
              </a:spcBef>
              <a:spcAft>
                <a:spcPts val="1200"/>
              </a:spcAft>
            </a:pPr>
            <a:r>
              <a:rPr kumimoji="0" lang="en-US" altLang="en-US" sz="3200" b="0" i="0" u="none" strike="noStrike" cap="none" normalizeH="0" baseline="0" dirty="0" smtClean="0">
                <a:ln>
                  <a:noFill/>
                </a:ln>
                <a:solidFill>
                  <a:schemeClr val="tx1"/>
                </a:solidFill>
                <a:effectLst/>
                <a:latin typeface="Calibri" panose="020F0502020204030204" pitchFamily="34" charset="0"/>
              </a:rPr>
              <a:t>You can perform searches for public data without a user account</a:t>
            </a:r>
          </a:p>
          <a:p>
            <a:pPr eaLnBrk="0" fontAlgn="base" hangingPunct="0">
              <a:lnSpc>
                <a:spcPct val="100000"/>
              </a:lnSpc>
              <a:spcBef>
                <a:spcPct val="0"/>
              </a:spcBef>
              <a:spcAft>
                <a:spcPts val="1200"/>
              </a:spcAft>
            </a:pPr>
            <a:r>
              <a:rPr kumimoji="0" lang="en-US" altLang="en-US" sz="3200" b="0" i="0" u="none" strike="noStrike" cap="none" normalizeH="0" baseline="0" dirty="0" smtClean="0">
                <a:ln>
                  <a:noFill/>
                </a:ln>
                <a:solidFill>
                  <a:schemeClr val="tx1"/>
                </a:solidFill>
                <a:effectLst/>
                <a:latin typeface="Calibri" panose="020F0502020204030204" pitchFamily="34" charset="0"/>
              </a:rPr>
              <a:t>In the future, you’ll be able to create a SAM account to save your search results and access non-public data</a:t>
            </a:r>
          </a:p>
        </p:txBody>
      </p:sp>
    </p:spTree>
    <p:extLst>
      <p:ext uri="{BB962C8B-B14F-4D97-AF65-F5344CB8AC3E}">
        <p14:creationId xmlns:p14="http://schemas.microsoft.com/office/powerpoint/2010/main" val="159886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18</a:t>
            </a:fld>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3077998581"/>
              </p:ext>
            </p:extLst>
          </p:nvPr>
        </p:nvGraphicFramePr>
        <p:xfrm>
          <a:off x="492530" y="506487"/>
          <a:ext cx="11230548" cy="5289850"/>
        </p:xfrm>
        <a:graphic>
          <a:graphicData uri="http://schemas.openxmlformats.org/drawingml/2006/table">
            <a:tbl>
              <a:tblPr/>
              <a:tblGrid>
                <a:gridCol w="2799684"/>
                <a:gridCol w="8430864"/>
              </a:tblGrid>
              <a:tr h="296546">
                <a:tc>
                  <a:txBody>
                    <a:bodyPr/>
                    <a:lstStyle/>
                    <a:p>
                      <a:pPr algn="l" fontAlgn="auto"/>
                      <a:r>
                        <a:rPr lang="en-US" sz="1650" b="0" dirty="0">
                          <a:effectLst/>
                        </a:rPr>
                        <a:t>Domain</a:t>
                      </a:r>
                    </a:p>
                  </a:txBody>
                  <a:tcPr marL="45804" marR="45804" marT="22902" marB="22902" anchor="ctr">
                    <a:lnL>
                      <a:noFill/>
                    </a:lnL>
                    <a:lnR>
                      <a:noFill/>
                    </a:lnR>
                    <a:lnT>
                      <a:noFill/>
                    </a:lnT>
                    <a:lnB>
                      <a:noFill/>
                    </a:lnB>
                    <a:solidFill>
                      <a:srgbClr val="FFFFFF"/>
                    </a:solidFill>
                  </a:tcPr>
                </a:tc>
                <a:tc>
                  <a:txBody>
                    <a:bodyPr/>
                    <a:lstStyle/>
                    <a:p>
                      <a:pPr algn="l" fontAlgn="auto"/>
                      <a:r>
                        <a:rPr lang="en-US" sz="1650" b="1">
                          <a:effectLst/>
                        </a:rPr>
                        <a:t>Description</a:t>
                      </a:r>
                    </a:p>
                  </a:txBody>
                  <a:tcPr marL="45804" marR="45804" marT="22902" marB="22902" anchor="ctr">
                    <a:lnL>
                      <a:noFill/>
                    </a:lnL>
                    <a:lnR>
                      <a:noFill/>
                    </a:lnR>
                    <a:lnT>
                      <a:noFill/>
                    </a:lnT>
                    <a:lnB>
                      <a:noFill/>
                    </a:lnB>
                    <a:solidFill>
                      <a:srgbClr val="F9FAFB"/>
                    </a:solidFill>
                  </a:tcPr>
                </a:tc>
              </a:tr>
              <a:tr h="525441">
                <a:tc>
                  <a:txBody>
                    <a:bodyPr/>
                    <a:lstStyle/>
                    <a:p>
                      <a:pPr algn="l"/>
                      <a:r>
                        <a:rPr lang="en-US" sz="1650" b="1" dirty="0">
                          <a:effectLst/>
                        </a:rPr>
                        <a:t>Assistance Listings</a:t>
                      </a:r>
                    </a:p>
                  </a:txBody>
                  <a:tcPr marL="45804" marR="45804" marT="22902" marB="22902" anchor="ctr">
                    <a:lnL>
                      <a:noFill/>
                    </a:lnL>
                    <a:lnR>
                      <a:noFill/>
                    </a:lnR>
                    <a:lnT>
                      <a:noFill/>
                    </a:lnT>
                    <a:lnB>
                      <a:noFill/>
                    </a:lnB>
                    <a:solidFill>
                      <a:srgbClr val="FFFFFF"/>
                    </a:solidFill>
                  </a:tcPr>
                </a:tc>
                <a:tc>
                  <a:txBody>
                    <a:bodyPr/>
                    <a:lstStyle/>
                    <a:p>
                      <a:pPr algn="l"/>
                      <a:r>
                        <a:rPr lang="en-US" sz="1650" dirty="0">
                          <a:effectLst/>
                        </a:rPr>
                        <a:t>Find assistance listings by entering a keyword, CFDA number, or agency name into the search field.</a:t>
                      </a:r>
                    </a:p>
                  </a:txBody>
                  <a:tcPr marL="45804" marR="45804" marT="22902" marB="22902" anchor="ctr">
                    <a:lnL>
                      <a:noFill/>
                    </a:lnL>
                    <a:lnR>
                      <a:noFill/>
                    </a:lnR>
                    <a:lnT>
                      <a:noFill/>
                    </a:lnT>
                    <a:lnB>
                      <a:noFill/>
                    </a:lnB>
                    <a:solidFill>
                      <a:srgbClr val="FFFFFF"/>
                    </a:solidFill>
                  </a:tcPr>
                </a:tc>
              </a:tr>
              <a:tr h="547399">
                <a:tc>
                  <a:txBody>
                    <a:bodyPr/>
                    <a:lstStyle/>
                    <a:p>
                      <a:pPr algn="l"/>
                      <a:r>
                        <a:rPr lang="en-US" sz="1650" b="1" dirty="0">
                          <a:effectLst/>
                        </a:rPr>
                        <a:t>Contract Opportunities</a:t>
                      </a:r>
                    </a:p>
                  </a:txBody>
                  <a:tcPr marL="45804" marR="45804" marT="22902" marB="22902" anchor="ctr">
                    <a:lnL>
                      <a:noFill/>
                    </a:lnL>
                    <a:lnR>
                      <a:noFill/>
                    </a:lnR>
                    <a:lnT>
                      <a:noFill/>
                    </a:lnT>
                    <a:lnB>
                      <a:noFill/>
                    </a:lnB>
                    <a:solidFill>
                      <a:srgbClr val="FFFFFF"/>
                    </a:solidFill>
                  </a:tcPr>
                </a:tc>
                <a:tc>
                  <a:txBody>
                    <a:bodyPr/>
                    <a:lstStyle/>
                    <a:p>
                      <a:pPr algn="l"/>
                      <a:r>
                        <a:rPr lang="en-US" sz="1650" dirty="0">
                          <a:effectLst/>
                        </a:rPr>
                        <a:t>Find contract opportunities by entering a keyword, solicitation ID, or an agency name into the search field.</a:t>
                      </a:r>
                    </a:p>
                  </a:txBody>
                  <a:tcPr marL="45804" marR="45804" marT="22902" marB="22902" anchor="ctr">
                    <a:lnL>
                      <a:noFill/>
                    </a:lnL>
                    <a:lnR>
                      <a:noFill/>
                    </a:lnR>
                    <a:lnT>
                      <a:noFill/>
                    </a:lnT>
                    <a:lnB>
                      <a:noFill/>
                    </a:lnB>
                    <a:solidFill>
                      <a:srgbClr val="FFFFFF"/>
                    </a:solidFill>
                  </a:tcPr>
                </a:tc>
              </a:tr>
              <a:tr h="525441">
                <a:tc>
                  <a:txBody>
                    <a:bodyPr/>
                    <a:lstStyle/>
                    <a:p>
                      <a:pPr algn="l"/>
                      <a:r>
                        <a:rPr lang="en-US" sz="1650" b="1">
                          <a:effectLst/>
                        </a:rPr>
                        <a:t>Contract Awards</a:t>
                      </a:r>
                    </a:p>
                  </a:txBody>
                  <a:tcPr marL="45804" marR="45804" marT="22902" marB="22902" anchor="ctr">
                    <a:lnL>
                      <a:noFill/>
                    </a:lnL>
                    <a:lnR>
                      <a:noFill/>
                    </a:lnR>
                    <a:lnT>
                      <a:noFill/>
                    </a:lnT>
                    <a:lnB>
                      <a:noFill/>
                    </a:lnB>
                    <a:solidFill>
                      <a:srgbClr val="FFFFFF"/>
                    </a:solidFill>
                  </a:tcPr>
                </a:tc>
                <a:tc>
                  <a:txBody>
                    <a:bodyPr/>
                    <a:lstStyle/>
                    <a:p>
                      <a:pPr algn="l"/>
                      <a:r>
                        <a:rPr lang="en-US" sz="1650" dirty="0">
                          <a:effectLst/>
                        </a:rPr>
                        <a:t>Find contract award data by entering a keyword, award type, NAICS Code, PSC Code, or DUNS.</a:t>
                      </a:r>
                    </a:p>
                  </a:txBody>
                  <a:tcPr marL="45804" marR="45804" marT="22902" marB="22902" anchor="ctr">
                    <a:lnL>
                      <a:noFill/>
                    </a:lnL>
                    <a:lnR>
                      <a:noFill/>
                    </a:lnR>
                    <a:lnT>
                      <a:noFill/>
                    </a:lnT>
                    <a:lnB>
                      <a:noFill/>
                    </a:lnB>
                    <a:solidFill>
                      <a:srgbClr val="FFFFFF"/>
                    </a:solidFill>
                  </a:tcPr>
                </a:tc>
              </a:tr>
              <a:tr h="767918">
                <a:tc>
                  <a:txBody>
                    <a:bodyPr/>
                    <a:lstStyle/>
                    <a:p>
                      <a:pPr algn="l"/>
                      <a:r>
                        <a:rPr lang="en-US" sz="1650" b="1">
                          <a:effectLst/>
                        </a:rPr>
                        <a:t>Entity Registrations</a:t>
                      </a:r>
                    </a:p>
                  </a:txBody>
                  <a:tcPr marL="45804" marR="45804" marT="22902" marB="22902" anchor="ctr">
                    <a:lnL>
                      <a:noFill/>
                    </a:lnL>
                    <a:lnR>
                      <a:noFill/>
                    </a:lnR>
                    <a:lnT>
                      <a:noFill/>
                    </a:lnT>
                    <a:lnB>
                      <a:noFill/>
                    </a:lnB>
                    <a:solidFill>
                      <a:srgbClr val="FFFFFF"/>
                    </a:solidFill>
                  </a:tcPr>
                </a:tc>
                <a:tc>
                  <a:txBody>
                    <a:bodyPr/>
                    <a:lstStyle/>
                    <a:p>
                      <a:pPr algn="l"/>
                      <a:r>
                        <a:rPr lang="en-US" sz="1650" dirty="0">
                          <a:effectLst/>
                        </a:rPr>
                        <a:t>Find entity registrations by entering an entity’s name into the search field. The search filter will automatically display “active” entities, but you can also switch to view only inactive results.</a:t>
                      </a:r>
                    </a:p>
                  </a:txBody>
                  <a:tcPr marL="45804" marR="45804" marT="22902" marB="22902" anchor="ctr">
                    <a:lnL>
                      <a:noFill/>
                    </a:lnL>
                    <a:lnR>
                      <a:noFill/>
                    </a:lnR>
                    <a:lnT>
                      <a:noFill/>
                    </a:lnT>
                    <a:lnB>
                      <a:noFill/>
                    </a:lnB>
                    <a:solidFill>
                      <a:srgbClr val="FFFFFF"/>
                    </a:solidFill>
                  </a:tcPr>
                </a:tc>
              </a:tr>
              <a:tr h="1252871">
                <a:tc>
                  <a:txBody>
                    <a:bodyPr/>
                    <a:lstStyle/>
                    <a:p>
                      <a:pPr algn="l"/>
                      <a:r>
                        <a:rPr lang="en-US" sz="1650" b="1">
                          <a:effectLst/>
                        </a:rPr>
                        <a:t>Entity Exclusions</a:t>
                      </a:r>
                    </a:p>
                  </a:txBody>
                  <a:tcPr marL="45804" marR="45804" marT="22902" marB="22902" anchor="ctr">
                    <a:lnL>
                      <a:noFill/>
                    </a:lnL>
                    <a:lnR>
                      <a:noFill/>
                    </a:lnR>
                    <a:lnT>
                      <a:noFill/>
                    </a:lnT>
                    <a:lnB>
                      <a:noFill/>
                    </a:lnB>
                    <a:solidFill>
                      <a:srgbClr val="FFFFFF"/>
                    </a:solidFill>
                  </a:tcPr>
                </a:tc>
                <a:tc>
                  <a:txBody>
                    <a:bodyPr/>
                    <a:lstStyle/>
                    <a:p>
                      <a:pPr algn="l"/>
                      <a:r>
                        <a:rPr lang="en-US" sz="1650" dirty="0">
                          <a:effectLst/>
                        </a:rPr>
                        <a:t>Find exclusions associated with a particular entity by entering the entity’s name, DUNS number, or CAGE code. To search for a person, type in his or her name. Be sure to confirm that you’ve found the correct person—it’s easy to misidentify someone if he or she has a common name. If no exclusion record is found for the entity, the entity does not have an active exclusion in SAM.</a:t>
                      </a:r>
                    </a:p>
                  </a:txBody>
                  <a:tcPr marL="45804" marR="45804" marT="22902" marB="22902" anchor="ctr">
                    <a:lnL>
                      <a:noFill/>
                    </a:lnL>
                    <a:lnR>
                      <a:noFill/>
                    </a:lnR>
                    <a:lnT>
                      <a:noFill/>
                    </a:lnT>
                    <a:lnB>
                      <a:noFill/>
                    </a:lnB>
                    <a:solidFill>
                      <a:srgbClr val="FFFFFF"/>
                    </a:solidFill>
                  </a:tcPr>
                </a:tc>
              </a:tr>
              <a:tr h="547399">
                <a:tc>
                  <a:txBody>
                    <a:bodyPr/>
                    <a:lstStyle/>
                    <a:p>
                      <a:pPr algn="l"/>
                      <a:r>
                        <a:rPr lang="en-US" sz="1650" b="1">
                          <a:effectLst/>
                        </a:rPr>
                        <a:t>Federal Hierarchy</a:t>
                      </a:r>
                    </a:p>
                  </a:txBody>
                  <a:tcPr marL="45804" marR="45804" marT="22902" marB="22902" anchor="ctr">
                    <a:lnL>
                      <a:noFill/>
                    </a:lnL>
                    <a:lnR>
                      <a:noFill/>
                    </a:lnR>
                    <a:lnT>
                      <a:noFill/>
                    </a:lnT>
                    <a:lnB>
                      <a:noFill/>
                    </a:lnB>
                    <a:solidFill>
                      <a:srgbClr val="FFFFFF"/>
                    </a:solidFill>
                  </a:tcPr>
                </a:tc>
                <a:tc>
                  <a:txBody>
                    <a:bodyPr/>
                    <a:lstStyle/>
                    <a:p>
                      <a:pPr algn="l"/>
                      <a:r>
                        <a:rPr lang="en-US" sz="1650">
                          <a:effectLst/>
                        </a:rPr>
                        <a:t>Enter a department or sub-tier.</a:t>
                      </a:r>
                    </a:p>
                    <a:p>
                      <a:pPr algn="l"/>
                      <a:r>
                        <a:rPr lang="en-US" sz="1650">
                          <a:effectLst/>
                        </a:rPr>
                        <a:t>Use the Federal Hierarchy filter to narrow your results.</a:t>
                      </a:r>
                    </a:p>
                  </a:txBody>
                  <a:tcPr marL="45804" marR="45804" marT="22902" marB="22902" anchor="ctr">
                    <a:lnL>
                      <a:noFill/>
                    </a:lnL>
                    <a:lnR>
                      <a:noFill/>
                    </a:lnR>
                    <a:lnT>
                      <a:noFill/>
                    </a:lnT>
                    <a:lnB>
                      <a:noFill/>
                    </a:lnB>
                    <a:solidFill>
                      <a:srgbClr val="FFFFFF"/>
                    </a:solidFill>
                  </a:tcPr>
                </a:tc>
              </a:tr>
              <a:tr h="798252">
                <a:tc>
                  <a:txBody>
                    <a:bodyPr/>
                    <a:lstStyle/>
                    <a:p>
                      <a:pPr algn="l"/>
                      <a:r>
                        <a:rPr lang="en-US" sz="1650" b="1" dirty="0">
                          <a:effectLst/>
                        </a:rPr>
                        <a:t>Wage Determinations</a:t>
                      </a:r>
                    </a:p>
                  </a:txBody>
                  <a:tcPr marL="45804" marR="45804" marT="22902" marB="22902" anchor="ctr">
                    <a:lnL>
                      <a:noFill/>
                    </a:lnL>
                    <a:lnR>
                      <a:noFill/>
                    </a:lnR>
                    <a:lnT>
                      <a:noFill/>
                    </a:lnT>
                    <a:lnB>
                      <a:noFill/>
                    </a:lnB>
                    <a:solidFill>
                      <a:srgbClr val="FFFFFF"/>
                    </a:solidFill>
                  </a:tcPr>
                </a:tc>
                <a:tc>
                  <a:txBody>
                    <a:bodyPr/>
                    <a:lstStyle/>
                    <a:p>
                      <a:pPr algn="l"/>
                      <a:r>
                        <a:rPr lang="en-US" sz="1650" dirty="0">
                          <a:effectLst/>
                        </a:rPr>
                        <a:t>Find applicable DBA and SCA wage determinations required for each contract action by entering a wage determination (WD) number, or using the filters to narrow down your results by geographic location.</a:t>
                      </a:r>
                    </a:p>
                  </a:txBody>
                  <a:tcPr marL="45804" marR="45804" marT="22902" marB="22902"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822714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Calibri" panose="020F0502020204030204" pitchFamily="34" charset="0"/>
              </a:rPr>
              <a:t>WHAT CAN I DO WITHOUT AN ACCOUNT?</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19</a:t>
            </a:fld>
            <a:endParaRPr lang="en-US"/>
          </a:p>
        </p:txBody>
      </p:sp>
      <p:sp>
        <p:nvSpPr>
          <p:cNvPr id="6" name="Content Placeholder 2"/>
          <p:cNvSpPr>
            <a:spLocks noGrp="1"/>
          </p:cNvSpPr>
          <p:nvPr>
            <p:ph idx="1"/>
          </p:nvPr>
        </p:nvSpPr>
        <p:spPr>
          <a:xfrm>
            <a:off x="890953" y="1614610"/>
            <a:ext cx="10515600" cy="4351338"/>
          </a:xfrm>
        </p:spPr>
        <p:txBody>
          <a:bodyPr/>
          <a:lstStyle/>
          <a:p>
            <a:pPr marL="0" indent="0">
              <a:buNone/>
            </a:pPr>
            <a:r>
              <a:rPr lang="en-US" dirty="0" smtClean="0"/>
              <a:t>You can search for the following public information without a user account:</a:t>
            </a:r>
          </a:p>
          <a:p>
            <a:pPr marL="0" indent="0">
              <a:buNone/>
            </a:pPr>
            <a:endParaRPr lang="en-US" dirty="0"/>
          </a:p>
        </p:txBody>
      </p:sp>
      <p:sp>
        <p:nvSpPr>
          <p:cNvPr id="7" name="Content Placeholder 2"/>
          <p:cNvSpPr txBox="1">
            <a:spLocks/>
          </p:cNvSpPr>
          <p:nvPr/>
        </p:nvSpPr>
        <p:spPr>
          <a:xfrm>
            <a:off x="890953" y="2739503"/>
            <a:ext cx="10216662" cy="3380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dirty="0" smtClean="0"/>
              <a:t>Federal assistance listings</a:t>
            </a:r>
          </a:p>
          <a:p>
            <a:pPr>
              <a:lnSpc>
                <a:spcPct val="100000"/>
              </a:lnSpc>
              <a:spcBef>
                <a:spcPts val="0"/>
              </a:spcBef>
              <a:spcAft>
                <a:spcPts val="1200"/>
              </a:spcAft>
            </a:pPr>
            <a:r>
              <a:rPr lang="en-US" dirty="0" smtClean="0"/>
              <a:t>Contract opportunities</a:t>
            </a:r>
          </a:p>
          <a:p>
            <a:pPr>
              <a:lnSpc>
                <a:spcPct val="100000"/>
              </a:lnSpc>
              <a:spcBef>
                <a:spcPts val="0"/>
              </a:spcBef>
              <a:spcAft>
                <a:spcPts val="1200"/>
              </a:spcAft>
            </a:pPr>
            <a:r>
              <a:rPr lang="en-US" dirty="0" smtClean="0"/>
              <a:t>Contract awards</a:t>
            </a:r>
          </a:p>
          <a:p>
            <a:pPr>
              <a:lnSpc>
                <a:spcPct val="100000"/>
              </a:lnSpc>
              <a:spcBef>
                <a:spcPts val="0"/>
              </a:spcBef>
              <a:spcAft>
                <a:spcPts val="1200"/>
              </a:spcAft>
            </a:pPr>
            <a:r>
              <a:rPr lang="en-US" dirty="0" smtClean="0"/>
              <a:t>Entity registrations</a:t>
            </a:r>
          </a:p>
          <a:p>
            <a:pPr>
              <a:lnSpc>
                <a:spcPct val="100000"/>
              </a:lnSpc>
              <a:spcBef>
                <a:spcPts val="0"/>
              </a:spcBef>
              <a:spcAft>
                <a:spcPts val="1200"/>
              </a:spcAft>
            </a:pPr>
            <a:r>
              <a:rPr lang="en-US" dirty="0" smtClean="0"/>
              <a:t>Wage determinations</a:t>
            </a:r>
            <a:endParaRPr lang="en-US" dirty="0"/>
          </a:p>
        </p:txBody>
      </p:sp>
    </p:spTree>
    <p:extLst>
      <p:ext uri="{BB962C8B-B14F-4D97-AF65-F5344CB8AC3E}">
        <p14:creationId xmlns:p14="http://schemas.microsoft.com/office/powerpoint/2010/main" val="3022372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Webinar Etiquette</a:t>
            </a:r>
          </a:p>
        </p:txBody>
      </p:sp>
      <p:sp>
        <p:nvSpPr>
          <p:cNvPr id="3" name="Content Placeholder 2"/>
          <p:cNvSpPr>
            <a:spLocks noGrp="1"/>
          </p:cNvSpPr>
          <p:nvPr>
            <p:ph idx="1"/>
          </p:nvPr>
        </p:nvSpPr>
        <p:spPr>
          <a:xfrm>
            <a:off x="826477" y="1591163"/>
            <a:ext cx="10515600" cy="4351338"/>
          </a:xfrm>
        </p:spPr>
        <p:txBody>
          <a:bodyPr>
            <a:normAutofit/>
          </a:bodyPr>
          <a:lstStyle/>
          <a:p>
            <a:pPr marL="0" indent="0">
              <a:lnSpc>
                <a:spcPct val="150000"/>
              </a:lnSpc>
              <a:spcAft>
                <a:spcPts val="600"/>
              </a:spcAft>
              <a:buNone/>
            </a:pPr>
            <a:r>
              <a:rPr lang="en-US" sz="3200" b="1" dirty="0" smtClean="0"/>
              <a:t>PLEASE</a:t>
            </a:r>
            <a:endParaRPr lang="en-US" sz="3200" b="1" dirty="0"/>
          </a:p>
          <a:p>
            <a:pPr lvl="1">
              <a:lnSpc>
                <a:spcPct val="100000"/>
              </a:lnSpc>
              <a:spcBef>
                <a:spcPts val="0"/>
              </a:spcBef>
              <a:spcAft>
                <a:spcPts val="1200"/>
              </a:spcAft>
            </a:pPr>
            <a:r>
              <a:rPr lang="en-US" dirty="0" smtClean="0"/>
              <a:t>Log into the </a:t>
            </a:r>
            <a:r>
              <a:rPr lang="en-US" dirty="0" err="1" smtClean="0"/>
              <a:t>GoToMeeting</a:t>
            </a:r>
            <a:r>
              <a:rPr lang="en-US" dirty="0" smtClean="0"/>
              <a:t> session with the name that you registered with online</a:t>
            </a:r>
          </a:p>
          <a:p>
            <a:pPr lvl="1">
              <a:lnSpc>
                <a:spcPct val="100000"/>
              </a:lnSpc>
              <a:spcBef>
                <a:spcPts val="0"/>
              </a:spcBef>
              <a:spcAft>
                <a:spcPts val="1200"/>
              </a:spcAft>
            </a:pPr>
            <a:r>
              <a:rPr lang="en-US" dirty="0" smtClean="0"/>
              <a:t>Place your </a:t>
            </a:r>
            <a:r>
              <a:rPr lang="en-US" dirty="0"/>
              <a:t>phone or computer on </a:t>
            </a:r>
            <a:r>
              <a:rPr lang="en-US" dirty="0" smtClean="0"/>
              <a:t>MUTE</a:t>
            </a:r>
            <a:endParaRPr lang="en-US" dirty="0"/>
          </a:p>
          <a:p>
            <a:pPr lvl="1">
              <a:lnSpc>
                <a:spcPct val="100000"/>
              </a:lnSpc>
              <a:spcBef>
                <a:spcPts val="0"/>
              </a:spcBef>
              <a:spcAft>
                <a:spcPts val="1200"/>
              </a:spcAft>
            </a:pPr>
            <a:r>
              <a:rPr lang="en-US" dirty="0"/>
              <a:t>Use the </a:t>
            </a:r>
            <a:r>
              <a:rPr lang="en-US" dirty="0" smtClean="0"/>
              <a:t>CHAT option </a:t>
            </a:r>
            <a:r>
              <a:rPr lang="en-US" dirty="0"/>
              <a:t>to ask your question(s</a:t>
            </a:r>
            <a:r>
              <a:rPr lang="en-US" dirty="0" smtClean="0"/>
              <a:t>).  </a:t>
            </a:r>
            <a:r>
              <a:rPr lang="en-US" dirty="0"/>
              <a:t>We will </a:t>
            </a:r>
            <a:r>
              <a:rPr lang="en-US" dirty="0" smtClean="0"/>
              <a:t>share the questions with </a:t>
            </a:r>
            <a:r>
              <a:rPr lang="en-US" dirty="0"/>
              <a:t>our guest speaker </a:t>
            </a:r>
            <a:r>
              <a:rPr lang="en-US" dirty="0" smtClean="0"/>
              <a:t>who will respond to </a:t>
            </a:r>
            <a:r>
              <a:rPr lang="en-US" dirty="0"/>
              <a:t>the </a:t>
            </a:r>
            <a:r>
              <a:rPr lang="en-US" dirty="0" smtClean="0"/>
              <a:t>group</a:t>
            </a:r>
            <a:endParaRPr lang="en-US" dirty="0"/>
          </a:p>
          <a:p>
            <a:pPr marL="0" indent="0">
              <a:lnSpc>
                <a:spcPct val="150000"/>
              </a:lnSpc>
              <a:spcAft>
                <a:spcPts val="600"/>
              </a:spcAft>
              <a:buNone/>
            </a:pPr>
            <a:r>
              <a:rPr lang="en-US" sz="3200" b="1" dirty="0" smtClean="0"/>
              <a:t>THANK YOU!</a:t>
            </a:r>
            <a:endParaRPr lang="en-US" sz="3200" b="1" dirty="0"/>
          </a:p>
          <a:p>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a:t>
            </a:fld>
            <a:endParaRPr lang="en-US"/>
          </a:p>
        </p:txBody>
      </p:sp>
    </p:spTree>
    <p:extLst>
      <p:ext uri="{BB962C8B-B14F-4D97-AF65-F5344CB8AC3E}">
        <p14:creationId xmlns:p14="http://schemas.microsoft.com/office/powerpoint/2010/main" val="589229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185"/>
            <a:ext cx="12707815" cy="1268657"/>
          </a:xfrm>
        </p:spPr>
        <p:txBody>
          <a:bodyPr>
            <a:noAutofit/>
          </a:bodyPr>
          <a:lstStyle/>
          <a:p>
            <a:r>
              <a:rPr lang="en-US" dirty="0" smtClean="0">
                <a:solidFill>
                  <a:srgbClr val="002060"/>
                </a:solidFill>
                <a:latin typeface="Calibri" panose="020F0502020204030204" pitchFamily="34" charset="0"/>
              </a:rPr>
              <a:t>SEARCHING THE DATA – CONTRACT OPPORTUNITIES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20</a:t>
            </a:fld>
            <a:endParaRPr lang="en-US"/>
          </a:p>
        </p:txBody>
      </p:sp>
      <p:pic>
        <p:nvPicPr>
          <p:cNvPr id="6" name="Content Placeholder 5"/>
          <p:cNvPicPr>
            <a:picLocks noGrp="1" noChangeAspect="1"/>
          </p:cNvPicPr>
          <p:nvPr>
            <p:ph idx="1"/>
          </p:nvPr>
        </p:nvPicPr>
        <p:blipFill rotWithShape="1">
          <a:blip r:embed="rId2"/>
          <a:srcRect t="10776"/>
          <a:stretch/>
        </p:blipFill>
        <p:spPr>
          <a:xfrm>
            <a:off x="1465385" y="1371599"/>
            <a:ext cx="9038492" cy="4614047"/>
          </a:xfrm>
          <a:prstGeom prst="rect">
            <a:avLst/>
          </a:prstGeom>
        </p:spPr>
      </p:pic>
      <p:sp>
        <p:nvSpPr>
          <p:cNvPr id="7" name="TextBox 6"/>
          <p:cNvSpPr txBox="1"/>
          <p:nvPr/>
        </p:nvSpPr>
        <p:spPr>
          <a:xfrm>
            <a:off x="8932986" y="3585572"/>
            <a:ext cx="3153506" cy="461665"/>
          </a:xfrm>
          <a:prstGeom prst="rect">
            <a:avLst/>
          </a:prstGeom>
          <a:solidFill>
            <a:schemeClr val="bg1"/>
          </a:solidFill>
        </p:spPr>
        <p:txBody>
          <a:bodyPr wrap="square" rtlCol="0">
            <a:spAutoFit/>
          </a:bodyPr>
          <a:lstStyle/>
          <a:p>
            <a:r>
              <a:rPr lang="en-US" sz="2400" b="1" dirty="0">
                <a:hlinkClick r:id="rId3"/>
              </a:rPr>
              <a:t>https://beta.sam.gov/</a:t>
            </a:r>
            <a:endParaRPr lang="en-US" sz="2400" b="1" dirty="0"/>
          </a:p>
        </p:txBody>
      </p:sp>
    </p:spTree>
    <p:extLst>
      <p:ext uri="{BB962C8B-B14F-4D97-AF65-F5344CB8AC3E}">
        <p14:creationId xmlns:p14="http://schemas.microsoft.com/office/powerpoint/2010/main" val="374567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7" y="247894"/>
            <a:ext cx="10515600" cy="1325563"/>
          </a:xfrm>
        </p:spPr>
        <p:txBody>
          <a:bodyPr/>
          <a:lstStyle/>
          <a:p>
            <a:r>
              <a:rPr lang="en-US" dirty="0" smtClean="0">
                <a:solidFill>
                  <a:srgbClr val="002060"/>
                </a:solidFill>
                <a:latin typeface="Calibri" panose="020F0502020204030204" pitchFamily="34" charset="0"/>
              </a:rPr>
              <a:t>SEARCHING THE DATA – CONTRACT AWARDS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21</a:t>
            </a:fld>
            <a:endParaRPr lang="en-US"/>
          </a:p>
        </p:txBody>
      </p:sp>
      <p:pic>
        <p:nvPicPr>
          <p:cNvPr id="6" name="Content Placeholder 5"/>
          <p:cNvPicPr>
            <a:picLocks noGrp="1" noChangeAspect="1"/>
          </p:cNvPicPr>
          <p:nvPr>
            <p:ph idx="1"/>
          </p:nvPr>
        </p:nvPicPr>
        <p:blipFill rotWithShape="1">
          <a:blip r:embed="rId2"/>
          <a:srcRect t="10291" b="4442"/>
          <a:stretch/>
        </p:blipFill>
        <p:spPr>
          <a:xfrm>
            <a:off x="1477109" y="1456720"/>
            <a:ext cx="9085384" cy="4427166"/>
          </a:xfrm>
          <a:prstGeom prst="rect">
            <a:avLst/>
          </a:prstGeom>
        </p:spPr>
      </p:pic>
      <p:sp>
        <p:nvSpPr>
          <p:cNvPr id="7" name="TextBox 6"/>
          <p:cNvSpPr txBox="1"/>
          <p:nvPr/>
        </p:nvSpPr>
        <p:spPr>
          <a:xfrm>
            <a:off x="8932986" y="4359296"/>
            <a:ext cx="3153506" cy="461665"/>
          </a:xfrm>
          <a:prstGeom prst="rect">
            <a:avLst/>
          </a:prstGeom>
          <a:solidFill>
            <a:schemeClr val="bg1"/>
          </a:solidFill>
        </p:spPr>
        <p:txBody>
          <a:bodyPr wrap="square" rtlCol="0">
            <a:spAutoFit/>
          </a:bodyPr>
          <a:lstStyle/>
          <a:p>
            <a:r>
              <a:rPr lang="en-US" sz="2400" b="1" dirty="0">
                <a:hlinkClick r:id="rId3"/>
              </a:rPr>
              <a:t>https://beta.sam.gov/</a:t>
            </a:r>
            <a:endParaRPr lang="en-US" sz="2400" b="1" dirty="0"/>
          </a:p>
        </p:txBody>
      </p:sp>
    </p:spTree>
    <p:extLst>
      <p:ext uri="{BB962C8B-B14F-4D97-AF65-F5344CB8AC3E}">
        <p14:creationId xmlns:p14="http://schemas.microsoft.com/office/powerpoint/2010/main" val="501697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1" y="201002"/>
            <a:ext cx="10515600" cy="1325563"/>
          </a:xfrm>
        </p:spPr>
        <p:txBody>
          <a:bodyPr/>
          <a:lstStyle/>
          <a:p>
            <a:r>
              <a:rPr lang="en-US" dirty="0" smtClean="0">
                <a:solidFill>
                  <a:srgbClr val="002060"/>
                </a:solidFill>
                <a:latin typeface="Calibri" panose="020F0502020204030204" pitchFamily="34" charset="0"/>
              </a:rPr>
              <a:t>SEARCHING FOR ENTITIES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22</a:t>
            </a:fld>
            <a:endParaRPr lang="en-US"/>
          </a:p>
        </p:txBody>
      </p:sp>
      <p:pic>
        <p:nvPicPr>
          <p:cNvPr id="6" name="Content Placeholder 3"/>
          <p:cNvPicPr>
            <a:picLocks noGrp="1" noChangeAspect="1"/>
          </p:cNvPicPr>
          <p:nvPr>
            <p:ph idx="1"/>
          </p:nvPr>
        </p:nvPicPr>
        <p:blipFill rotWithShape="1">
          <a:blip r:embed="rId2"/>
          <a:srcRect t="8133"/>
          <a:stretch/>
        </p:blipFill>
        <p:spPr>
          <a:xfrm>
            <a:off x="1512278" y="1247986"/>
            <a:ext cx="9132276" cy="4765576"/>
          </a:xfrm>
          <a:prstGeom prst="rect">
            <a:avLst/>
          </a:prstGeom>
        </p:spPr>
      </p:pic>
      <p:sp>
        <p:nvSpPr>
          <p:cNvPr id="7" name="TextBox 6"/>
          <p:cNvSpPr txBox="1"/>
          <p:nvPr/>
        </p:nvSpPr>
        <p:spPr>
          <a:xfrm>
            <a:off x="8932986" y="3399942"/>
            <a:ext cx="3153506" cy="461665"/>
          </a:xfrm>
          <a:prstGeom prst="rect">
            <a:avLst/>
          </a:prstGeom>
          <a:solidFill>
            <a:schemeClr val="bg1"/>
          </a:solidFill>
        </p:spPr>
        <p:txBody>
          <a:bodyPr wrap="square" rtlCol="0">
            <a:spAutoFit/>
          </a:bodyPr>
          <a:lstStyle/>
          <a:p>
            <a:r>
              <a:rPr lang="en-US" sz="2400" b="1" dirty="0">
                <a:hlinkClick r:id="rId3"/>
              </a:rPr>
              <a:t>https://beta.sam.gov/</a:t>
            </a:r>
            <a:endParaRPr lang="en-US" sz="2400" b="1" dirty="0"/>
          </a:p>
        </p:txBody>
      </p:sp>
    </p:spTree>
    <p:extLst>
      <p:ext uri="{BB962C8B-B14F-4D97-AF65-F5344CB8AC3E}">
        <p14:creationId xmlns:p14="http://schemas.microsoft.com/office/powerpoint/2010/main" val="3968373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Calibri" panose="020F0502020204030204" pitchFamily="34" charset="0"/>
              </a:rPr>
              <a:t>SEARCHING FOR ENTITIES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23</a:t>
            </a:fld>
            <a:endParaRPr lang="en-US"/>
          </a:p>
        </p:txBody>
      </p:sp>
      <p:pic>
        <p:nvPicPr>
          <p:cNvPr id="8" name="Content Placeholder 3"/>
          <p:cNvPicPr>
            <a:picLocks noGrp="1" noChangeAspect="1"/>
          </p:cNvPicPr>
          <p:nvPr>
            <p:ph sz="half" idx="1"/>
          </p:nvPr>
        </p:nvPicPr>
        <p:blipFill rotWithShape="1">
          <a:blip r:embed="rId2"/>
          <a:srcRect t="9573"/>
          <a:stretch/>
        </p:blipFill>
        <p:spPr>
          <a:xfrm>
            <a:off x="1336430" y="1664676"/>
            <a:ext cx="4683369" cy="4210843"/>
          </a:xfrm>
          <a:prstGeom prst="rect">
            <a:avLst/>
          </a:prstGeom>
        </p:spPr>
      </p:pic>
      <p:pic>
        <p:nvPicPr>
          <p:cNvPr id="9" name="Content Placeholder 8"/>
          <p:cNvPicPr>
            <a:picLocks noGrp="1" noChangeAspect="1"/>
          </p:cNvPicPr>
          <p:nvPr>
            <p:ph sz="half" idx="2"/>
          </p:nvPr>
        </p:nvPicPr>
        <p:blipFill rotWithShape="1">
          <a:blip r:embed="rId3"/>
          <a:srcRect l="8697" t="7854" r="10646"/>
          <a:stretch/>
        </p:blipFill>
        <p:spPr>
          <a:xfrm>
            <a:off x="6101145" y="1641230"/>
            <a:ext cx="5047502" cy="4208585"/>
          </a:xfrm>
          <a:prstGeom prst="rect">
            <a:avLst/>
          </a:prstGeom>
        </p:spPr>
      </p:pic>
      <p:sp>
        <p:nvSpPr>
          <p:cNvPr id="10" name="TextBox 9"/>
          <p:cNvSpPr txBox="1"/>
          <p:nvPr/>
        </p:nvSpPr>
        <p:spPr>
          <a:xfrm>
            <a:off x="8932986" y="3354739"/>
            <a:ext cx="3153506" cy="461665"/>
          </a:xfrm>
          <a:prstGeom prst="rect">
            <a:avLst/>
          </a:prstGeom>
          <a:solidFill>
            <a:schemeClr val="bg1"/>
          </a:solidFill>
        </p:spPr>
        <p:txBody>
          <a:bodyPr wrap="square" rtlCol="0">
            <a:spAutoFit/>
          </a:bodyPr>
          <a:lstStyle/>
          <a:p>
            <a:r>
              <a:rPr lang="en-US" sz="2400" b="1" dirty="0">
                <a:hlinkClick r:id="rId4"/>
              </a:rPr>
              <a:t>https://beta.sam.gov/</a:t>
            </a:r>
            <a:endParaRPr lang="en-US" sz="2400" b="1" dirty="0"/>
          </a:p>
        </p:txBody>
      </p:sp>
    </p:spTree>
    <p:extLst>
      <p:ext uri="{BB962C8B-B14F-4D97-AF65-F5344CB8AC3E}">
        <p14:creationId xmlns:p14="http://schemas.microsoft.com/office/powerpoint/2010/main" val="616869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1" y="247894"/>
            <a:ext cx="10515600" cy="1325563"/>
          </a:xfrm>
        </p:spPr>
        <p:txBody>
          <a:bodyPr/>
          <a:lstStyle/>
          <a:p>
            <a:r>
              <a:rPr lang="en-US" dirty="0" smtClean="0">
                <a:solidFill>
                  <a:srgbClr val="002060"/>
                </a:solidFill>
              </a:rPr>
              <a:t>HELP BY </a:t>
            </a:r>
            <a:r>
              <a:rPr lang="en-US" dirty="0" smtClean="0">
                <a:solidFill>
                  <a:srgbClr val="002060"/>
                </a:solidFill>
              </a:rPr>
              <a:t>FEATURE</a:t>
            </a:r>
            <a:endParaRPr lang="en-US" dirty="0">
              <a:solidFill>
                <a:srgbClr val="002060"/>
              </a:solidFill>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24</a:t>
            </a:fld>
            <a:endParaRPr lang="en-US"/>
          </a:p>
        </p:txBody>
      </p:sp>
      <p:pic>
        <p:nvPicPr>
          <p:cNvPr id="6" name="Content Placeholder 5"/>
          <p:cNvPicPr>
            <a:picLocks noGrp="1" noChangeAspect="1"/>
          </p:cNvPicPr>
          <p:nvPr>
            <p:ph idx="1"/>
          </p:nvPr>
        </p:nvPicPr>
        <p:blipFill rotWithShape="1">
          <a:blip r:embed="rId2"/>
          <a:srcRect t="7558"/>
          <a:stretch/>
        </p:blipFill>
        <p:spPr>
          <a:xfrm>
            <a:off x="1082591" y="1455601"/>
            <a:ext cx="9514659" cy="4532128"/>
          </a:xfrm>
          <a:prstGeom prst="rect">
            <a:avLst/>
          </a:prstGeom>
        </p:spPr>
      </p:pic>
      <p:sp>
        <p:nvSpPr>
          <p:cNvPr id="7" name="TextBox 6"/>
          <p:cNvSpPr txBox="1"/>
          <p:nvPr/>
        </p:nvSpPr>
        <p:spPr>
          <a:xfrm>
            <a:off x="8206156" y="1455601"/>
            <a:ext cx="3153506" cy="461665"/>
          </a:xfrm>
          <a:prstGeom prst="rect">
            <a:avLst/>
          </a:prstGeom>
          <a:solidFill>
            <a:schemeClr val="bg1"/>
          </a:solidFill>
        </p:spPr>
        <p:txBody>
          <a:bodyPr wrap="square" rtlCol="0">
            <a:spAutoFit/>
          </a:bodyPr>
          <a:lstStyle/>
          <a:p>
            <a:r>
              <a:rPr lang="en-US" sz="2400" b="1" dirty="0">
                <a:hlinkClick r:id="rId3"/>
              </a:rPr>
              <a:t>https://beta.sam.gov/</a:t>
            </a:r>
            <a:endParaRPr lang="en-US" sz="2400" b="1" dirty="0"/>
          </a:p>
        </p:txBody>
      </p:sp>
    </p:spTree>
    <p:extLst>
      <p:ext uri="{BB962C8B-B14F-4D97-AF65-F5344CB8AC3E}">
        <p14:creationId xmlns:p14="http://schemas.microsoft.com/office/powerpoint/2010/main" val="376943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4" y="154110"/>
            <a:ext cx="10515600" cy="1325563"/>
          </a:xfrm>
        </p:spPr>
        <p:txBody>
          <a:bodyPr/>
          <a:lstStyle/>
          <a:p>
            <a:r>
              <a:rPr lang="en-US" dirty="0" smtClean="0">
                <a:solidFill>
                  <a:srgbClr val="002060"/>
                </a:solidFill>
                <a:latin typeface="Calibri" panose="020F0502020204030204" pitchFamily="34" charset="0"/>
              </a:rPr>
              <a:t>HELP BY </a:t>
            </a:r>
            <a:r>
              <a:rPr lang="en-US" dirty="0" smtClean="0">
                <a:solidFill>
                  <a:srgbClr val="002060"/>
                </a:solidFill>
                <a:latin typeface="Calibri" panose="020F0502020204030204" pitchFamily="34" charset="0"/>
              </a:rPr>
              <a:t>LEGACY FEATURE</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25</a:t>
            </a:fld>
            <a:endParaRPr lang="en-US"/>
          </a:p>
        </p:txBody>
      </p:sp>
      <p:pic>
        <p:nvPicPr>
          <p:cNvPr id="6" name="Content Placeholder 2"/>
          <p:cNvPicPr>
            <a:picLocks noGrp="1" noChangeAspect="1"/>
          </p:cNvPicPr>
          <p:nvPr>
            <p:ph idx="1"/>
          </p:nvPr>
        </p:nvPicPr>
        <p:blipFill rotWithShape="1">
          <a:blip r:embed="rId2"/>
          <a:srcRect t="7556"/>
          <a:stretch/>
        </p:blipFill>
        <p:spPr>
          <a:xfrm>
            <a:off x="1111046" y="1430215"/>
            <a:ext cx="9181815" cy="4512286"/>
          </a:xfrm>
          <a:prstGeom prst="rect">
            <a:avLst/>
          </a:prstGeom>
        </p:spPr>
      </p:pic>
      <p:sp>
        <p:nvSpPr>
          <p:cNvPr id="7" name="TextBox 6"/>
          <p:cNvSpPr txBox="1"/>
          <p:nvPr/>
        </p:nvSpPr>
        <p:spPr>
          <a:xfrm>
            <a:off x="8358556" y="1580924"/>
            <a:ext cx="3153506" cy="461665"/>
          </a:xfrm>
          <a:prstGeom prst="rect">
            <a:avLst/>
          </a:prstGeom>
          <a:solidFill>
            <a:schemeClr val="bg1"/>
          </a:solidFill>
        </p:spPr>
        <p:txBody>
          <a:bodyPr wrap="square" rtlCol="0">
            <a:spAutoFit/>
          </a:bodyPr>
          <a:lstStyle/>
          <a:p>
            <a:r>
              <a:rPr lang="en-US" sz="2400" b="1" dirty="0">
                <a:hlinkClick r:id="rId3"/>
              </a:rPr>
              <a:t>https://beta.sam.gov/</a:t>
            </a:r>
            <a:endParaRPr lang="en-US" sz="2400" b="1" dirty="0"/>
          </a:p>
        </p:txBody>
      </p:sp>
    </p:spTree>
    <p:extLst>
      <p:ext uri="{BB962C8B-B14F-4D97-AF65-F5344CB8AC3E}">
        <p14:creationId xmlns:p14="http://schemas.microsoft.com/office/powerpoint/2010/main" val="3607588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24" y="118941"/>
            <a:ext cx="10515600" cy="1325563"/>
          </a:xfrm>
        </p:spPr>
        <p:txBody>
          <a:bodyPr/>
          <a:lstStyle/>
          <a:p>
            <a:r>
              <a:rPr lang="en-US" dirty="0" smtClean="0">
                <a:solidFill>
                  <a:srgbClr val="002060"/>
                </a:solidFill>
                <a:latin typeface="Calibri" panose="020F0502020204030204" pitchFamily="34" charset="0"/>
              </a:rPr>
              <a:t>COMING SOON</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26</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1" y="1298085"/>
            <a:ext cx="10757721" cy="456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10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Calibri" panose="020F0502020204030204" pitchFamily="34" charset="0"/>
              </a:rPr>
              <a:t>AWARD DATA – FORMERLY FPDS – THE PLAN</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27</a:t>
            </a:fld>
            <a:endParaRPr lang="en-US" dirty="0"/>
          </a:p>
        </p:txBody>
      </p:sp>
      <p:sp>
        <p:nvSpPr>
          <p:cNvPr id="8" name="Content Placeholder 2"/>
          <p:cNvSpPr>
            <a:spLocks noGrp="1"/>
          </p:cNvSpPr>
          <p:nvPr>
            <p:ph sz="half" idx="1"/>
          </p:nvPr>
        </p:nvSpPr>
        <p:spPr>
          <a:xfrm>
            <a:off x="838200" y="1731840"/>
            <a:ext cx="5181600" cy="4351338"/>
          </a:xfrm>
        </p:spPr>
        <p:txBody>
          <a:bodyPr>
            <a:normAutofit fontScale="77500" lnSpcReduction="20000"/>
          </a:bodyPr>
          <a:lstStyle/>
          <a:p>
            <a:r>
              <a:rPr lang="en-US" dirty="0" smtClean="0"/>
              <a:t>Progressive and filters available</a:t>
            </a:r>
          </a:p>
          <a:p>
            <a:r>
              <a:rPr lang="en-US" dirty="0" smtClean="0"/>
              <a:t>Boolean searches not in current plan</a:t>
            </a:r>
          </a:p>
          <a:p>
            <a:r>
              <a:rPr lang="en-US" dirty="0" smtClean="0"/>
              <a:t>Data normalization &amp; standardization: Once data entry moves to new platform</a:t>
            </a:r>
          </a:p>
          <a:p>
            <a:r>
              <a:rPr lang="en-US" dirty="0" smtClean="0"/>
              <a:t>Saved searches</a:t>
            </a:r>
          </a:p>
          <a:p>
            <a:r>
              <a:rPr lang="en-US" dirty="0" smtClean="0"/>
              <a:t>Sort by date still coming</a:t>
            </a:r>
          </a:p>
          <a:p>
            <a:r>
              <a:rPr lang="en-US" dirty="0" smtClean="0"/>
              <a:t>All current data fields will be migrated</a:t>
            </a:r>
          </a:p>
          <a:p>
            <a:r>
              <a:rPr lang="en-US" dirty="0" smtClean="0"/>
              <a:t>All current data fields will be exportable</a:t>
            </a:r>
          </a:p>
          <a:p>
            <a:r>
              <a:rPr lang="en-US" dirty="0" smtClean="0"/>
              <a:t>Exports to increase from 30K up to 150K lines of data </a:t>
            </a:r>
          </a:p>
          <a:p>
            <a:r>
              <a:rPr lang="en-US" dirty="0"/>
              <a:t>Single record display format still </a:t>
            </a:r>
            <a:r>
              <a:rPr lang="en-US" dirty="0" smtClean="0"/>
              <a:t>evolving</a:t>
            </a:r>
            <a:endParaRPr lang="en-US" dirty="0"/>
          </a:p>
        </p:txBody>
      </p:sp>
      <p:sp>
        <p:nvSpPr>
          <p:cNvPr id="9" name="Content Placeholder 3"/>
          <p:cNvSpPr>
            <a:spLocks noGrp="1"/>
          </p:cNvSpPr>
          <p:nvPr>
            <p:ph sz="half" idx="2"/>
          </p:nvPr>
        </p:nvSpPr>
        <p:spPr>
          <a:xfrm>
            <a:off x="6172200" y="1720117"/>
            <a:ext cx="5181600" cy="4351338"/>
          </a:xfrm>
        </p:spPr>
        <p:txBody>
          <a:bodyPr>
            <a:normAutofit fontScale="77500" lnSpcReduction="20000"/>
          </a:bodyPr>
          <a:lstStyle/>
          <a:p>
            <a:pPr marL="0" indent="0">
              <a:lnSpc>
                <a:spcPct val="120000"/>
              </a:lnSpc>
              <a:spcBef>
                <a:spcPts val="0"/>
              </a:spcBef>
              <a:spcAft>
                <a:spcPts val="1200"/>
              </a:spcAft>
              <a:buNone/>
            </a:pPr>
            <a:r>
              <a:rPr lang="en-US" b="1" dirty="0" smtClean="0"/>
              <a:t>Current standard reports</a:t>
            </a:r>
          </a:p>
          <a:p>
            <a:pPr>
              <a:lnSpc>
                <a:spcPct val="120000"/>
              </a:lnSpc>
              <a:spcBef>
                <a:spcPts val="0"/>
              </a:spcBef>
              <a:spcAft>
                <a:spcPts val="1200"/>
              </a:spcAft>
            </a:pPr>
            <a:r>
              <a:rPr lang="en-US" dirty="0" smtClean="0"/>
              <a:t>24 now in alpha testing</a:t>
            </a:r>
          </a:p>
          <a:p>
            <a:pPr>
              <a:lnSpc>
                <a:spcPct val="120000"/>
              </a:lnSpc>
              <a:spcBef>
                <a:spcPts val="0"/>
              </a:spcBef>
              <a:spcAft>
                <a:spcPts val="1200"/>
              </a:spcAft>
            </a:pPr>
            <a:r>
              <a:rPr lang="en-US" dirty="0" smtClean="0"/>
              <a:t>Forecast mid 2018 into beta</a:t>
            </a:r>
            <a:endParaRPr lang="en-US" dirty="0"/>
          </a:p>
          <a:p>
            <a:pPr marL="0" indent="0">
              <a:lnSpc>
                <a:spcPct val="120000"/>
              </a:lnSpc>
              <a:spcBef>
                <a:spcPts val="0"/>
              </a:spcBef>
              <a:spcAft>
                <a:spcPts val="1200"/>
              </a:spcAft>
              <a:buNone/>
            </a:pPr>
            <a:r>
              <a:rPr lang="en-US" b="1" dirty="0" err="1" smtClean="0"/>
              <a:t>AdHoc</a:t>
            </a:r>
            <a:r>
              <a:rPr lang="en-US" b="1" dirty="0" smtClean="0"/>
              <a:t> reports</a:t>
            </a:r>
          </a:p>
          <a:p>
            <a:pPr>
              <a:lnSpc>
                <a:spcPct val="120000"/>
              </a:lnSpc>
              <a:spcBef>
                <a:spcPts val="0"/>
              </a:spcBef>
              <a:spcAft>
                <a:spcPts val="1200"/>
              </a:spcAft>
            </a:pPr>
            <a:r>
              <a:rPr lang="en-US" dirty="0" smtClean="0"/>
              <a:t>Utility will be available</a:t>
            </a:r>
          </a:p>
          <a:p>
            <a:pPr>
              <a:lnSpc>
                <a:spcPct val="120000"/>
              </a:lnSpc>
              <a:spcBef>
                <a:spcPts val="0"/>
              </a:spcBef>
              <a:spcAft>
                <a:spcPts val="1200"/>
              </a:spcAft>
            </a:pPr>
            <a:r>
              <a:rPr lang="en-US" dirty="0" smtClean="0"/>
              <a:t>Current functions kept</a:t>
            </a:r>
          </a:p>
          <a:p>
            <a:pPr>
              <a:lnSpc>
                <a:spcPct val="120000"/>
              </a:lnSpc>
              <a:spcBef>
                <a:spcPts val="0"/>
              </a:spcBef>
              <a:spcAft>
                <a:spcPts val="1200"/>
              </a:spcAft>
            </a:pPr>
            <a:r>
              <a:rPr lang="en-US" dirty="0" smtClean="0"/>
              <a:t>Easier</a:t>
            </a:r>
          </a:p>
          <a:p>
            <a:pPr>
              <a:lnSpc>
                <a:spcPct val="120000"/>
              </a:lnSpc>
              <a:spcBef>
                <a:spcPts val="0"/>
              </a:spcBef>
              <a:spcAft>
                <a:spcPts val="1200"/>
              </a:spcAft>
            </a:pPr>
            <a:r>
              <a:rPr lang="en-US" dirty="0" smtClean="0"/>
              <a:t>New functions planned</a:t>
            </a:r>
            <a:endParaRPr lang="en-US" dirty="0"/>
          </a:p>
        </p:txBody>
      </p:sp>
    </p:spTree>
    <p:extLst>
      <p:ext uri="{BB962C8B-B14F-4D97-AF65-F5344CB8AC3E}">
        <p14:creationId xmlns:p14="http://schemas.microsoft.com/office/powerpoint/2010/main" val="4274308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5617"/>
            <a:ext cx="12192000" cy="1325563"/>
          </a:xfrm>
        </p:spPr>
        <p:txBody>
          <a:bodyPr/>
          <a:lstStyle/>
          <a:p>
            <a:pPr algn="ctr"/>
            <a:r>
              <a:rPr lang="en-US" dirty="0" smtClean="0"/>
              <a:t>TRANSITIONING TO THE NEW SAM.GOV</a:t>
            </a:r>
            <a:endParaRPr lang="en-US" dirty="0"/>
          </a:p>
        </p:txBody>
      </p:sp>
      <p:sp>
        <p:nvSpPr>
          <p:cNvPr id="3" name="Date Placeholder 2"/>
          <p:cNvSpPr>
            <a:spLocks noGrp="1"/>
          </p:cNvSpPr>
          <p:nvPr>
            <p:ph type="dt" sz="half" idx="10"/>
          </p:nvPr>
        </p:nvSpPr>
        <p:spPr/>
        <p:txBody>
          <a:bodyPr/>
          <a:lstStyle/>
          <a:p>
            <a:fld id="{BF73A919-5EA3-477E-BC53-F0D684D6619F}" type="datetime1">
              <a:rPr lang="en-US" smtClean="0"/>
              <a:pPr/>
              <a:t>2/13/2018</a:t>
            </a:fld>
            <a:endParaRPr lang="en-US" dirty="0"/>
          </a:p>
        </p:txBody>
      </p:sp>
      <p:sp>
        <p:nvSpPr>
          <p:cNvPr id="4" name="Slide Number Placeholder 3"/>
          <p:cNvSpPr>
            <a:spLocks noGrp="1"/>
          </p:cNvSpPr>
          <p:nvPr>
            <p:ph type="sldNum" sz="quarter" idx="12"/>
          </p:nvPr>
        </p:nvSpPr>
        <p:spPr/>
        <p:txBody>
          <a:bodyPr/>
          <a:lstStyle/>
          <a:p>
            <a:fld id="{B687C8F9-D69E-408A-9471-1F7D9DCD1C43}" type="slidenum">
              <a:rPr lang="en-US" smtClean="0"/>
              <a:t>28</a:t>
            </a:fld>
            <a:endParaRPr lang="en-US"/>
          </a:p>
        </p:txBody>
      </p:sp>
    </p:spTree>
    <p:extLst>
      <p:ext uri="{BB962C8B-B14F-4D97-AF65-F5344CB8AC3E}">
        <p14:creationId xmlns:p14="http://schemas.microsoft.com/office/powerpoint/2010/main" val="695159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Calibri" panose="020F0502020204030204" pitchFamily="34" charset="0"/>
              </a:rPr>
              <a:t>WHERE TO SIGN UP: </a:t>
            </a:r>
            <a:endParaRPr lang="en-US" dirty="0">
              <a:solidFill>
                <a:srgbClr val="002060"/>
              </a:solidFill>
              <a:latin typeface="Calibri" panose="020F0502020204030204" pitchFamily="34" charset="0"/>
            </a:endParaRPr>
          </a:p>
        </p:txBody>
      </p:sp>
      <p:sp>
        <p:nvSpPr>
          <p:cNvPr id="5" name="Date Placeholder 4"/>
          <p:cNvSpPr>
            <a:spLocks noGrp="1"/>
          </p:cNvSpPr>
          <p:nvPr>
            <p:ph type="dt" sz="half" idx="10"/>
          </p:nvPr>
        </p:nvSpPr>
        <p:spPr/>
        <p:txBody>
          <a:bodyPr/>
          <a:lstStyle/>
          <a:p>
            <a:fld id="{51332603-61E1-4EC0-B7DC-80FCBA8F8F72}" type="datetime1">
              <a:rPr lang="en-US" smtClean="0"/>
              <a:pPr/>
              <a:t>2/13/2018</a:t>
            </a:fld>
            <a:endParaRPr lang="en-US" dirty="0"/>
          </a:p>
        </p:txBody>
      </p:sp>
      <p:sp>
        <p:nvSpPr>
          <p:cNvPr id="6" name="Slide Number Placeholder 5"/>
          <p:cNvSpPr>
            <a:spLocks noGrp="1"/>
          </p:cNvSpPr>
          <p:nvPr>
            <p:ph type="sldNum" sz="quarter" idx="12"/>
          </p:nvPr>
        </p:nvSpPr>
        <p:spPr/>
        <p:txBody>
          <a:bodyPr/>
          <a:lstStyle/>
          <a:p>
            <a:fld id="{B687C8F9-D69E-408A-9471-1F7D9DCD1C43}" type="slidenum">
              <a:rPr lang="en-US" smtClean="0"/>
              <a:t>29</a:t>
            </a:fld>
            <a:endParaRPr lang="en-US"/>
          </a:p>
        </p:txBody>
      </p:sp>
      <p:sp>
        <p:nvSpPr>
          <p:cNvPr id="7" name="TextBox 6"/>
          <p:cNvSpPr txBox="1"/>
          <p:nvPr/>
        </p:nvSpPr>
        <p:spPr>
          <a:xfrm>
            <a:off x="5849814" y="588090"/>
            <a:ext cx="5627075" cy="769441"/>
          </a:xfrm>
          <a:prstGeom prst="rect">
            <a:avLst/>
          </a:prstGeom>
          <a:solidFill>
            <a:schemeClr val="bg1"/>
          </a:solidFill>
        </p:spPr>
        <p:txBody>
          <a:bodyPr wrap="square" rtlCol="0">
            <a:spAutoFit/>
          </a:bodyPr>
          <a:lstStyle/>
          <a:p>
            <a:r>
              <a:rPr lang="en-US" sz="4400" b="1" dirty="0">
                <a:hlinkClick r:id="rId2"/>
              </a:rPr>
              <a:t>https://beta.sam.gov/</a:t>
            </a:r>
            <a:endParaRPr lang="en-US" sz="4400" b="1" dirty="0"/>
          </a:p>
        </p:txBody>
      </p:sp>
      <p:pic>
        <p:nvPicPr>
          <p:cNvPr id="8" name="Content Placeholder 7"/>
          <p:cNvPicPr>
            <a:picLocks noGrp="1" noChangeAspect="1"/>
          </p:cNvPicPr>
          <p:nvPr>
            <p:ph sz="half" idx="1"/>
          </p:nvPr>
        </p:nvPicPr>
        <p:blipFill rotWithShape="1">
          <a:blip r:embed="rId3"/>
          <a:srcRect t="7124" r="1294"/>
          <a:stretch/>
        </p:blipFill>
        <p:spPr>
          <a:xfrm>
            <a:off x="1031631" y="1700601"/>
            <a:ext cx="10245199" cy="3797522"/>
          </a:xfrm>
          <a:prstGeom prst="rect">
            <a:avLst/>
          </a:prstGeom>
        </p:spPr>
      </p:pic>
    </p:spTree>
    <p:extLst>
      <p:ext uri="{BB962C8B-B14F-4D97-AF65-F5344CB8AC3E}">
        <p14:creationId xmlns:p14="http://schemas.microsoft.com/office/powerpoint/2010/main" val="2738144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ABOUT WPI</a:t>
            </a:r>
            <a:br>
              <a:rPr lang="en-US" sz="6000" dirty="0"/>
            </a:br>
            <a:r>
              <a:rPr lang="en-US" sz="6000" dirty="0"/>
              <a:t>Supporting the </a:t>
            </a:r>
            <a:r>
              <a:rPr lang="en-US" sz="6000" dirty="0" smtClean="0"/>
              <a:t>Mission</a:t>
            </a:r>
            <a:r>
              <a:rPr lang="en-US" dirty="0" smtClean="0"/>
              <a:t/>
            </a:r>
            <a:br>
              <a:rPr lang="en-US" dirty="0" smtClean="0"/>
            </a:br>
            <a:r>
              <a:rPr lang="en-US" dirty="0"/>
              <a:t/>
            </a:r>
            <a:br>
              <a:rPr lang="en-US" dirty="0"/>
            </a:br>
            <a:r>
              <a:rPr lang="en-US" dirty="0" smtClean="0"/>
              <a:t>Serving Wisconsin </a:t>
            </a:r>
            <a:br>
              <a:rPr lang="en-US" dirty="0" smtClean="0"/>
            </a:br>
            <a:r>
              <a:rPr lang="en-US" dirty="0" smtClean="0"/>
              <a:t>companies for 30 years!</a:t>
            </a:r>
            <a:endParaRPr lang="en-US" dirty="0"/>
          </a:p>
        </p:txBody>
      </p:sp>
      <p:sp>
        <p:nvSpPr>
          <p:cNvPr id="3" name="Date Placeholder 2"/>
          <p:cNvSpPr>
            <a:spLocks noGrp="1"/>
          </p:cNvSpPr>
          <p:nvPr>
            <p:ph type="dt" sz="half" idx="10"/>
          </p:nvPr>
        </p:nvSpPr>
        <p:spPr/>
        <p:txBody>
          <a:bodyPr/>
          <a:lstStyle/>
          <a:p>
            <a:fld id="{C9308291-F126-4239-BD45-673C0395ACC7}" type="datetime1">
              <a:rPr lang="en-US" smtClean="0"/>
              <a:t>2/13/2018</a:t>
            </a:fld>
            <a:endParaRPr lang="en-US" dirty="0"/>
          </a:p>
        </p:txBody>
      </p:sp>
      <p:sp>
        <p:nvSpPr>
          <p:cNvPr id="4" name="Slide Number Placeholder 3"/>
          <p:cNvSpPr>
            <a:spLocks noGrp="1"/>
          </p:cNvSpPr>
          <p:nvPr>
            <p:ph type="sldNum" sz="quarter" idx="12"/>
          </p:nvPr>
        </p:nvSpPr>
        <p:spPr/>
        <p:txBody>
          <a:bodyPr/>
          <a:lstStyle/>
          <a:p>
            <a:fld id="{B687C8F9-D69E-408A-9471-1F7D9DCD1C43}" type="slidenum">
              <a:rPr lang="en-US" smtClean="0"/>
              <a:t>3</a:t>
            </a:fld>
            <a:endParaRPr lang="en-US" dirty="0"/>
          </a:p>
        </p:txBody>
      </p:sp>
    </p:spTree>
    <p:extLst>
      <p:ext uri="{BB962C8B-B14F-4D97-AF65-F5344CB8AC3E}">
        <p14:creationId xmlns:p14="http://schemas.microsoft.com/office/powerpoint/2010/main" val="215872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332603-61E1-4EC0-B7DC-80FCBA8F8F72}" type="datetime1">
              <a:rPr lang="en-US" smtClean="0"/>
              <a:pPr/>
              <a:t>2/13/2018</a:t>
            </a:fld>
            <a:endParaRPr lang="en-US" dirty="0"/>
          </a:p>
        </p:txBody>
      </p:sp>
      <p:sp>
        <p:nvSpPr>
          <p:cNvPr id="6" name="Slide Number Placeholder 5"/>
          <p:cNvSpPr>
            <a:spLocks noGrp="1"/>
          </p:cNvSpPr>
          <p:nvPr>
            <p:ph type="sldNum" sz="quarter" idx="12"/>
          </p:nvPr>
        </p:nvSpPr>
        <p:spPr/>
        <p:txBody>
          <a:bodyPr/>
          <a:lstStyle/>
          <a:p>
            <a:fld id="{B687C8F9-D69E-408A-9471-1F7D9DCD1C43}" type="slidenum">
              <a:rPr lang="en-US" smtClean="0"/>
              <a:t>30</a:t>
            </a:fld>
            <a:endParaRPr lang="en-US"/>
          </a:p>
        </p:txBody>
      </p:sp>
      <p:pic>
        <p:nvPicPr>
          <p:cNvPr id="7" name="Picture 6"/>
          <p:cNvPicPr>
            <a:picLocks noChangeAspect="1"/>
          </p:cNvPicPr>
          <p:nvPr/>
        </p:nvPicPr>
        <p:blipFill rotWithShape="1">
          <a:blip r:embed="rId2"/>
          <a:srcRect t="20441" r="1004"/>
          <a:stretch/>
        </p:blipFill>
        <p:spPr>
          <a:xfrm>
            <a:off x="609600" y="457200"/>
            <a:ext cx="10585938" cy="5438264"/>
          </a:xfrm>
          <a:prstGeom prst="rect">
            <a:avLst/>
          </a:prstGeom>
        </p:spPr>
      </p:pic>
    </p:spTree>
    <p:extLst>
      <p:ext uri="{BB962C8B-B14F-4D97-AF65-F5344CB8AC3E}">
        <p14:creationId xmlns:p14="http://schemas.microsoft.com/office/powerpoint/2010/main" val="679683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539" y="353402"/>
            <a:ext cx="10515600" cy="1325563"/>
          </a:xfrm>
        </p:spPr>
        <p:txBody>
          <a:bodyPr/>
          <a:lstStyle/>
          <a:p>
            <a:r>
              <a:rPr lang="en-US" dirty="0" smtClean="0">
                <a:solidFill>
                  <a:srgbClr val="002060"/>
                </a:solidFill>
                <a:latin typeface="Calibri" panose="020F0502020204030204" pitchFamily="34" charset="0"/>
              </a:rPr>
              <a:t>RECENT UPDATES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31</a:t>
            </a:fld>
            <a:endParaRPr lang="en-US"/>
          </a:p>
        </p:txBody>
      </p:sp>
      <p:sp>
        <p:nvSpPr>
          <p:cNvPr id="6" name="Content Placeholder 2"/>
          <p:cNvSpPr>
            <a:spLocks noGrp="1"/>
          </p:cNvSpPr>
          <p:nvPr>
            <p:ph idx="1"/>
          </p:nvPr>
        </p:nvSpPr>
        <p:spPr>
          <a:xfrm>
            <a:off x="726831" y="1512277"/>
            <a:ext cx="10626969" cy="4441947"/>
          </a:xfrm>
        </p:spPr>
        <p:txBody>
          <a:bodyPr>
            <a:noAutofit/>
          </a:bodyPr>
          <a:lstStyle/>
          <a:p>
            <a:r>
              <a:rPr lang="en-US" sz="1800" dirty="0">
                <a:latin typeface="Calibri" panose="020F0502020204030204" pitchFamily="34" charset="0"/>
              </a:rPr>
              <a:t>Release 11 Wrap Up  The IAE team for beta.SAM.gov recently wrapped up the latest developments in Release 11.  Completing this work brings us closer to our goal of retiring the Catalog of Federal Domestic  Assistance (CFDA.gov) and Wage Determinations </a:t>
            </a:r>
            <a:r>
              <a:rPr lang="en-US" sz="1800" dirty="0" err="1">
                <a:latin typeface="Calibri" panose="020F0502020204030204" pitchFamily="34" charset="0"/>
              </a:rPr>
              <a:t>OnLine</a:t>
            </a:r>
            <a:r>
              <a:rPr lang="en-US" sz="1800" dirty="0">
                <a:latin typeface="Calibri" panose="020F0502020204030204" pitchFamily="34" charset="0"/>
              </a:rPr>
              <a:t> (WDOL.gov) later in fiscal year 2018.  Significant Accomplishments Made During Release 11 </a:t>
            </a:r>
            <a:endParaRPr lang="en-US" sz="1800" dirty="0" smtClean="0">
              <a:latin typeface="Calibri" panose="020F0502020204030204" pitchFamily="34" charset="0"/>
            </a:endParaRPr>
          </a:p>
          <a:p>
            <a:r>
              <a:rPr lang="en-US" sz="1800" dirty="0" smtClean="0">
                <a:latin typeface="Calibri" panose="020F0502020204030204" pitchFamily="34" charset="0"/>
              </a:rPr>
              <a:t>Assistance </a:t>
            </a:r>
            <a:r>
              <a:rPr lang="en-US" sz="1800" dirty="0">
                <a:latin typeface="Calibri" panose="020F0502020204030204" pitchFamily="34" charset="0"/>
              </a:rPr>
              <a:t>Listing data entry is complete and user testing for this is now underway as we continue making additional refinements in preparation for CFDA </a:t>
            </a:r>
            <a:r>
              <a:rPr lang="en-US" sz="1800" dirty="0" smtClean="0">
                <a:latin typeface="Calibri" panose="020F0502020204030204" pitchFamily="34" charset="0"/>
              </a:rPr>
              <a:t>retiring</a:t>
            </a:r>
          </a:p>
          <a:p>
            <a:r>
              <a:rPr lang="en-US" sz="1800" dirty="0" smtClean="0">
                <a:latin typeface="Calibri" panose="020F0502020204030204" pitchFamily="34" charset="0"/>
              </a:rPr>
              <a:t>Additional </a:t>
            </a:r>
            <a:r>
              <a:rPr lang="en-US" sz="1800" dirty="0">
                <a:latin typeface="Calibri" panose="020F0502020204030204" pitchFamily="34" charset="0"/>
              </a:rPr>
              <a:t>search filters and sorting capabilities were added to beta.SAM.gov to further enhance the search experience for </a:t>
            </a:r>
            <a:r>
              <a:rPr lang="en-US" sz="1800" dirty="0" smtClean="0">
                <a:latin typeface="Calibri" panose="020F0502020204030204" pitchFamily="34" charset="0"/>
              </a:rPr>
              <a:t>users</a:t>
            </a:r>
          </a:p>
          <a:p>
            <a:r>
              <a:rPr lang="en-US" sz="1800" dirty="0" smtClean="0">
                <a:latin typeface="Calibri" panose="020F0502020204030204" pitchFamily="34" charset="0"/>
              </a:rPr>
              <a:t>An </a:t>
            </a:r>
            <a:r>
              <a:rPr lang="en-US" sz="1800" dirty="0">
                <a:latin typeface="Calibri" panose="020F0502020204030204" pitchFamily="34" charset="0"/>
              </a:rPr>
              <a:t>option was added for users to receive a one-time passcode via text instead of email, which will be available on beta.SAM.gov early next </a:t>
            </a:r>
            <a:r>
              <a:rPr lang="en-US" sz="1800" dirty="0" smtClean="0">
                <a:latin typeface="Calibri" panose="020F0502020204030204" pitchFamily="34" charset="0"/>
              </a:rPr>
              <a:t>year</a:t>
            </a:r>
          </a:p>
          <a:p>
            <a:r>
              <a:rPr lang="en-US" sz="1800" dirty="0" smtClean="0">
                <a:latin typeface="Calibri" panose="020F0502020204030204" pitchFamily="34" charset="0"/>
              </a:rPr>
              <a:t>The </a:t>
            </a:r>
            <a:r>
              <a:rPr lang="en-US" sz="1800" dirty="0">
                <a:latin typeface="Calibri" panose="020F0502020204030204" pitchFamily="34" charset="0"/>
              </a:rPr>
              <a:t>wage determinations search functionality is complete and undergoing testing with users and additional refinements in preparation for WDOL </a:t>
            </a:r>
            <a:r>
              <a:rPr lang="en-US" sz="1800" dirty="0" smtClean="0">
                <a:latin typeface="Calibri" panose="020F0502020204030204" pitchFamily="34" charset="0"/>
              </a:rPr>
              <a:t>retiring</a:t>
            </a:r>
          </a:p>
          <a:p>
            <a:r>
              <a:rPr lang="en-US" sz="1800" dirty="0" smtClean="0">
                <a:latin typeface="Calibri" panose="020F0502020204030204" pitchFamily="34" charset="0"/>
              </a:rPr>
              <a:t>A </a:t>
            </a:r>
            <a:r>
              <a:rPr lang="en-US" sz="1800" dirty="0">
                <a:latin typeface="Calibri" panose="020F0502020204030204" pitchFamily="34" charset="0"/>
              </a:rPr>
              <a:t>new section in the help center was created with searchable frequently asked questions, glossary terms, and videos available for users later in fiscal year 2018 after testing is </a:t>
            </a:r>
            <a:r>
              <a:rPr lang="en-US" sz="1800" dirty="0" smtClean="0">
                <a:latin typeface="Calibri" panose="020F0502020204030204" pitchFamily="34" charset="0"/>
              </a:rPr>
              <a:t>complete</a:t>
            </a:r>
            <a:endParaRPr lang="en-US" sz="1800" dirty="0">
              <a:latin typeface="Calibri" panose="020F0502020204030204" pitchFamily="34" charset="0"/>
            </a:endParaRPr>
          </a:p>
        </p:txBody>
      </p:sp>
    </p:spTree>
    <p:extLst>
      <p:ext uri="{BB962C8B-B14F-4D97-AF65-F5344CB8AC3E}">
        <p14:creationId xmlns:p14="http://schemas.microsoft.com/office/powerpoint/2010/main" val="364463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323" y="376848"/>
            <a:ext cx="10515600" cy="1325563"/>
          </a:xfrm>
        </p:spPr>
        <p:txBody>
          <a:bodyPr/>
          <a:lstStyle/>
          <a:p>
            <a:r>
              <a:rPr lang="en-US" dirty="0" smtClean="0">
                <a:solidFill>
                  <a:srgbClr val="002060"/>
                </a:solidFill>
                <a:latin typeface="Calibri" panose="020F0502020204030204" pitchFamily="34" charset="0"/>
              </a:rPr>
              <a:t>RECENT UPDATES</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32</a:t>
            </a:fld>
            <a:endParaRPr lang="en-US"/>
          </a:p>
        </p:txBody>
      </p:sp>
      <p:sp>
        <p:nvSpPr>
          <p:cNvPr id="6" name="Content Placeholder 2"/>
          <p:cNvSpPr>
            <a:spLocks noGrp="1"/>
          </p:cNvSpPr>
          <p:nvPr>
            <p:ph idx="1"/>
          </p:nvPr>
        </p:nvSpPr>
        <p:spPr/>
        <p:txBody>
          <a:bodyPr>
            <a:normAutofit/>
          </a:bodyPr>
          <a:lstStyle/>
          <a:p>
            <a:pPr>
              <a:lnSpc>
                <a:spcPct val="100000"/>
              </a:lnSpc>
              <a:spcBef>
                <a:spcPts val="0"/>
              </a:spcBef>
              <a:spcAft>
                <a:spcPts val="1200"/>
              </a:spcAft>
            </a:pPr>
            <a:r>
              <a:rPr lang="en-US" sz="2000" dirty="0">
                <a:latin typeface="Calibri" panose="020F0502020204030204" pitchFamily="34" charset="0"/>
              </a:rPr>
              <a:t>Fixed an issue where users were unable to view through search entity registrations with an All Awards purpose of registration, which were created or updated prior to October 6, 2017 if the certified user was different from the user who created the registration</a:t>
            </a:r>
            <a:r>
              <a:rPr lang="en-US" sz="2000" dirty="0" smtClean="0">
                <a:latin typeface="Calibri" panose="020F0502020204030204" pitchFamily="34" charset="0"/>
              </a:rPr>
              <a:t>.</a:t>
            </a:r>
          </a:p>
          <a:p>
            <a:pPr>
              <a:lnSpc>
                <a:spcPct val="100000"/>
              </a:lnSpc>
              <a:spcBef>
                <a:spcPts val="0"/>
              </a:spcBef>
              <a:spcAft>
                <a:spcPts val="1200"/>
              </a:spcAft>
            </a:pPr>
            <a:r>
              <a:rPr lang="en-US" sz="2000" dirty="0" smtClean="0">
                <a:latin typeface="Calibri" panose="020F0502020204030204" pitchFamily="34" charset="0"/>
              </a:rPr>
              <a:t>Updated </a:t>
            </a:r>
            <a:r>
              <a:rPr lang="en-US" sz="2000" dirty="0">
                <a:latin typeface="Calibri" panose="020F0502020204030204" pitchFamily="34" charset="0"/>
              </a:rPr>
              <a:t>the SAM Exclusions XML Upload documentation and on-page description to align it with application changes to the deactivate path made during the October 6, 2017 release. Now, to deactivate an exclusion record using the upload tool, an exclusion official must update the record and add or set a new termination date increasing data quality. </a:t>
            </a:r>
          </a:p>
        </p:txBody>
      </p:sp>
    </p:spTree>
    <p:extLst>
      <p:ext uri="{BB962C8B-B14F-4D97-AF65-F5344CB8AC3E}">
        <p14:creationId xmlns:p14="http://schemas.microsoft.com/office/powerpoint/2010/main" val="1573233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493" y="329956"/>
            <a:ext cx="10515600" cy="1325563"/>
          </a:xfrm>
        </p:spPr>
        <p:txBody>
          <a:bodyPr>
            <a:normAutofit/>
          </a:bodyPr>
          <a:lstStyle/>
          <a:p>
            <a:r>
              <a:rPr lang="en-US" sz="4000" dirty="0">
                <a:solidFill>
                  <a:srgbClr val="002060"/>
                </a:solidFill>
              </a:rPr>
              <a:t>Acquisition Hour Live Webinar Series</a:t>
            </a: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33</a:t>
            </a:fld>
            <a:endParaRPr lang="en-US"/>
          </a:p>
        </p:txBody>
      </p:sp>
      <p:sp>
        <p:nvSpPr>
          <p:cNvPr id="6" name="Content Placeholder 5"/>
          <p:cNvSpPr>
            <a:spLocks noGrp="1"/>
          </p:cNvSpPr>
          <p:nvPr>
            <p:ph idx="1"/>
          </p:nvPr>
        </p:nvSpPr>
        <p:spPr>
          <a:xfrm>
            <a:off x="826477" y="1497379"/>
            <a:ext cx="10515600" cy="4351338"/>
          </a:xfrm>
        </p:spPr>
        <p:txBody>
          <a:bodyPr>
            <a:normAutofit fontScale="62500" lnSpcReduction="20000"/>
          </a:bodyPr>
          <a:lstStyle/>
          <a:p>
            <a:pPr>
              <a:lnSpc>
                <a:spcPct val="120000"/>
              </a:lnSpc>
              <a:spcBef>
                <a:spcPts val="0"/>
              </a:spcBef>
              <a:spcAft>
                <a:spcPts val="1200"/>
              </a:spcAft>
            </a:pPr>
            <a:r>
              <a:rPr lang="en-US" dirty="0">
                <a:latin typeface="Calibri" pitchFamily="34" charset="0"/>
                <a:cs typeface="Calibri" pitchFamily="34" charset="0"/>
              </a:rPr>
              <a:t>February 13, 2018  – </a:t>
            </a:r>
            <a:r>
              <a:rPr lang="en-US" b="1" dirty="0">
                <a:latin typeface="Calibri" pitchFamily="34" charset="0"/>
                <a:cs typeface="Calibri" pitchFamily="34" charset="0"/>
              </a:rPr>
              <a:t>The Future of SAM.gov </a:t>
            </a:r>
            <a:r>
              <a:rPr lang="en-US" dirty="0">
                <a:latin typeface="Calibri" pitchFamily="34" charset="0"/>
                <a:cs typeface="Calibri" pitchFamily="34" charset="0"/>
              </a:rPr>
              <a:t>– </a:t>
            </a:r>
            <a:r>
              <a:rPr lang="en-US" dirty="0">
                <a:latin typeface="Calibri" pitchFamily="34" charset="0"/>
                <a:cs typeface="Calibri" pitchFamily="34" charset="0"/>
                <a:hlinkClick r:id="rId2"/>
              </a:rPr>
              <a:t>CLICK HERE</a:t>
            </a:r>
            <a:r>
              <a:rPr lang="en-US" dirty="0">
                <a:latin typeface="Calibri" pitchFamily="34" charset="0"/>
                <a:cs typeface="Calibri" pitchFamily="34" charset="0"/>
              </a:rPr>
              <a:t> for additional information – presented by Kim Garber – Wisconsin Procurement Institute (WPI)</a:t>
            </a:r>
          </a:p>
          <a:p>
            <a:pPr>
              <a:lnSpc>
                <a:spcPct val="120000"/>
              </a:lnSpc>
              <a:spcBef>
                <a:spcPts val="0"/>
              </a:spcBef>
              <a:spcAft>
                <a:spcPts val="1200"/>
              </a:spcAft>
            </a:pPr>
            <a:r>
              <a:rPr lang="en-US" dirty="0">
                <a:latin typeface="Calibri" pitchFamily="34" charset="0"/>
                <a:cs typeface="Calibri" pitchFamily="34" charset="0"/>
              </a:rPr>
              <a:t>February 21, 2018  – </a:t>
            </a:r>
            <a:r>
              <a:rPr lang="en-US" b="1" dirty="0">
                <a:latin typeface="Calibri" pitchFamily="34" charset="0"/>
                <a:cs typeface="Calibri" pitchFamily="34" charset="0"/>
              </a:rPr>
              <a:t>Overview of CPARS </a:t>
            </a:r>
            <a:r>
              <a:rPr lang="en-US" dirty="0">
                <a:latin typeface="Calibri" pitchFamily="34" charset="0"/>
                <a:cs typeface="Calibri" pitchFamily="34" charset="0"/>
              </a:rPr>
              <a:t>– </a:t>
            </a:r>
            <a:r>
              <a:rPr lang="en-US" dirty="0">
                <a:latin typeface="Calibri" pitchFamily="34" charset="0"/>
                <a:cs typeface="Calibri" pitchFamily="34" charset="0"/>
                <a:hlinkClick r:id="rId3"/>
              </a:rPr>
              <a:t>CLICK HERE</a:t>
            </a:r>
            <a:r>
              <a:rPr lang="en-US" dirty="0">
                <a:latin typeface="Calibri" pitchFamily="34" charset="0"/>
                <a:cs typeface="Calibri" pitchFamily="34" charset="0"/>
              </a:rPr>
              <a:t> for additional information – presented by Carol Murphy – Wisconsin Procurement Institute (WPI)</a:t>
            </a:r>
          </a:p>
          <a:p>
            <a:pPr>
              <a:lnSpc>
                <a:spcPct val="120000"/>
              </a:lnSpc>
              <a:spcBef>
                <a:spcPts val="0"/>
              </a:spcBef>
              <a:spcAft>
                <a:spcPts val="1200"/>
              </a:spcAft>
            </a:pPr>
            <a:r>
              <a:rPr lang="en-US" dirty="0">
                <a:latin typeface="Calibri" pitchFamily="34" charset="0"/>
                <a:cs typeface="Calibri" pitchFamily="34" charset="0"/>
              </a:rPr>
              <a:t>February 21, 2018  – </a:t>
            </a:r>
            <a:r>
              <a:rPr lang="en-US" b="1" dirty="0">
                <a:latin typeface="Calibri" pitchFamily="34" charset="0"/>
                <a:cs typeface="Calibri" pitchFamily="34" charset="0"/>
              </a:rPr>
              <a:t>Selling to State and Local Governments </a:t>
            </a:r>
            <a:r>
              <a:rPr lang="en-US" dirty="0">
                <a:latin typeface="Calibri" pitchFamily="34" charset="0"/>
                <a:cs typeface="Calibri" pitchFamily="34" charset="0"/>
              </a:rPr>
              <a:t>– </a:t>
            </a:r>
            <a:r>
              <a:rPr lang="en-US" dirty="0">
                <a:latin typeface="Calibri" pitchFamily="34" charset="0"/>
                <a:cs typeface="Calibri" pitchFamily="34" charset="0"/>
                <a:hlinkClick r:id="rId4"/>
              </a:rPr>
              <a:t>CLICK HERE</a:t>
            </a:r>
            <a:r>
              <a:rPr lang="en-US" dirty="0">
                <a:latin typeface="Calibri" pitchFamily="34" charset="0"/>
                <a:cs typeface="Calibri" pitchFamily="34" charset="0"/>
              </a:rPr>
              <a:t> for additional information – presented by Kate Hill – Heartland Information Research (HIR)</a:t>
            </a:r>
          </a:p>
          <a:p>
            <a:pPr>
              <a:lnSpc>
                <a:spcPct val="120000"/>
              </a:lnSpc>
              <a:spcBef>
                <a:spcPts val="0"/>
              </a:spcBef>
              <a:spcAft>
                <a:spcPts val="1200"/>
              </a:spcAft>
            </a:pPr>
            <a:r>
              <a:rPr lang="en-US" dirty="0">
                <a:latin typeface="Calibri" pitchFamily="34" charset="0"/>
                <a:cs typeface="Calibri" pitchFamily="34" charset="0"/>
              </a:rPr>
              <a:t>February 27, 2018  – </a:t>
            </a:r>
            <a:r>
              <a:rPr lang="en-US" b="1" dirty="0">
                <a:latin typeface="Calibri" pitchFamily="34" charset="0"/>
                <a:cs typeface="Calibri" pitchFamily="34" charset="0"/>
              </a:rPr>
              <a:t>Understanding your Obligations when Quoting and Receiving Awards from Defense Logistics Agency (DLA) DIBBS </a:t>
            </a:r>
            <a:r>
              <a:rPr lang="en-US" dirty="0">
                <a:latin typeface="Calibri" pitchFamily="34" charset="0"/>
                <a:cs typeface="Calibri" pitchFamily="34" charset="0"/>
              </a:rPr>
              <a:t>– </a:t>
            </a:r>
            <a:r>
              <a:rPr lang="en-US" dirty="0">
                <a:latin typeface="Calibri" pitchFamily="34" charset="0"/>
                <a:cs typeface="Calibri" pitchFamily="34" charset="0"/>
                <a:hlinkClick r:id="rId5"/>
              </a:rPr>
              <a:t>CLICK HERE</a:t>
            </a:r>
            <a:r>
              <a:rPr lang="en-US" dirty="0">
                <a:latin typeface="Calibri" pitchFamily="34" charset="0"/>
                <a:cs typeface="Calibri" pitchFamily="34" charset="0"/>
              </a:rPr>
              <a:t> for additional information – presented by Jean Polka – Wisconsin Procurement Institute (WPI)</a:t>
            </a:r>
          </a:p>
          <a:p>
            <a:pPr>
              <a:lnSpc>
                <a:spcPct val="120000"/>
              </a:lnSpc>
              <a:spcBef>
                <a:spcPts val="0"/>
              </a:spcBef>
              <a:spcAft>
                <a:spcPts val="1200"/>
              </a:spcAft>
            </a:pPr>
            <a:r>
              <a:rPr lang="en-US" dirty="0">
                <a:latin typeface="Calibri" pitchFamily="34" charset="0"/>
                <a:cs typeface="Calibri" pitchFamily="34" charset="0"/>
              </a:rPr>
              <a:t>February 27, 2018  – </a:t>
            </a:r>
            <a:r>
              <a:rPr lang="en-US" b="1" dirty="0">
                <a:latin typeface="Calibri" pitchFamily="34" charset="0"/>
                <a:cs typeface="Calibri" pitchFamily="34" charset="0"/>
              </a:rPr>
              <a:t>Growing Your Small Business With the Disadvantaged Business Enterprise (DBE) Program </a:t>
            </a:r>
            <a:r>
              <a:rPr lang="en-US" dirty="0">
                <a:latin typeface="Calibri" pitchFamily="34" charset="0"/>
                <a:cs typeface="Calibri" pitchFamily="34" charset="0"/>
              </a:rPr>
              <a:t>– </a:t>
            </a:r>
            <a:r>
              <a:rPr lang="en-US" dirty="0">
                <a:latin typeface="Calibri" pitchFamily="34" charset="0"/>
                <a:cs typeface="Calibri" pitchFamily="34" charset="0"/>
                <a:hlinkClick r:id="rId6"/>
              </a:rPr>
              <a:t>CLICK HERE</a:t>
            </a:r>
            <a:r>
              <a:rPr lang="en-US" dirty="0">
                <a:latin typeface="Calibri" pitchFamily="34" charset="0"/>
                <a:cs typeface="Calibri" pitchFamily="34" charset="0"/>
              </a:rPr>
              <a:t> for additional information – presented by Benjamin Blanc – Wisconsin Procurement Institute (WPI)</a:t>
            </a:r>
          </a:p>
          <a:p>
            <a:endParaRPr lang="en-US" dirty="0"/>
          </a:p>
        </p:txBody>
      </p:sp>
    </p:spTree>
    <p:extLst>
      <p:ext uri="{BB962C8B-B14F-4D97-AF65-F5344CB8AC3E}">
        <p14:creationId xmlns:p14="http://schemas.microsoft.com/office/powerpoint/2010/main" val="427557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216" y="341679"/>
            <a:ext cx="10515600" cy="1325563"/>
          </a:xfrm>
        </p:spPr>
        <p:txBody>
          <a:bodyPr>
            <a:normAutofit/>
          </a:bodyPr>
          <a:lstStyle/>
          <a:p>
            <a:r>
              <a:rPr lang="en-US" sz="4000" dirty="0">
                <a:solidFill>
                  <a:srgbClr val="002060"/>
                </a:solidFill>
              </a:rPr>
              <a:t>Acquisition Hour Live Webinar Series</a:t>
            </a: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34</a:t>
            </a:fld>
            <a:endParaRPr lang="en-US"/>
          </a:p>
        </p:txBody>
      </p:sp>
      <p:sp>
        <p:nvSpPr>
          <p:cNvPr id="6" name="Content Placeholder 5"/>
          <p:cNvSpPr>
            <a:spLocks noGrp="1"/>
          </p:cNvSpPr>
          <p:nvPr>
            <p:ph idx="1"/>
          </p:nvPr>
        </p:nvSpPr>
        <p:spPr>
          <a:xfrm>
            <a:off x="826477" y="1497379"/>
            <a:ext cx="10515600" cy="4351338"/>
          </a:xfrm>
        </p:spPr>
        <p:txBody>
          <a:bodyPr>
            <a:normAutofit fontScale="62500" lnSpcReduction="20000"/>
          </a:bodyPr>
          <a:lstStyle/>
          <a:p>
            <a:pPr>
              <a:lnSpc>
                <a:spcPct val="120000"/>
              </a:lnSpc>
              <a:spcBef>
                <a:spcPts val="0"/>
              </a:spcBef>
              <a:spcAft>
                <a:spcPts val="1200"/>
              </a:spcAft>
            </a:pPr>
            <a:r>
              <a:rPr lang="en-US" dirty="0">
                <a:latin typeface="Calibri" pitchFamily="34" charset="0"/>
                <a:cs typeface="Calibri" pitchFamily="34" charset="0"/>
              </a:rPr>
              <a:t>February 28, 2018  – </a:t>
            </a:r>
            <a:r>
              <a:rPr lang="en-US" b="1" dirty="0">
                <a:latin typeface="Calibri" pitchFamily="34" charset="0"/>
                <a:cs typeface="Calibri" pitchFamily="34" charset="0"/>
              </a:rPr>
              <a:t>Cyber Security for Current and Prospective DOD Contractors and Subcontractors</a:t>
            </a:r>
            <a:r>
              <a:rPr lang="en-US" dirty="0">
                <a:latin typeface="Calibri" pitchFamily="34" charset="0"/>
                <a:cs typeface="Calibri" pitchFamily="34" charset="0"/>
              </a:rPr>
              <a:t> – </a:t>
            </a:r>
            <a:r>
              <a:rPr lang="en-US" dirty="0">
                <a:latin typeface="Calibri" pitchFamily="34" charset="0"/>
                <a:cs typeface="Calibri" pitchFamily="34" charset="0"/>
                <a:hlinkClick r:id="rId2"/>
              </a:rPr>
              <a:t>CLICK HERE</a:t>
            </a:r>
            <a:r>
              <a:rPr lang="en-US" dirty="0">
                <a:latin typeface="Calibri" pitchFamily="34" charset="0"/>
                <a:cs typeface="Calibri" pitchFamily="34" charset="0"/>
              </a:rPr>
              <a:t> for additional information – presented by Marc </a:t>
            </a:r>
            <a:r>
              <a:rPr lang="en-US" dirty="0" err="1">
                <a:latin typeface="Calibri" pitchFamily="34" charset="0"/>
                <a:cs typeface="Calibri" pitchFamily="34" charset="0"/>
              </a:rPr>
              <a:t>Violante</a:t>
            </a:r>
            <a:r>
              <a:rPr lang="en-US" dirty="0">
                <a:latin typeface="Calibri" pitchFamily="34" charset="0"/>
                <a:cs typeface="Calibri" pitchFamily="34" charset="0"/>
              </a:rPr>
              <a:t> – Wisconsin Procurement Institute (WPI)</a:t>
            </a:r>
          </a:p>
          <a:p>
            <a:pPr>
              <a:lnSpc>
                <a:spcPct val="120000"/>
              </a:lnSpc>
              <a:spcBef>
                <a:spcPts val="0"/>
              </a:spcBef>
              <a:spcAft>
                <a:spcPts val="1200"/>
              </a:spcAft>
            </a:pPr>
            <a:r>
              <a:rPr lang="en-US" dirty="0">
                <a:latin typeface="Calibri" pitchFamily="34" charset="0"/>
                <a:cs typeface="Calibri" pitchFamily="34" charset="0"/>
              </a:rPr>
              <a:t>March 13, 2018  – </a:t>
            </a:r>
            <a:r>
              <a:rPr lang="en-US" b="1" dirty="0">
                <a:latin typeface="Calibri" pitchFamily="34" charset="0"/>
                <a:cs typeface="Calibri" pitchFamily="34" charset="0"/>
              </a:rPr>
              <a:t>Information Management for Federal Contractors</a:t>
            </a:r>
            <a:r>
              <a:rPr lang="en-US" dirty="0">
                <a:latin typeface="Calibri" pitchFamily="34" charset="0"/>
                <a:cs typeface="Calibri" pitchFamily="34" charset="0"/>
              </a:rPr>
              <a:t> – </a:t>
            </a:r>
            <a:r>
              <a:rPr lang="en-US" dirty="0">
                <a:latin typeface="Calibri" pitchFamily="34" charset="0"/>
                <a:cs typeface="Calibri" pitchFamily="34" charset="0"/>
                <a:hlinkClick r:id="rId3"/>
              </a:rPr>
              <a:t>CLICK HERE</a:t>
            </a:r>
            <a:r>
              <a:rPr lang="en-US" dirty="0">
                <a:latin typeface="Calibri" pitchFamily="34" charset="0"/>
                <a:cs typeface="Calibri" pitchFamily="34" charset="0"/>
              </a:rPr>
              <a:t> for additional information – presented by Marc </a:t>
            </a:r>
            <a:r>
              <a:rPr lang="en-US" dirty="0" err="1">
                <a:latin typeface="Calibri" pitchFamily="34" charset="0"/>
                <a:cs typeface="Calibri" pitchFamily="34" charset="0"/>
              </a:rPr>
              <a:t>Violante</a:t>
            </a:r>
            <a:r>
              <a:rPr lang="en-US" dirty="0">
                <a:latin typeface="Calibri" pitchFamily="34" charset="0"/>
                <a:cs typeface="Calibri" pitchFamily="34" charset="0"/>
              </a:rPr>
              <a:t> – Wisconsin Procurement Institute (WPI)</a:t>
            </a:r>
          </a:p>
          <a:p>
            <a:pPr>
              <a:lnSpc>
                <a:spcPct val="120000"/>
              </a:lnSpc>
              <a:spcBef>
                <a:spcPts val="0"/>
              </a:spcBef>
              <a:spcAft>
                <a:spcPts val="1200"/>
              </a:spcAft>
            </a:pPr>
            <a:r>
              <a:rPr lang="en-US" dirty="0">
                <a:latin typeface="Calibri" pitchFamily="34" charset="0"/>
                <a:cs typeface="Calibri" pitchFamily="34" charset="0"/>
              </a:rPr>
              <a:t>March 14, 2018  – </a:t>
            </a:r>
            <a:r>
              <a:rPr lang="en-US" b="1" dirty="0">
                <a:latin typeface="Calibri" pitchFamily="34" charset="0"/>
                <a:cs typeface="Calibri" pitchFamily="34" charset="0"/>
              </a:rPr>
              <a:t>Introduction to Certifications Available to Woman Owned Businesses</a:t>
            </a:r>
            <a:r>
              <a:rPr lang="en-US" dirty="0">
                <a:latin typeface="Calibri" pitchFamily="34" charset="0"/>
                <a:cs typeface="Calibri" pitchFamily="34" charset="0"/>
              </a:rPr>
              <a:t> – </a:t>
            </a:r>
            <a:r>
              <a:rPr lang="en-US" dirty="0">
                <a:latin typeface="Calibri" pitchFamily="34" charset="0"/>
                <a:cs typeface="Calibri" pitchFamily="34" charset="0"/>
                <a:hlinkClick r:id="rId4"/>
              </a:rPr>
              <a:t>CLICK HERE</a:t>
            </a:r>
            <a:r>
              <a:rPr lang="en-US" dirty="0">
                <a:latin typeface="Calibri" pitchFamily="34" charset="0"/>
                <a:cs typeface="Calibri" pitchFamily="34" charset="0"/>
              </a:rPr>
              <a:t> for additional information – presented by Kim Garber – Wisconsin Procurement Institute (WPI)</a:t>
            </a:r>
          </a:p>
          <a:p>
            <a:pPr>
              <a:lnSpc>
                <a:spcPct val="120000"/>
              </a:lnSpc>
              <a:spcBef>
                <a:spcPts val="0"/>
              </a:spcBef>
              <a:spcAft>
                <a:spcPts val="1200"/>
              </a:spcAft>
            </a:pPr>
            <a:r>
              <a:rPr lang="en-US" dirty="0">
                <a:latin typeface="Calibri" pitchFamily="34" charset="0"/>
                <a:cs typeface="Calibri" pitchFamily="34" charset="0"/>
              </a:rPr>
              <a:t>March 27, 2018  – </a:t>
            </a:r>
            <a:r>
              <a:rPr lang="en-US" b="1" dirty="0">
                <a:latin typeface="Calibri" pitchFamily="34" charset="0"/>
                <a:cs typeface="Calibri" pitchFamily="34" charset="0"/>
              </a:rPr>
              <a:t>Update on Federal Hour Wage Labor Laws</a:t>
            </a:r>
            <a:r>
              <a:rPr lang="en-US" dirty="0">
                <a:latin typeface="Calibri" pitchFamily="34" charset="0"/>
                <a:cs typeface="Calibri" pitchFamily="34" charset="0"/>
              </a:rPr>
              <a:t> – </a:t>
            </a:r>
            <a:r>
              <a:rPr lang="en-US" dirty="0">
                <a:latin typeface="Calibri" pitchFamily="34" charset="0"/>
                <a:cs typeface="Calibri" pitchFamily="34" charset="0"/>
                <a:hlinkClick r:id="rId5"/>
              </a:rPr>
              <a:t>CLICK HERE</a:t>
            </a:r>
            <a:r>
              <a:rPr lang="en-US" dirty="0">
                <a:latin typeface="Calibri" pitchFamily="34" charset="0"/>
                <a:cs typeface="Calibri" pitchFamily="34" charset="0"/>
              </a:rPr>
              <a:t> for additional information – presented by Corey Walton, Community Outreach and Resource Planning Specialist – U.S. Department of Labor/Wage &amp; Hour Division</a:t>
            </a:r>
          </a:p>
          <a:p>
            <a:pPr>
              <a:lnSpc>
                <a:spcPct val="120000"/>
              </a:lnSpc>
              <a:spcBef>
                <a:spcPts val="0"/>
              </a:spcBef>
              <a:spcAft>
                <a:spcPts val="1200"/>
              </a:spcAft>
            </a:pPr>
            <a:r>
              <a:rPr lang="en-US" dirty="0">
                <a:latin typeface="Calibri" pitchFamily="34" charset="0"/>
                <a:cs typeface="Calibri" pitchFamily="34" charset="0"/>
              </a:rPr>
              <a:t>March 28, 2018  – </a:t>
            </a:r>
            <a:r>
              <a:rPr lang="en-US" b="1" dirty="0">
                <a:latin typeface="Calibri" pitchFamily="34" charset="0"/>
                <a:cs typeface="Calibri" pitchFamily="34" charset="0"/>
              </a:rPr>
              <a:t>Cyber Security for Current and Prospective DOD Contractors and Subcontractors</a:t>
            </a:r>
            <a:r>
              <a:rPr lang="en-US" dirty="0">
                <a:latin typeface="Calibri" pitchFamily="34" charset="0"/>
                <a:cs typeface="Calibri" pitchFamily="34" charset="0"/>
              </a:rPr>
              <a:t> – </a:t>
            </a:r>
            <a:r>
              <a:rPr lang="en-US" dirty="0">
                <a:latin typeface="Calibri" pitchFamily="34" charset="0"/>
                <a:cs typeface="Calibri" pitchFamily="34" charset="0"/>
                <a:hlinkClick r:id="rId6"/>
              </a:rPr>
              <a:t>CLICK HERE</a:t>
            </a:r>
            <a:r>
              <a:rPr lang="en-US" dirty="0">
                <a:latin typeface="Calibri" pitchFamily="34" charset="0"/>
                <a:cs typeface="Calibri" pitchFamily="34" charset="0"/>
              </a:rPr>
              <a:t> for additional information – presented by Marc </a:t>
            </a:r>
            <a:r>
              <a:rPr lang="en-US" dirty="0" err="1">
                <a:latin typeface="Calibri" pitchFamily="34" charset="0"/>
                <a:cs typeface="Calibri" pitchFamily="34" charset="0"/>
              </a:rPr>
              <a:t>Violante</a:t>
            </a:r>
            <a:r>
              <a:rPr lang="en-US" dirty="0">
                <a:latin typeface="Calibri" pitchFamily="34" charset="0"/>
                <a:cs typeface="Calibri" pitchFamily="34" charset="0"/>
              </a:rPr>
              <a:t> – Wisconsin Procurement Institute (WPI)</a:t>
            </a:r>
          </a:p>
          <a:p>
            <a:endParaRPr lang="en-US" dirty="0"/>
          </a:p>
        </p:txBody>
      </p:sp>
    </p:spTree>
    <p:extLst>
      <p:ext uri="{BB962C8B-B14F-4D97-AF65-F5344CB8AC3E}">
        <p14:creationId xmlns:p14="http://schemas.microsoft.com/office/powerpoint/2010/main" val="4068957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9" y="165833"/>
            <a:ext cx="10515600" cy="1325563"/>
          </a:xfrm>
        </p:spPr>
        <p:txBody>
          <a:bodyPr/>
          <a:lstStyle/>
          <a:p>
            <a:r>
              <a:rPr lang="en-US" dirty="0" smtClean="0">
                <a:solidFill>
                  <a:srgbClr val="002060"/>
                </a:solidFill>
              </a:rPr>
              <a:t>UPCOMING EVENT</a:t>
            </a:r>
            <a:endParaRPr lang="en-US" dirty="0">
              <a:solidFill>
                <a:srgbClr val="002060"/>
              </a:solidFill>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35</a:t>
            </a:fld>
            <a:endParaRPr lang="en-US"/>
          </a:p>
        </p:txBody>
      </p:sp>
      <p:pic>
        <p:nvPicPr>
          <p:cNvPr id="11" name="Content Placeholder 10" descr="C:\Users\Joseph\Desktop\JIDFAF_logo_final (002).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88671" y="1406769"/>
            <a:ext cx="3638098" cy="4656138"/>
          </a:xfrm>
          <a:prstGeom prst="rect">
            <a:avLst/>
          </a:prstGeom>
          <a:noFill/>
          <a:ln>
            <a:noFill/>
          </a:ln>
        </p:spPr>
      </p:pic>
      <p:pic>
        <p:nvPicPr>
          <p:cNvPr id="102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03384" y="1504721"/>
            <a:ext cx="4712677" cy="486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226061" y="2157045"/>
            <a:ext cx="2520462" cy="3046988"/>
          </a:xfrm>
          <a:prstGeom prst="rect">
            <a:avLst/>
          </a:prstGeom>
          <a:solidFill>
            <a:schemeClr val="bg1"/>
          </a:solidFill>
        </p:spPr>
        <p:txBody>
          <a:bodyPr wrap="square" rtlCol="0">
            <a:spAutoFit/>
          </a:bodyPr>
          <a:lstStyle/>
          <a:p>
            <a:r>
              <a:rPr lang="en-US" sz="2400" b="1" dirty="0" smtClean="0">
                <a:hlinkClick r:id="rId4"/>
              </a:rPr>
              <a:t>https://www.wispro.org/events/society-of-american-military-engineers-same-joint-industry-days-and-federal-agency-forum/</a:t>
            </a:r>
            <a:endParaRPr lang="en-US" sz="2400" b="1" dirty="0"/>
          </a:p>
        </p:txBody>
      </p:sp>
    </p:spTree>
    <p:extLst>
      <p:ext uri="{BB962C8B-B14F-4D97-AF65-F5344CB8AC3E}">
        <p14:creationId xmlns:p14="http://schemas.microsoft.com/office/powerpoint/2010/main" val="202775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C343-D376-43E5-9D0F-E9BAF80AEBBB}" type="datetime1">
              <a:rPr lang="en-US" smtClean="0"/>
              <a:pPr/>
              <a:t>2/13/2018</a:t>
            </a:fld>
            <a:endParaRPr lang="en-US" dirty="0"/>
          </a:p>
        </p:txBody>
      </p:sp>
      <p:sp>
        <p:nvSpPr>
          <p:cNvPr id="3" name="Slide Number Placeholder 2"/>
          <p:cNvSpPr>
            <a:spLocks noGrp="1"/>
          </p:cNvSpPr>
          <p:nvPr>
            <p:ph type="sldNum" sz="quarter" idx="12"/>
          </p:nvPr>
        </p:nvSpPr>
        <p:spPr/>
        <p:txBody>
          <a:bodyPr/>
          <a:lstStyle/>
          <a:p>
            <a:fld id="{B687C8F9-D69E-408A-9471-1F7D9DCD1C43}" type="slidenum">
              <a:rPr lang="en-US" smtClean="0"/>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929" y="610053"/>
            <a:ext cx="5437016" cy="3568700"/>
          </a:xfrm>
          <a:prstGeom prst="rect">
            <a:avLst/>
          </a:prstGeom>
        </p:spPr>
      </p:pic>
      <p:sp>
        <p:nvSpPr>
          <p:cNvPr id="5" name="Title 5"/>
          <p:cNvSpPr txBox="1">
            <a:spLocks/>
          </p:cNvSpPr>
          <p:nvPr/>
        </p:nvSpPr>
        <p:spPr>
          <a:xfrm>
            <a:off x="2173287" y="4178753"/>
            <a:ext cx="10018713" cy="1008845"/>
          </a:xfrm>
          <a:prstGeom prst="rect">
            <a:avLst/>
          </a:prstGeom>
        </p:spPr>
        <p:txBody>
          <a:bodyPr>
            <a:normAutofit/>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a:r>
              <a:rPr lang="en-US" sz="6000" dirty="0" smtClean="0">
                <a:solidFill>
                  <a:schemeClr val="tx1"/>
                </a:solidFill>
              </a:rPr>
              <a:t>QUESTIONS?</a:t>
            </a:r>
            <a:endParaRPr lang="en-US" sz="6000" dirty="0">
              <a:solidFill>
                <a:schemeClr val="tx1"/>
              </a:solidFill>
            </a:endParaRPr>
          </a:p>
        </p:txBody>
      </p:sp>
    </p:spTree>
    <p:extLst>
      <p:ext uri="{BB962C8B-B14F-4D97-AF65-F5344CB8AC3E}">
        <p14:creationId xmlns:p14="http://schemas.microsoft.com/office/powerpoint/2010/main" val="2086622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399" y="1283527"/>
            <a:ext cx="7667202" cy="50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16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Continuing Professional Education</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114300" lvl="0" indent="0" algn="ctr" defTabSz="457200">
              <a:spcBef>
                <a:spcPct val="20000"/>
              </a:spcBef>
              <a:spcAft>
                <a:spcPts val="600"/>
              </a:spcAft>
              <a:buClr>
                <a:srgbClr val="BC1C1C">
                  <a:lumMod val="75000"/>
                </a:srgbClr>
              </a:buClr>
              <a:buSzPct val="145000"/>
              <a:buNone/>
            </a:pPr>
            <a:r>
              <a:rPr lang="en-US" dirty="0">
                <a:solidFill>
                  <a:prstClr val="black"/>
                </a:solidFill>
                <a:latin typeface="Corbel" panose="020B0503020204020204"/>
              </a:rPr>
              <a:t>CPE Certificate available, please contact:</a:t>
            </a:r>
          </a:p>
          <a:p>
            <a:pPr marL="114300" lvl="0" indent="0" algn="ctr" defTabSz="457200">
              <a:spcBef>
                <a:spcPct val="20000"/>
              </a:spcBef>
              <a:spcAft>
                <a:spcPts val="600"/>
              </a:spcAft>
              <a:buClr>
                <a:srgbClr val="BC1C1C">
                  <a:lumMod val="75000"/>
                </a:srgbClr>
              </a:buClr>
              <a:buSzPct val="145000"/>
              <a:buNone/>
            </a:pPr>
            <a:r>
              <a:rPr lang="en-US" b="1" dirty="0">
                <a:solidFill>
                  <a:prstClr val="black"/>
                </a:solidFill>
                <a:latin typeface="Corbel" panose="020B0503020204020204"/>
              </a:rPr>
              <a:t>Benjamin Blanc</a:t>
            </a:r>
          </a:p>
          <a:p>
            <a:pPr marL="114300" lvl="0" indent="0" algn="ctr" defTabSz="457200">
              <a:spcBef>
                <a:spcPct val="20000"/>
              </a:spcBef>
              <a:spcAft>
                <a:spcPts val="600"/>
              </a:spcAft>
              <a:buClr>
                <a:srgbClr val="BC1C1C">
                  <a:lumMod val="75000"/>
                </a:srgbClr>
              </a:buClr>
              <a:buSzPct val="145000"/>
              <a:buNone/>
            </a:pPr>
            <a:r>
              <a:rPr lang="en-US" dirty="0">
                <a:solidFill>
                  <a:prstClr val="black"/>
                </a:solidFill>
                <a:latin typeface="Corbel" panose="020B0503020204020204"/>
              </a:rPr>
              <a:t>benjaminb@wispro.org</a:t>
            </a:r>
          </a:p>
          <a:p>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38</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335" y="1707457"/>
            <a:ext cx="4269329" cy="155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427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73A919-5EA3-477E-BC53-F0D684D6619F}" type="datetime1">
              <a:rPr lang="en-US" smtClean="0"/>
              <a:pPr/>
              <a:t>2/13/2018</a:t>
            </a:fld>
            <a:endParaRPr lang="en-US" dirty="0"/>
          </a:p>
        </p:txBody>
      </p:sp>
      <p:sp>
        <p:nvSpPr>
          <p:cNvPr id="4" name="Slide Number Placeholder 3"/>
          <p:cNvSpPr>
            <a:spLocks noGrp="1"/>
          </p:cNvSpPr>
          <p:nvPr>
            <p:ph type="sldNum" sz="quarter" idx="12"/>
          </p:nvPr>
        </p:nvSpPr>
        <p:spPr/>
        <p:txBody>
          <a:bodyPr/>
          <a:lstStyle/>
          <a:p>
            <a:fld id="{B687C8F9-D69E-408A-9471-1F7D9DCD1C43}" type="slidenum">
              <a:rPr lang="en-US" smtClean="0"/>
              <a:t>39</a:t>
            </a:fld>
            <a:endParaRPr lang="en-US"/>
          </a:p>
        </p:txBody>
      </p:sp>
      <p:sp>
        <p:nvSpPr>
          <p:cNvPr id="5" name="Shape 180"/>
          <p:cNvSpPr txBox="1">
            <a:spLocks/>
          </p:cNvSpPr>
          <p:nvPr/>
        </p:nvSpPr>
        <p:spPr>
          <a:xfrm>
            <a:off x="1656586" y="638949"/>
            <a:ext cx="9045757" cy="5220937"/>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latin typeface="Corbel" panose="020B0503020204020204" pitchFamily="34" charset="0"/>
              </a:rPr>
              <a:t>Presented By</a:t>
            </a:r>
            <a:r>
              <a:rPr lang="en-US" b="1" dirty="0">
                <a:latin typeface="Corbel" panose="020B0503020204020204" pitchFamily="34" charset="0"/>
              </a:rPr>
              <a:t/>
            </a:r>
            <a:br>
              <a:rPr lang="en-US" b="1" dirty="0">
                <a:latin typeface="Corbel" panose="020B0503020204020204" pitchFamily="34" charset="0"/>
              </a:rPr>
            </a:br>
            <a:r>
              <a:rPr lang="en-US" sz="1400" b="1" dirty="0">
                <a:solidFill>
                  <a:schemeClr val="accent5">
                    <a:lumMod val="75000"/>
                  </a:schemeClr>
                </a:solidFill>
                <a:latin typeface="Corbel" panose="020B0503020204020204" pitchFamily="34" charset="0"/>
              </a:rPr>
              <a:t/>
            </a:r>
            <a:br>
              <a:rPr lang="en-US" sz="1400" b="1" dirty="0">
                <a:solidFill>
                  <a:schemeClr val="accent5">
                    <a:lumMod val="75000"/>
                  </a:schemeClr>
                </a:solidFill>
                <a:latin typeface="Corbel" panose="020B0503020204020204" pitchFamily="34" charset="0"/>
              </a:rPr>
            </a:br>
            <a:r>
              <a:rPr lang="en-US" sz="2400" b="1" dirty="0">
                <a:solidFill>
                  <a:srgbClr val="002060"/>
                </a:solidFill>
                <a:latin typeface="Corbel" panose="020B0503020204020204" pitchFamily="34" charset="0"/>
              </a:rPr>
              <a:t>Wisconsin Procurement Institute (WPI)</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hlinkClick r:id="rId2"/>
              </a:rPr>
              <a:t>www.wispro.org</a:t>
            </a:r>
            <a:r>
              <a:rPr lang="en-US" sz="2400" b="1" dirty="0">
                <a:solidFill>
                  <a:srgbClr val="002060"/>
                </a:solidFill>
                <a:latin typeface="Corbel" panose="020B0503020204020204" pitchFamily="34" charset="0"/>
              </a:rPr>
              <a:t> </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 </a:t>
            </a:r>
            <a:br>
              <a:rPr lang="en-US" sz="2400" b="1" dirty="0">
                <a:solidFill>
                  <a:srgbClr val="002060"/>
                </a:solidFill>
                <a:latin typeface="Corbel" panose="020B0503020204020204" pitchFamily="34" charset="0"/>
              </a:rPr>
            </a:br>
            <a:r>
              <a:rPr lang="en-US" sz="2400" b="1" dirty="0" smtClean="0">
                <a:solidFill>
                  <a:srgbClr val="002060"/>
                </a:solidFill>
                <a:latin typeface="Corbel" panose="020B0503020204020204" pitchFamily="34" charset="0"/>
              </a:rPr>
              <a:t>Kim Garber| Manager, Small Business Programs</a:t>
            </a:r>
          </a:p>
          <a:p>
            <a:pPr algn="ctr"/>
            <a:r>
              <a:rPr lang="en-US" sz="2400" b="1" dirty="0" smtClean="0">
                <a:solidFill>
                  <a:srgbClr val="002060"/>
                </a:solidFill>
                <a:latin typeface="Corbel" panose="020B0503020204020204" pitchFamily="34" charset="0"/>
              </a:rPr>
              <a:t>Wisconsin Procurement Institute (WPI)</a:t>
            </a:r>
            <a:r>
              <a:rPr lang="en-US" sz="2400" b="1" dirty="0">
                <a:solidFill>
                  <a:srgbClr val="002060"/>
                </a:solidFill>
                <a:latin typeface="Corbel" panose="020B0503020204020204" pitchFamily="34" charset="0"/>
              </a:rPr>
              <a:t/>
            </a:r>
            <a:br>
              <a:rPr lang="en-US" sz="2400" b="1" dirty="0">
                <a:solidFill>
                  <a:srgbClr val="002060"/>
                </a:solidFill>
                <a:latin typeface="Corbel" panose="020B0503020204020204" pitchFamily="34" charset="0"/>
              </a:rPr>
            </a:br>
            <a:r>
              <a:rPr lang="en-US" sz="2400" b="1" dirty="0" smtClean="0">
                <a:solidFill>
                  <a:srgbClr val="002060"/>
                </a:solidFill>
                <a:latin typeface="Corbel" panose="020B0503020204020204" pitchFamily="34" charset="0"/>
              </a:rPr>
              <a:t>kimg@wispro.org   608-444-0047</a:t>
            </a:r>
          </a:p>
          <a:p>
            <a:pPr algn="ctr"/>
            <a:endParaRPr lang="en-US" sz="2400" b="1" dirty="0">
              <a:solidFill>
                <a:srgbClr val="002060"/>
              </a:solidFill>
              <a:latin typeface="Corbel" panose="020B0503020204020204" pitchFamily="34" charset="0"/>
            </a:endParaRPr>
          </a:p>
          <a:p>
            <a:pPr algn="ctr"/>
            <a:r>
              <a:rPr lang="en-US" sz="2400" b="1" dirty="0">
                <a:solidFill>
                  <a:srgbClr val="002060"/>
                </a:solidFill>
                <a:latin typeface="Corbel" panose="020B0503020204020204" pitchFamily="34" charset="0"/>
              </a:rPr>
              <a:t>Benjamin Blanc, CFCM, CPPS | Government Contract Specialist</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hlinkClick r:id="rId3"/>
              </a:rPr>
              <a:t>Benjaminb@wispro.org </a:t>
            </a:r>
            <a:r>
              <a:rPr lang="en-US" sz="2400" b="1" dirty="0">
                <a:solidFill>
                  <a:srgbClr val="002060"/>
                </a:solidFill>
                <a:latin typeface="Corbel" panose="020B0503020204020204" pitchFamily="34" charset="0"/>
              </a:rPr>
              <a:t>   414-270-3600</a:t>
            </a:r>
          </a:p>
          <a:p>
            <a:pPr algn="ctr"/>
            <a:r>
              <a:rPr lang="en-US" sz="2400" b="1" dirty="0">
                <a:solidFill>
                  <a:srgbClr val="002060"/>
                </a:solidFill>
                <a:latin typeface="Corbel" panose="020B0503020204020204" pitchFamily="34" charset="0"/>
              </a:rPr>
              <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10437 Innovation Drive, Suite 320</a:t>
            </a:r>
            <a:br>
              <a:rPr lang="en-US" sz="2400" b="1" dirty="0">
                <a:solidFill>
                  <a:srgbClr val="002060"/>
                </a:solidFill>
                <a:latin typeface="Corbel" panose="020B0503020204020204" pitchFamily="34" charset="0"/>
              </a:rPr>
            </a:br>
            <a:r>
              <a:rPr lang="en-US" sz="2400" b="1" dirty="0">
                <a:solidFill>
                  <a:srgbClr val="002060"/>
                </a:solidFill>
                <a:latin typeface="Corbel" panose="020B0503020204020204" pitchFamily="34" charset="0"/>
              </a:rPr>
              <a:t>Milwaukee, WI  53226</a:t>
            </a:r>
            <a:r>
              <a:rPr lang="en-US" sz="1400" dirty="0">
                <a:solidFill>
                  <a:schemeClr val="accent5">
                    <a:lumMod val="75000"/>
                  </a:schemeClr>
                </a:solidFill>
              </a:rPr>
              <a:t/>
            </a:r>
            <a:br>
              <a:rPr lang="en-US" sz="1400" dirty="0">
                <a:solidFill>
                  <a:schemeClr val="accent5">
                    <a:lumMod val="75000"/>
                  </a:schemeClr>
                </a:solidFill>
              </a:rPr>
            </a:br>
            <a:endParaRPr lang="en-US" sz="2300" dirty="0">
              <a:solidFill>
                <a:schemeClr val="accent5">
                  <a:lumMod val="75000"/>
                </a:schemeClr>
              </a:solidFill>
            </a:endParaRPr>
          </a:p>
        </p:txBody>
      </p:sp>
    </p:spTree>
    <p:extLst>
      <p:ext uri="{BB962C8B-B14F-4D97-AF65-F5344CB8AC3E}">
        <p14:creationId xmlns:p14="http://schemas.microsoft.com/office/powerpoint/2010/main" val="325083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723" y="1010661"/>
            <a:ext cx="10515600" cy="4515588"/>
          </a:xfrm>
        </p:spPr>
        <p:txBody>
          <a:bodyPr>
            <a:normAutofit lnSpcReduction="10000"/>
          </a:bodyPr>
          <a:lstStyle/>
          <a:p>
            <a:pPr marL="0" indent="0" algn="ctr">
              <a:lnSpc>
                <a:spcPct val="150000"/>
              </a:lnSpc>
              <a:spcAft>
                <a:spcPts val="600"/>
              </a:spcAft>
              <a:buNone/>
            </a:pPr>
            <a:r>
              <a:rPr lang="en-US" sz="4800" dirty="0"/>
              <a:t>Assist businesses in creating, development and growing their sales, revenue and jobs through Federal, state and local government contracts.</a:t>
            </a:r>
          </a:p>
          <a:p>
            <a:pPr marL="0" indent="0">
              <a:buNone/>
            </a:pPr>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4</a:t>
            </a:fld>
            <a:endParaRPr lang="en-US"/>
          </a:p>
        </p:txBody>
      </p:sp>
    </p:spTree>
    <p:extLst>
      <p:ext uri="{BB962C8B-B14F-4D97-AF65-F5344CB8AC3E}">
        <p14:creationId xmlns:p14="http://schemas.microsoft.com/office/powerpoint/2010/main" val="382735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C343-D376-43E5-9D0F-E9BAF80AEBBB}" type="datetime1">
              <a:rPr lang="en-US" smtClean="0"/>
              <a:pPr/>
              <a:t>2/13/2018</a:t>
            </a:fld>
            <a:endParaRPr lang="en-US" dirty="0"/>
          </a:p>
        </p:txBody>
      </p:sp>
      <p:sp>
        <p:nvSpPr>
          <p:cNvPr id="3" name="Slide Number Placeholder 2"/>
          <p:cNvSpPr>
            <a:spLocks noGrp="1"/>
          </p:cNvSpPr>
          <p:nvPr>
            <p:ph type="sldNum" sz="quarter" idx="12"/>
          </p:nvPr>
        </p:nvSpPr>
        <p:spPr/>
        <p:txBody>
          <a:bodyPr/>
          <a:lstStyle/>
          <a:p>
            <a:fld id="{B687C8F9-D69E-408A-9471-1F7D9DCD1C43}" type="slidenum">
              <a:rPr lang="en-US" smtClean="0"/>
              <a:t>5</a:t>
            </a:fld>
            <a:endParaRPr lang="en-US"/>
          </a:p>
        </p:txBody>
      </p:sp>
      <p:pic>
        <p:nvPicPr>
          <p:cNvPr id="4" name="Picture 2" descr="Image result for wisconsin count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948" y="344198"/>
            <a:ext cx="5486400" cy="5791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59681" y="3937488"/>
            <a:ext cx="1856811" cy="369332"/>
          </a:xfrm>
          <a:prstGeom prst="rect">
            <a:avLst/>
          </a:prstGeom>
          <a:solidFill>
            <a:schemeClr val="bg1"/>
          </a:solidFill>
        </p:spPr>
        <p:txBody>
          <a:bodyPr wrap="square" rtlCol="0">
            <a:spAutoFit/>
          </a:bodyPr>
          <a:lstStyle/>
          <a:p>
            <a:pPr algn="r"/>
            <a:r>
              <a:rPr lang="en-US" b="1" dirty="0" smtClean="0"/>
              <a:t>CAMP DOUGLAS</a:t>
            </a:r>
          </a:p>
        </p:txBody>
      </p:sp>
      <p:pic>
        <p:nvPicPr>
          <p:cNvPr id="6" name="Picture 5"/>
          <p:cNvPicPr>
            <a:picLocks noChangeAspect="1"/>
          </p:cNvPicPr>
          <p:nvPr/>
        </p:nvPicPr>
        <p:blipFill>
          <a:blip r:embed="rId3"/>
          <a:stretch>
            <a:fillRect/>
          </a:stretch>
        </p:blipFill>
        <p:spPr>
          <a:xfrm>
            <a:off x="418194" y="344198"/>
            <a:ext cx="3249031" cy="1078260"/>
          </a:xfrm>
          <a:prstGeom prst="rect">
            <a:avLst/>
          </a:prstGeom>
        </p:spPr>
      </p:pic>
      <p:sp>
        <p:nvSpPr>
          <p:cNvPr id="7" name="TextBox 6"/>
          <p:cNvSpPr txBox="1"/>
          <p:nvPr/>
        </p:nvSpPr>
        <p:spPr>
          <a:xfrm>
            <a:off x="769586" y="1706108"/>
            <a:ext cx="4597362" cy="4185761"/>
          </a:xfrm>
          <a:prstGeom prst="rect">
            <a:avLst/>
          </a:prstGeom>
          <a:noFill/>
        </p:spPr>
        <p:txBody>
          <a:bodyPr wrap="square" rtlCol="0">
            <a:spAutoFit/>
          </a:bodyPr>
          <a:lstStyle/>
          <a:p>
            <a:r>
              <a:rPr lang="en-US" sz="2800" b="1" dirty="0" smtClean="0">
                <a:solidFill>
                  <a:srgbClr val="C00000"/>
                </a:solidFill>
                <a:latin typeface="Corbel" panose="020B0503020204020204" pitchFamily="34" charset="0"/>
              </a:rPr>
              <a:t>WPI OFFICE LOCATIONS</a:t>
            </a:r>
          </a:p>
          <a:p>
            <a:pPr marL="457200" indent="-457200">
              <a:spcAft>
                <a:spcPts val="600"/>
              </a:spcAft>
              <a:buFont typeface="Arial" panose="020B0604020202020204" pitchFamily="34" charset="0"/>
              <a:buChar char="•"/>
            </a:pPr>
            <a:r>
              <a:rPr lang="en-US" sz="2000" dirty="0" smtClean="0">
                <a:latin typeface="Corbel" panose="020B0503020204020204" pitchFamily="34" charset="0"/>
              </a:rPr>
              <a:t>MILWAUKEE –</a:t>
            </a:r>
            <a:r>
              <a:rPr lang="en-US" sz="2000" i="1" dirty="0" smtClean="0">
                <a:latin typeface="Corbel" panose="020B0503020204020204" pitchFamily="34" charset="0"/>
              </a:rPr>
              <a:t> Technology </a:t>
            </a:r>
            <a:r>
              <a:rPr lang="en-US" i="1" dirty="0" smtClean="0">
                <a:latin typeface="Corbel" panose="020B0503020204020204" pitchFamily="34" charset="0"/>
              </a:rPr>
              <a:t>Innovation Center</a:t>
            </a:r>
          </a:p>
          <a:p>
            <a:pPr marL="457200" indent="-457200">
              <a:spcAft>
                <a:spcPts val="600"/>
              </a:spcAft>
              <a:buFont typeface="Arial" panose="020B0604020202020204" pitchFamily="34" charset="0"/>
              <a:buChar char="•"/>
            </a:pPr>
            <a:r>
              <a:rPr lang="en-US" sz="2000" dirty="0" smtClean="0">
                <a:latin typeface="Corbel" panose="020B0503020204020204" pitchFamily="34" charset="0"/>
              </a:rPr>
              <a:t>MADISON</a:t>
            </a:r>
            <a:r>
              <a:rPr lang="en-US" dirty="0" smtClean="0">
                <a:latin typeface="Corbel" panose="020B0503020204020204" pitchFamily="34" charset="0"/>
              </a:rPr>
              <a:t> –</a:t>
            </a:r>
          </a:p>
          <a:p>
            <a:pPr marL="914400" lvl="1" indent="-457200">
              <a:spcAft>
                <a:spcPts val="600"/>
              </a:spcAft>
              <a:buFont typeface="Arial" panose="020B0604020202020204" pitchFamily="34" charset="0"/>
              <a:buChar char="•"/>
            </a:pPr>
            <a:r>
              <a:rPr lang="en-US" i="1" dirty="0" smtClean="0">
                <a:latin typeface="Corbel" panose="020B0503020204020204" pitchFamily="34" charset="0"/>
              </a:rPr>
              <a:t>Madison Enterprise Center</a:t>
            </a:r>
          </a:p>
          <a:p>
            <a:pPr marL="914400" lvl="1" indent="-457200">
              <a:spcAft>
                <a:spcPts val="600"/>
              </a:spcAft>
              <a:buFont typeface="Arial" panose="020B0604020202020204" pitchFamily="34" charset="0"/>
              <a:buChar char="•"/>
            </a:pPr>
            <a:r>
              <a:rPr lang="en-US" i="1" dirty="0" smtClean="0">
                <a:latin typeface="Corbel" panose="020B0503020204020204" pitchFamily="34" charset="0"/>
              </a:rPr>
              <a:t>FEED Kitchens</a:t>
            </a:r>
          </a:p>
          <a:p>
            <a:pPr marL="457200" indent="-457200">
              <a:spcAft>
                <a:spcPts val="600"/>
              </a:spcAft>
              <a:buFont typeface="Arial" panose="020B0604020202020204" pitchFamily="34" charset="0"/>
              <a:buChar char="•"/>
            </a:pPr>
            <a:r>
              <a:rPr lang="en-US" sz="2000" dirty="0" smtClean="0">
                <a:latin typeface="Corbel" panose="020B0503020204020204" pitchFamily="34" charset="0"/>
              </a:rPr>
              <a:t>CAMP DOUGLAS</a:t>
            </a:r>
            <a:r>
              <a:rPr lang="en-US" dirty="0" smtClean="0">
                <a:latin typeface="Corbel" panose="020B0503020204020204" pitchFamily="34" charset="0"/>
              </a:rPr>
              <a:t>– </a:t>
            </a:r>
            <a:r>
              <a:rPr lang="en-US" i="1" dirty="0" smtClean="0">
                <a:latin typeface="Corbel" panose="020B0503020204020204" pitchFamily="34" charset="0"/>
              </a:rPr>
              <a:t>Juneau County Economic Development Corporation (JCEDC)</a:t>
            </a:r>
          </a:p>
          <a:p>
            <a:pPr marL="457200" indent="-457200">
              <a:spcAft>
                <a:spcPts val="600"/>
              </a:spcAft>
              <a:buFont typeface="Arial" panose="020B0604020202020204" pitchFamily="34" charset="0"/>
              <a:buChar char="•"/>
            </a:pPr>
            <a:r>
              <a:rPr lang="en-US" sz="2000" dirty="0" smtClean="0">
                <a:latin typeface="Corbel" panose="020B0503020204020204" pitchFamily="34" charset="0"/>
              </a:rPr>
              <a:t>WAUSAU</a:t>
            </a:r>
            <a:r>
              <a:rPr lang="en-US" dirty="0" smtClean="0">
                <a:latin typeface="Corbel" panose="020B0503020204020204" pitchFamily="34" charset="0"/>
              </a:rPr>
              <a:t> – </a:t>
            </a:r>
            <a:r>
              <a:rPr lang="en-US" i="1" dirty="0" smtClean="0">
                <a:latin typeface="Corbel" panose="020B0503020204020204" pitchFamily="34" charset="0"/>
              </a:rPr>
              <a:t>Wausau Region Chamber of Commerce</a:t>
            </a:r>
          </a:p>
          <a:p>
            <a:pPr marL="457200" indent="-457200">
              <a:spcAft>
                <a:spcPts val="600"/>
              </a:spcAft>
              <a:buFont typeface="Arial" panose="020B0604020202020204" pitchFamily="34" charset="0"/>
              <a:buChar char="•"/>
            </a:pPr>
            <a:r>
              <a:rPr lang="en-US" sz="2000" dirty="0" smtClean="0">
                <a:latin typeface="Corbel" panose="020B0503020204020204" pitchFamily="34" charset="0"/>
              </a:rPr>
              <a:t>APPLETON</a:t>
            </a:r>
            <a:r>
              <a:rPr lang="en-US" dirty="0" smtClean="0">
                <a:latin typeface="Corbel" panose="020B0503020204020204" pitchFamily="34" charset="0"/>
              </a:rPr>
              <a:t> – </a:t>
            </a:r>
            <a:r>
              <a:rPr lang="en-US" i="1" dirty="0" smtClean="0">
                <a:latin typeface="Corbel" panose="020B0503020204020204" pitchFamily="34" charset="0"/>
              </a:rPr>
              <a:t>Fox Valley Technical College </a:t>
            </a:r>
          </a:p>
        </p:txBody>
      </p:sp>
      <p:sp>
        <p:nvSpPr>
          <p:cNvPr id="8" name="5-Point Star 7"/>
          <p:cNvSpPr/>
          <p:nvPr/>
        </p:nvSpPr>
        <p:spPr>
          <a:xfrm>
            <a:off x="7616661" y="3927485"/>
            <a:ext cx="385010" cy="33688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5-Point Star 8"/>
          <p:cNvSpPr/>
          <p:nvPr/>
        </p:nvSpPr>
        <p:spPr>
          <a:xfrm>
            <a:off x="9660969" y="5162419"/>
            <a:ext cx="385010" cy="33688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5-Point Star 9"/>
          <p:cNvSpPr/>
          <p:nvPr/>
        </p:nvSpPr>
        <p:spPr>
          <a:xfrm>
            <a:off x="8267621" y="5040130"/>
            <a:ext cx="385010" cy="33688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TextBox 10"/>
          <p:cNvSpPr txBox="1"/>
          <p:nvPr/>
        </p:nvSpPr>
        <p:spPr>
          <a:xfrm>
            <a:off x="7051629" y="5129971"/>
            <a:ext cx="1215992" cy="369332"/>
          </a:xfrm>
          <a:prstGeom prst="rect">
            <a:avLst/>
          </a:prstGeom>
          <a:solidFill>
            <a:schemeClr val="bg1"/>
          </a:solidFill>
        </p:spPr>
        <p:txBody>
          <a:bodyPr wrap="square" rtlCol="0">
            <a:spAutoFit/>
          </a:bodyPr>
          <a:lstStyle/>
          <a:p>
            <a:pPr algn="r"/>
            <a:r>
              <a:rPr lang="en-US" b="1" dirty="0" smtClean="0"/>
              <a:t>MADISON</a:t>
            </a:r>
          </a:p>
        </p:txBody>
      </p:sp>
      <p:sp>
        <p:nvSpPr>
          <p:cNvPr id="12" name="5-Point Star 11"/>
          <p:cNvSpPr/>
          <p:nvPr/>
        </p:nvSpPr>
        <p:spPr>
          <a:xfrm>
            <a:off x="9154345" y="3302175"/>
            <a:ext cx="385010" cy="33688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TextBox 12"/>
          <p:cNvSpPr txBox="1"/>
          <p:nvPr/>
        </p:nvSpPr>
        <p:spPr>
          <a:xfrm>
            <a:off x="9552446" y="3350471"/>
            <a:ext cx="1368393" cy="369332"/>
          </a:xfrm>
          <a:prstGeom prst="rect">
            <a:avLst/>
          </a:prstGeom>
          <a:solidFill>
            <a:schemeClr val="bg1"/>
          </a:solidFill>
        </p:spPr>
        <p:txBody>
          <a:bodyPr wrap="square" rtlCol="0">
            <a:spAutoFit/>
          </a:bodyPr>
          <a:lstStyle/>
          <a:p>
            <a:r>
              <a:rPr lang="en-US" b="1" dirty="0" smtClean="0"/>
              <a:t>APPLETON</a:t>
            </a:r>
          </a:p>
        </p:txBody>
      </p:sp>
      <p:sp>
        <p:nvSpPr>
          <p:cNvPr id="14" name="5-Point Star 13"/>
          <p:cNvSpPr/>
          <p:nvPr/>
        </p:nvSpPr>
        <p:spPr>
          <a:xfrm>
            <a:off x="7972796" y="2806032"/>
            <a:ext cx="385010" cy="33688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Box 14"/>
          <p:cNvSpPr txBox="1"/>
          <p:nvPr/>
        </p:nvSpPr>
        <p:spPr>
          <a:xfrm>
            <a:off x="8357806" y="2870466"/>
            <a:ext cx="1100491" cy="369332"/>
          </a:xfrm>
          <a:prstGeom prst="rect">
            <a:avLst/>
          </a:prstGeom>
          <a:solidFill>
            <a:schemeClr val="bg1"/>
          </a:solidFill>
        </p:spPr>
        <p:txBody>
          <a:bodyPr wrap="square" rtlCol="0">
            <a:spAutoFit/>
          </a:bodyPr>
          <a:lstStyle/>
          <a:p>
            <a:r>
              <a:rPr lang="en-US" b="1" dirty="0" smtClean="0"/>
              <a:t>WAUSAU</a:t>
            </a:r>
          </a:p>
        </p:txBody>
      </p:sp>
      <p:sp>
        <p:nvSpPr>
          <p:cNvPr id="16" name="TextBox 15"/>
          <p:cNvSpPr txBox="1"/>
          <p:nvPr/>
        </p:nvSpPr>
        <p:spPr>
          <a:xfrm>
            <a:off x="10045979" y="5299036"/>
            <a:ext cx="1368393" cy="369332"/>
          </a:xfrm>
          <a:prstGeom prst="rect">
            <a:avLst/>
          </a:prstGeom>
          <a:solidFill>
            <a:schemeClr val="bg1"/>
          </a:solidFill>
        </p:spPr>
        <p:txBody>
          <a:bodyPr wrap="square" rtlCol="0">
            <a:spAutoFit/>
          </a:bodyPr>
          <a:lstStyle/>
          <a:p>
            <a:r>
              <a:rPr lang="en-US" b="1" dirty="0" smtClean="0"/>
              <a:t>MILWAUKEE</a:t>
            </a:r>
          </a:p>
        </p:txBody>
      </p:sp>
    </p:spTree>
    <p:extLst>
      <p:ext uri="{BB962C8B-B14F-4D97-AF65-F5344CB8AC3E}">
        <p14:creationId xmlns:p14="http://schemas.microsoft.com/office/powerpoint/2010/main" val="326818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1" y="170914"/>
            <a:ext cx="105537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08BA3A3-2186-4D34-A751-4B149B48EFC5}" type="datetime1">
              <a:rPr lang="en-US" smtClean="0"/>
              <a:t>2/13/2018</a:t>
            </a:fld>
            <a:endParaRPr lang="en-US" dirty="0"/>
          </a:p>
        </p:txBody>
      </p:sp>
      <p:sp>
        <p:nvSpPr>
          <p:cNvPr id="3" name="Slide Number Placeholder 2"/>
          <p:cNvSpPr>
            <a:spLocks noGrp="1"/>
          </p:cNvSpPr>
          <p:nvPr>
            <p:ph type="sldNum" sz="quarter" idx="12"/>
          </p:nvPr>
        </p:nvSpPr>
        <p:spPr/>
        <p:txBody>
          <a:bodyPr/>
          <a:lstStyle/>
          <a:p>
            <a:fld id="{B687C8F9-D69E-408A-9471-1F7D9DCD1C43}" type="slidenum">
              <a:rPr lang="en-US" smtClean="0"/>
              <a:t>6</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260" y="4483228"/>
            <a:ext cx="5016758" cy="119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 xmlns:a16="http://schemas.microsoft.com/office/drawing/2014/main" id="{A6ADD692-97B9-4EBA-BC4D-F3EE2D584D32}"/>
              </a:ext>
            </a:extLst>
          </p:cNvPr>
          <p:cNvSpPr/>
          <p:nvPr/>
        </p:nvSpPr>
        <p:spPr>
          <a:xfrm>
            <a:off x="8408894" y="44450"/>
            <a:ext cx="1084730" cy="6547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045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C343-D376-43E5-9D0F-E9BAF80AEBBB}" type="datetime1">
              <a:rPr lang="en-US" smtClean="0"/>
              <a:pPr/>
              <a:t>2/13/2018</a:t>
            </a:fld>
            <a:endParaRPr lang="en-US" dirty="0"/>
          </a:p>
        </p:txBody>
      </p:sp>
      <p:sp>
        <p:nvSpPr>
          <p:cNvPr id="3" name="Slide Number Placeholder 2"/>
          <p:cNvSpPr>
            <a:spLocks noGrp="1"/>
          </p:cNvSpPr>
          <p:nvPr>
            <p:ph type="sldNum" sz="quarter" idx="12"/>
          </p:nvPr>
        </p:nvSpPr>
        <p:spPr/>
        <p:txBody>
          <a:bodyPr/>
          <a:lstStyle/>
          <a:p>
            <a:fld id="{B687C8F9-D69E-408A-9471-1F7D9DCD1C43}" type="slidenum">
              <a:rPr lang="en-US" smtClean="0"/>
              <a:t>7</a:t>
            </a:fld>
            <a:endParaRPr lang="en-US"/>
          </a:p>
        </p:txBody>
      </p:sp>
      <p:pic>
        <p:nvPicPr>
          <p:cNvPr id="4" name="Content Placeholder 5"/>
          <p:cNvPicPr>
            <a:picLocks noChangeAspect="1"/>
          </p:cNvPicPr>
          <p:nvPr/>
        </p:nvPicPr>
        <p:blipFill>
          <a:blip r:embed="rId2"/>
          <a:stretch>
            <a:fillRect/>
          </a:stretch>
        </p:blipFill>
        <p:spPr>
          <a:xfrm>
            <a:off x="698405" y="250498"/>
            <a:ext cx="10580568" cy="5935149"/>
          </a:xfrm>
          <a:prstGeom prst="rect">
            <a:avLst/>
          </a:prstGeom>
        </p:spPr>
      </p:pic>
    </p:spTree>
    <p:extLst>
      <p:ext uri="{BB962C8B-B14F-4D97-AF65-F5344CB8AC3E}">
        <p14:creationId xmlns:p14="http://schemas.microsoft.com/office/powerpoint/2010/main" val="1883777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1" y="417005"/>
            <a:ext cx="10018713" cy="955964"/>
          </a:xfrm>
        </p:spPr>
        <p:txBody>
          <a:bodyPr/>
          <a:lstStyle/>
          <a:p>
            <a:r>
              <a:rPr lang="en-US" b="1" dirty="0">
                <a:solidFill>
                  <a:srgbClr val="002060"/>
                </a:solidFill>
              </a:rPr>
              <a:t>What we will Cover Today</a:t>
            </a:r>
          </a:p>
        </p:txBody>
      </p:sp>
      <p:sp>
        <p:nvSpPr>
          <p:cNvPr id="4" name="Date Placeholder 3"/>
          <p:cNvSpPr>
            <a:spLocks noGrp="1"/>
          </p:cNvSpPr>
          <p:nvPr>
            <p:ph type="dt" sz="half" idx="10"/>
          </p:nvPr>
        </p:nvSpPr>
        <p:spPr/>
        <p:txBody>
          <a:bodyPr/>
          <a:lstStyle/>
          <a:p>
            <a:pPr algn="ctr"/>
            <a:fld id="{0E13199D-DE1B-43B0-912A-BEF77BB2970D}" type="datetime1">
              <a:rPr lang="en-US" smtClean="0"/>
              <a:pPr algn="ctr"/>
              <a:t>2/13/2018</a:t>
            </a:fld>
            <a:endParaRPr lang="en-US" dirty="0"/>
          </a:p>
        </p:txBody>
      </p:sp>
      <p:sp>
        <p:nvSpPr>
          <p:cNvPr id="5" name="Slide Number Placeholder 4"/>
          <p:cNvSpPr>
            <a:spLocks noGrp="1"/>
          </p:cNvSpPr>
          <p:nvPr>
            <p:ph type="sldNum" sz="quarter" idx="12"/>
          </p:nvPr>
        </p:nvSpPr>
        <p:spPr/>
        <p:txBody>
          <a:bodyPr/>
          <a:lstStyle/>
          <a:p>
            <a:r>
              <a:rPr lang="en-US" dirty="0"/>
              <a:t> </a:t>
            </a:r>
            <a:fld id="{01C0EA06-4A67-497D-BB69-6F5FC9913FB8}" type="slidenum">
              <a:rPr lang="en-US" smtClean="0"/>
              <a:pPr/>
              <a:t>8</a:t>
            </a:fld>
            <a:endParaRPr lang="en-US" dirty="0"/>
          </a:p>
        </p:txBody>
      </p:sp>
      <p:sp>
        <p:nvSpPr>
          <p:cNvPr id="3" name="Content Placeholder 2"/>
          <p:cNvSpPr>
            <a:spLocks noGrp="1"/>
          </p:cNvSpPr>
          <p:nvPr>
            <p:ph idx="1"/>
          </p:nvPr>
        </p:nvSpPr>
        <p:spPr>
          <a:xfrm>
            <a:off x="868614" y="1472651"/>
            <a:ext cx="10018713" cy="4726378"/>
          </a:xfrm>
        </p:spPr>
        <p:txBody>
          <a:bodyPr>
            <a:normAutofit/>
          </a:bodyPr>
          <a:lstStyle/>
          <a:p>
            <a:pPr>
              <a:lnSpc>
                <a:spcPct val="100000"/>
              </a:lnSpc>
              <a:spcBef>
                <a:spcPts val="0"/>
              </a:spcBef>
              <a:spcAft>
                <a:spcPts val="1200"/>
              </a:spcAft>
            </a:pPr>
            <a:r>
              <a:rPr lang="en-US" dirty="0" smtClean="0"/>
              <a:t>Overview of Integrated Award Environment</a:t>
            </a:r>
          </a:p>
          <a:p>
            <a:pPr>
              <a:lnSpc>
                <a:spcPct val="100000"/>
              </a:lnSpc>
              <a:spcBef>
                <a:spcPts val="0"/>
              </a:spcBef>
              <a:spcAft>
                <a:spcPts val="1200"/>
              </a:spcAft>
            </a:pPr>
            <a:r>
              <a:rPr lang="en-US" dirty="0" smtClean="0"/>
              <a:t>Overview of changes with beta.SAM.gov</a:t>
            </a:r>
          </a:p>
          <a:p>
            <a:pPr>
              <a:lnSpc>
                <a:spcPct val="100000"/>
              </a:lnSpc>
              <a:spcBef>
                <a:spcPts val="0"/>
              </a:spcBef>
              <a:spcAft>
                <a:spcPts val="1200"/>
              </a:spcAft>
            </a:pPr>
            <a:r>
              <a:rPr lang="en-US" dirty="0" smtClean="0"/>
              <a:t>Transitioning to the new SAM.gov </a:t>
            </a:r>
            <a:endParaRPr lang="en-US" dirty="0"/>
          </a:p>
        </p:txBody>
      </p:sp>
    </p:spTree>
    <p:extLst>
      <p:ext uri="{BB962C8B-B14F-4D97-AF65-F5344CB8AC3E}">
        <p14:creationId xmlns:p14="http://schemas.microsoft.com/office/powerpoint/2010/main" val="1944120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2545617"/>
            <a:ext cx="12403015" cy="1325563"/>
          </a:xfrm>
        </p:spPr>
        <p:txBody>
          <a:bodyPr/>
          <a:lstStyle/>
          <a:p>
            <a:pPr algn="ctr"/>
            <a:r>
              <a:rPr lang="en-US" dirty="0" smtClean="0"/>
              <a:t>OVERVIEW OF INTEGRATED AWARD ENVIRONMENT</a:t>
            </a:r>
            <a:endParaRPr lang="en-US" dirty="0"/>
          </a:p>
        </p:txBody>
      </p:sp>
      <p:sp>
        <p:nvSpPr>
          <p:cNvPr id="3" name="Date Placeholder 2"/>
          <p:cNvSpPr>
            <a:spLocks noGrp="1"/>
          </p:cNvSpPr>
          <p:nvPr>
            <p:ph type="dt" sz="half" idx="10"/>
          </p:nvPr>
        </p:nvSpPr>
        <p:spPr/>
        <p:txBody>
          <a:bodyPr/>
          <a:lstStyle/>
          <a:p>
            <a:fld id="{BF73A919-5EA3-477E-BC53-F0D684D6619F}" type="datetime1">
              <a:rPr lang="en-US" smtClean="0"/>
              <a:pPr/>
              <a:t>2/13/2018</a:t>
            </a:fld>
            <a:endParaRPr lang="en-US" dirty="0"/>
          </a:p>
        </p:txBody>
      </p:sp>
      <p:sp>
        <p:nvSpPr>
          <p:cNvPr id="4" name="Slide Number Placeholder 3"/>
          <p:cNvSpPr>
            <a:spLocks noGrp="1"/>
          </p:cNvSpPr>
          <p:nvPr>
            <p:ph type="sldNum" sz="quarter" idx="12"/>
          </p:nvPr>
        </p:nvSpPr>
        <p:spPr/>
        <p:txBody>
          <a:bodyPr/>
          <a:lstStyle/>
          <a:p>
            <a:fld id="{B687C8F9-D69E-408A-9471-1F7D9DCD1C43}" type="slidenum">
              <a:rPr lang="en-US" smtClean="0"/>
              <a:t>9</a:t>
            </a:fld>
            <a:endParaRPr lang="en-US"/>
          </a:p>
        </p:txBody>
      </p:sp>
    </p:spTree>
    <p:extLst>
      <p:ext uri="{BB962C8B-B14F-4D97-AF65-F5344CB8AC3E}">
        <p14:creationId xmlns:p14="http://schemas.microsoft.com/office/powerpoint/2010/main" val="256465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7C384941-0014-4CB0-A5DC-011C4C8E416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432</TotalTime>
  <Words>907</Words>
  <Application>Microsoft Office PowerPoint</Application>
  <PresentationFormat>Widescreen</PresentationFormat>
  <Paragraphs>225</Paragraphs>
  <Slides>39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Calibri Light</vt:lpstr>
      <vt:lpstr>Corbel</vt:lpstr>
      <vt:lpstr>Interstate-Black</vt:lpstr>
      <vt:lpstr>Interstate-Regular</vt:lpstr>
      <vt:lpstr>Office Theme</vt:lpstr>
      <vt:lpstr>Custom Design</vt:lpstr>
      <vt:lpstr>PowerPoint Presentation</vt:lpstr>
      <vt:lpstr>Webinar Etiquette</vt:lpstr>
      <vt:lpstr>ABOUT WPI Supporting the Mission  Serving Wisconsin  companies for 30 years!</vt:lpstr>
      <vt:lpstr>PowerPoint Presentation</vt:lpstr>
      <vt:lpstr>PowerPoint Presentation</vt:lpstr>
      <vt:lpstr>PowerPoint Presentation</vt:lpstr>
      <vt:lpstr>PowerPoint Presentation</vt:lpstr>
      <vt:lpstr>What we will Cover Today</vt:lpstr>
      <vt:lpstr>OVERVIEW OF INTEGRATED AWARD ENVIRONMENT</vt:lpstr>
      <vt:lpstr>INTEGRATED AWARD ENVIRONMENT</vt:lpstr>
      <vt:lpstr>PowerPoint Presentation</vt:lpstr>
      <vt:lpstr>Ten databases rolled into one</vt:lpstr>
      <vt:lpstr>PowerPoint Presentation</vt:lpstr>
      <vt:lpstr>ONE WEBSITE – DOMAIN – TRANSITION TIMES</vt:lpstr>
      <vt:lpstr>WHAT &amp; WHY</vt:lpstr>
      <vt:lpstr>OVERVIEW OF CHANGES WITH BETA.SAM.GOV</vt:lpstr>
      <vt:lpstr>WHAT CAN I DO NOW?</vt:lpstr>
      <vt:lpstr>PowerPoint Presentation</vt:lpstr>
      <vt:lpstr>WHAT CAN I DO WITHOUT AN ACCOUNT?</vt:lpstr>
      <vt:lpstr>SEARCHING THE DATA – CONTRACT OPPORTUNITIES</vt:lpstr>
      <vt:lpstr>SEARCHING THE DATA – CONTRACT AWARDS</vt:lpstr>
      <vt:lpstr>SEARCHING FOR ENTITIES</vt:lpstr>
      <vt:lpstr>SEARCHING FOR ENTITIES</vt:lpstr>
      <vt:lpstr>HELP BY FEATURE</vt:lpstr>
      <vt:lpstr>HELP BY LEGACY FEATURE</vt:lpstr>
      <vt:lpstr>COMING SOON</vt:lpstr>
      <vt:lpstr>AWARD DATA – FORMERLY FPDS – THE PLAN</vt:lpstr>
      <vt:lpstr>TRANSITIONING TO THE NEW SAM.GOV</vt:lpstr>
      <vt:lpstr>WHERE TO SIGN UP: </vt:lpstr>
      <vt:lpstr>PowerPoint Presentation</vt:lpstr>
      <vt:lpstr>RECENT UPDATES</vt:lpstr>
      <vt:lpstr>RECENT UPDATES</vt:lpstr>
      <vt:lpstr>Acquisition Hour Live Webinar Series</vt:lpstr>
      <vt:lpstr>Acquisition Hour Live Webinar Series</vt:lpstr>
      <vt:lpstr>UPCOMING EVENT</vt:lpstr>
      <vt:lpstr>PowerPoint Presentation</vt:lpstr>
      <vt:lpstr>survey</vt:lpstr>
      <vt:lpstr>Continuing Professional Education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WPI Guest</dc:creator>
  <cp:lastModifiedBy>Samantha</cp:lastModifiedBy>
  <cp:revision>39</cp:revision>
  <dcterms:created xsi:type="dcterms:W3CDTF">2017-06-13T20:20:30Z</dcterms:created>
  <dcterms:modified xsi:type="dcterms:W3CDTF">2018-02-13T20:03:06Z</dcterms:modified>
</cp:coreProperties>
</file>