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40" r:id="rId2"/>
    <p:sldMasterId id="2147483858" r:id="rId3"/>
  </p:sldMasterIdLst>
  <p:notesMasterIdLst>
    <p:notesMasterId r:id="rId39"/>
  </p:notesMasterIdLst>
  <p:handoutMasterIdLst>
    <p:handoutMasterId r:id="rId40"/>
  </p:handoutMasterIdLst>
  <p:sldIdLst>
    <p:sldId id="256" r:id="rId4"/>
    <p:sldId id="392" r:id="rId5"/>
    <p:sldId id="393" r:id="rId6"/>
    <p:sldId id="394" r:id="rId7"/>
    <p:sldId id="261" r:id="rId8"/>
    <p:sldId id="401" r:id="rId9"/>
    <p:sldId id="308" r:id="rId10"/>
    <p:sldId id="398" r:id="rId11"/>
    <p:sldId id="370" r:id="rId12"/>
    <p:sldId id="369" r:id="rId13"/>
    <p:sldId id="368" r:id="rId14"/>
    <p:sldId id="375" r:id="rId15"/>
    <p:sldId id="371" r:id="rId16"/>
    <p:sldId id="372" r:id="rId17"/>
    <p:sldId id="374" r:id="rId18"/>
    <p:sldId id="385" r:id="rId19"/>
    <p:sldId id="389" r:id="rId20"/>
    <p:sldId id="377" r:id="rId21"/>
    <p:sldId id="387" r:id="rId22"/>
    <p:sldId id="399" r:id="rId23"/>
    <p:sldId id="378" r:id="rId24"/>
    <p:sldId id="402" r:id="rId25"/>
    <p:sldId id="376" r:id="rId26"/>
    <p:sldId id="373" r:id="rId27"/>
    <p:sldId id="388" r:id="rId28"/>
    <p:sldId id="380" r:id="rId29"/>
    <p:sldId id="381" r:id="rId30"/>
    <p:sldId id="384" r:id="rId31"/>
    <p:sldId id="403" r:id="rId32"/>
    <p:sldId id="365" r:id="rId33"/>
    <p:sldId id="342" r:id="rId34"/>
    <p:sldId id="397" r:id="rId35"/>
    <p:sldId id="395" r:id="rId36"/>
    <p:sldId id="396" r:id="rId37"/>
    <p:sldId id="306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2" autoAdjust="0"/>
    <p:restoredTop sz="94660"/>
  </p:normalViewPr>
  <p:slideViewPr>
    <p:cSldViewPr snapToGrid="0">
      <p:cViewPr>
        <p:scale>
          <a:sx n="70" d="100"/>
          <a:sy n="70" d="100"/>
        </p:scale>
        <p:origin x="-732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B3DA3-0650-41F5-A073-0178A9C0045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543F3-1D8C-454E-B072-FAD9689D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57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2CEB1D-C5FE-4655-9911-0F2440BC139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27A8FA-DE47-4649-BC98-1BB59208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2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2DB-FFEF-46C9-88BC-E98F18DBDB7B}" type="datetime4">
              <a:rPr lang="en-US" smtClean="0"/>
              <a:t>April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0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C6FF-9300-4409-9012-5DF7DA68BCDA}" type="datetime4">
              <a:rPr lang="en-US" smtClean="0"/>
              <a:t>April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6562-7424-4FD4-BE59-C9E956D187B4}" type="datetime4">
              <a:rPr lang="en-US" smtClean="0"/>
              <a:t>April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54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F23-BAFB-4BAF-A778-E5C0F092A1C1}" type="datetime4">
              <a:rPr lang="en-US" smtClean="0"/>
              <a:t>April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1D98-3AA7-43ED-B86A-24C24681CE73}" type="datetime4">
              <a:rPr lang="en-US" smtClean="0"/>
              <a:t>April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9A5E-320C-470E-AE74-177F0E83E709}" type="datetime4">
              <a:rPr lang="en-US" smtClean="0"/>
              <a:t>April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7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5CB-8E7B-4FDD-BB7F-FCFA4EC4F010}" type="datetime4">
              <a:rPr lang="en-US" smtClean="0"/>
              <a:t>April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8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071-8FF6-4885-9DDC-535E578529B5}" type="datetime4">
              <a:rPr lang="en-US" smtClean="0"/>
              <a:t>April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7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0BB5-1C09-4533-A640-B8F84F6ECC55}" type="datetime4">
              <a:rPr lang="en-US" smtClean="0"/>
              <a:t>April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77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2DB-FFEF-46C9-88BC-E98F18DBDB7B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56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4001" y="6153437"/>
            <a:ext cx="1143000" cy="365125"/>
          </a:xfrm>
        </p:spPr>
        <p:txBody>
          <a:bodyPr/>
          <a:lstStyle>
            <a:lvl1pPr>
              <a:defRPr b="1"/>
            </a:lvl1pPr>
          </a:lstStyle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6546" y="6153437"/>
            <a:ext cx="696478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739" y="6153437"/>
            <a:ext cx="12587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4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4001" y="6153437"/>
            <a:ext cx="1143000" cy="365125"/>
          </a:xfrm>
        </p:spPr>
        <p:txBody>
          <a:bodyPr/>
          <a:lstStyle>
            <a:lvl1pPr>
              <a:defRPr b="1"/>
            </a:lvl1pPr>
          </a:lstStyle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6546" y="6153437"/>
            <a:ext cx="696478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Page </a:t>
            </a:r>
            <a:fld id="{01C0EA06-4A67-497D-BB69-6F5FC9913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739" y="6153437"/>
            <a:ext cx="12587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86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4BB4-390E-4166-8D0B-C5D4707ABE5D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E840-5F13-44F4-A527-2AE0DBBA240D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6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7134-400E-4152-BF00-C06B14894E72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05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8061-85D8-4827-BE26-65D9B968A777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39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5698-0106-40FB-84E0-AF128E83F758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34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67B8-17F6-457D-B87A-D4321B3FC096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27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FA02-8DF4-4612-A7C4-BBC0EBD3514C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2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C6FF-9300-4409-9012-5DF7DA68BCDA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6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6562-7424-4FD4-BE59-C9E956D187B4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4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F23-BAFB-4BAF-A778-E5C0F092A1C1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1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4BB4-390E-4166-8D0B-C5D4707ABE5D}" type="datetime4">
              <a:rPr lang="en-US" smtClean="0"/>
              <a:t>April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9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1D98-3AA7-43ED-B86A-24C24681CE73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5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9A5E-320C-470E-AE74-177F0E83E709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00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5CB-8E7B-4FDD-BB7F-FCFA4EC4F010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38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071-8FF6-4885-9DDC-535E578529B5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39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0BB5-1C09-4533-A640-B8F84F6ECC55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53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2DB-FFEF-46C9-88BC-E98F18DBDB7B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59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4001" y="6153437"/>
            <a:ext cx="1143000" cy="365125"/>
          </a:xfrm>
        </p:spPr>
        <p:txBody>
          <a:bodyPr/>
          <a:lstStyle>
            <a:lvl1pPr>
              <a:defRPr b="1"/>
            </a:lvl1pPr>
          </a:lstStyle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6546" y="6153437"/>
            <a:ext cx="696478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739" y="6153437"/>
            <a:ext cx="12587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10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4BB4-390E-4166-8D0B-C5D4707ABE5D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19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E840-5F13-44F4-A527-2AE0DBBA240D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02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7134-400E-4152-BF00-C06B14894E72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E840-5F13-44F4-A527-2AE0DBBA240D}" type="datetime4">
              <a:rPr lang="en-US" smtClean="0"/>
              <a:t>April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28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8061-85D8-4827-BE26-65D9B968A777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65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5698-0106-40FB-84E0-AF128E83F758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37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67B8-17F6-457D-B87A-D4321B3FC096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10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FA02-8DF4-4612-A7C4-BBC0EBD3514C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31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C6FF-9300-4409-9012-5DF7DA68BCDA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66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6562-7424-4FD4-BE59-C9E956D187B4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59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F23-BAFB-4BAF-A778-E5C0F092A1C1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587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1D98-3AA7-43ED-B86A-24C24681CE73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42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9A5E-320C-470E-AE74-177F0E83E709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32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5CB-8E7B-4FDD-BB7F-FCFA4EC4F010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2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7134-400E-4152-BF00-C06B14894E72}" type="datetime4">
              <a:rPr lang="en-US" smtClean="0"/>
              <a:t>April 26,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7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071-8FF6-4885-9DDC-535E578529B5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72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0BB5-1C09-4533-A640-B8F84F6ECC55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3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8061-85D8-4827-BE26-65D9B968A777}" type="datetime4">
              <a:rPr lang="en-US" smtClean="0"/>
              <a:t>April 26,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5698-0106-40FB-84E0-AF128E83F758}" type="datetime4">
              <a:rPr lang="en-US" smtClean="0"/>
              <a:t>April 26,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67B8-17F6-457D-B87A-D4321B3FC096}" type="datetime4">
              <a:rPr lang="en-US" smtClean="0"/>
              <a:t>April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FA02-8DF4-4612-A7C4-BBC0EBD3514C}" type="datetime4">
              <a:rPr lang="en-US" smtClean="0"/>
              <a:t>April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00C420-17DC-409C-B4D5-417D4729093F}" type="datetime4">
              <a:rPr lang="en-US" smtClean="0"/>
              <a:t>April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1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00C420-17DC-409C-B4D5-417D4729093F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3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00C420-17DC-409C-B4D5-417D4729093F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2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pro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wispro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arsite.hill.af.mil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acquisition.gov/?q=browsef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spro.org/" TargetMode="External"/><Relationship Id="rId5" Type="http://schemas.openxmlformats.org/officeDocument/2006/relationships/hyperlink" Target="https://www.fbo.gov/" TargetMode="External"/><Relationship Id="rId4" Type="http://schemas.openxmlformats.org/officeDocument/2006/relationships/hyperlink" Target="https://www.acquisition.gov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0872" y="1380067"/>
            <a:ext cx="8282151" cy="3505831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ACQUISITION HOUR </a:t>
            </a:r>
            <a:r>
              <a:rPr lang="en-US" sz="5300" dirty="0" smtClean="0"/>
              <a:t>WEBINAR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49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HOW TO QUICKLY </a:t>
            </a:r>
            <a:br>
              <a:rPr lang="en-US" sz="49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49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ANALYZE SOLICITATIONS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5418161"/>
            <a:ext cx="6987645" cy="723331"/>
          </a:xfrm>
        </p:spPr>
        <p:txBody>
          <a:bodyPr>
            <a:normAutofit/>
          </a:bodyPr>
          <a:lstStyle/>
          <a:p>
            <a:r>
              <a:rPr lang="en-US" b="1" dirty="0" smtClean="0"/>
              <a:t>April 26, 2016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80" y="699030"/>
            <a:ext cx="4695825" cy="1362075"/>
          </a:xfrm>
          <a:prstGeom prst="rect">
            <a:avLst/>
          </a:prstGeom>
        </p:spPr>
      </p:pic>
      <p:pic>
        <p:nvPicPr>
          <p:cNvPr id="6" name="Picture 5" descr="NCMA-header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4" y="597658"/>
            <a:ext cx="3038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Invitation For Bid (IFB)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978" y="1760833"/>
            <a:ext cx="8344513" cy="44523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Sealed Bid</a:t>
            </a:r>
          </a:p>
          <a:p>
            <a:r>
              <a:rPr lang="en-US" sz="3200" dirty="0" smtClean="0"/>
              <a:t>Public Bid Opening</a:t>
            </a:r>
          </a:p>
          <a:p>
            <a:r>
              <a:rPr lang="en-US" sz="3200" dirty="0" smtClean="0"/>
              <a:t>Awarded to lowest price responsible, responsive bidder</a:t>
            </a:r>
          </a:p>
          <a:p>
            <a:r>
              <a:rPr lang="en-US" sz="3200" dirty="0" smtClean="0"/>
              <a:t>Uses FAR 14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Request For Proposal (RFP)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739" y="1870016"/>
            <a:ext cx="8344513" cy="44523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Negotiated procurement</a:t>
            </a:r>
          </a:p>
          <a:p>
            <a:r>
              <a:rPr lang="en-US" sz="3200" dirty="0" smtClean="0"/>
              <a:t>Contractor submits proposal</a:t>
            </a:r>
          </a:p>
          <a:p>
            <a:r>
              <a:rPr lang="en-US" sz="3200" dirty="0" smtClean="0"/>
              <a:t>Government evaluates proposals</a:t>
            </a:r>
          </a:p>
          <a:p>
            <a:r>
              <a:rPr lang="en-US" sz="3200" dirty="0" smtClean="0"/>
              <a:t>Award made based on evaluation factors in solicitation</a:t>
            </a:r>
            <a:endParaRPr lang="en-US" sz="3200" dirty="0"/>
          </a:p>
          <a:p>
            <a:r>
              <a:rPr lang="en-US" sz="3200" dirty="0" smtClean="0"/>
              <a:t>Uses FAR 15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0"/>
            <a:ext cx="10018713" cy="172985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Federal Business Opportunities (FBO) Website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626" y="1870015"/>
            <a:ext cx="8344513" cy="4452335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Presolictation</a:t>
            </a:r>
            <a:r>
              <a:rPr lang="en-US" dirty="0" smtClean="0"/>
              <a:t> Notice is generally posted 15 days in advance of the solicitation document.  Timeframe may be shorter for commercial items.</a:t>
            </a:r>
          </a:p>
          <a:p>
            <a:r>
              <a:rPr lang="en-US" dirty="0" smtClean="0"/>
              <a:t>Watch opportunities you are interested in.  FBO will send you an email message when the solicitation or amendments are  posted to FBO.</a:t>
            </a:r>
          </a:p>
          <a:p>
            <a:pPr lvl="1"/>
            <a:r>
              <a:rPr lang="en-US" dirty="0" smtClean="0"/>
              <a:t>Log into FBO and click on the </a:t>
            </a:r>
            <a:r>
              <a:rPr lang="en-US" b="1" dirty="0" smtClean="0"/>
              <a:t>Watch This Opportunity</a:t>
            </a:r>
            <a:r>
              <a:rPr lang="en-US" dirty="0" smtClean="0"/>
              <a:t> button</a:t>
            </a:r>
          </a:p>
          <a:p>
            <a:r>
              <a:rPr lang="en-US" dirty="0" smtClean="0"/>
              <a:t>Locate the actual solicitation and any attachments on FBO.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25" y="220355"/>
            <a:ext cx="76390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25" y="1096655"/>
            <a:ext cx="6661292" cy="57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Review FBO Announcement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079" y="1842720"/>
            <a:ext cx="9465267" cy="44523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Scan FBO </a:t>
            </a:r>
            <a:r>
              <a:rPr lang="en-US" dirty="0" err="1" smtClean="0"/>
              <a:t>PreSolicitation</a:t>
            </a:r>
            <a:r>
              <a:rPr lang="en-US" dirty="0" smtClean="0"/>
              <a:t> Announcement to locate</a:t>
            </a:r>
          </a:p>
          <a:p>
            <a:r>
              <a:rPr lang="en-US" dirty="0" smtClean="0"/>
              <a:t>Response Date – </a:t>
            </a:r>
            <a:r>
              <a:rPr lang="en-US" i="1" dirty="0" smtClean="0"/>
              <a:t>Do you have time to submit a thorough proposal?</a:t>
            </a:r>
          </a:p>
          <a:p>
            <a:r>
              <a:rPr lang="en-US" dirty="0" smtClean="0"/>
              <a:t>Set Aside – </a:t>
            </a:r>
            <a:r>
              <a:rPr lang="en-US" i="1" dirty="0" smtClean="0"/>
              <a:t>Do you qualify to submit a proposal?</a:t>
            </a:r>
          </a:p>
          <a:p>
            <a:r>
              <a:rPr lang="en-US" dirty="0" smtClean="0"/>
              <a:t>NAICS Code – </a:t>
            </a:r>
            <a:r>
              <a:rPr lang="en-US" i="1" dirty="0" smtClean="0"/>
              <a:t>Is this NAICS code in your SAM registration?</a:t>
            </a:r>
          </a:p>
          <a:p>
            <a:pPr lvl="1"/>
            <a:r>
              <a:rPr lang="en-US" dirty="0" smtClean="0"/>
              <a:t>You can add a NAICS code to your SAM registration</a:t>
            </a:r>
          </a:p>
          <a:p>
            <a:r>
              <a:rPr lang="en-US" dirty="0" smtClean="0"/>
              <a:t>Contract Dollar Range – Generally located on construction solicitations - </a:t>
            </a:r>
            <a:r>
              <a:rPr lang="en-US" i="1" dirty="0" smtClean="0"/>
              <a:t>Can you support this large of a contract?  Or is the dollar amount too small to make a reasonable profit?</a:t>
            </a:r>
          </a:p>
          <a:p>
            <a:r>
              <a:rPr lang="en-US" dirty="0" smtClean="0"/>
              <a:t>Log in and review </a:t>
            </a:r>
            <a:r>
              <a:rPr lang="en-US" b="1" dirty="0" smtClean="0"/>
              <a:t>Interested Vendors List</a:t>
            </a:r>
            <a:r>
              <a:rPr lang="en-US" dirty="0" smtClean="0"/>
              <a:t> to see who else is interested in the requirement.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Review Solicitation Document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569" y="1829072"/>
            <a:ext cx="8344513" cy="4452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Quickly review the following solicitation parts:</a:t>
            </a:r>
          </a:p>
          <a:p>
            <a:r>
              <a:rPr lang="en-US" dirty="0" smtClean="0"/>
              <a:t>Cover Page </a:t>
            </a:r>
          </a:p>
          <a:p>
            <a:r>
              <a:rPr lang="en-US" dirty="0" smtClean="0"/>
              <a:t>Actual Requirements</a:t>
            </a:r>
          </a:p>
          <a:p>
            <a:r>
              <a:rPr lang="en-US" dirty="0" smtClean="0"/>
              <a:t>Contract Type</a:t>
            </a:r>
          </a:p>
          <a:p>
            <a:r>
              <a:rPr lang="en-US" dirty="0" smtClean="0"/>
              <a:t>Price Schedule</a:t>
            </a:r>
          </a:p>
          <a:p>
            <a:r>
              <a:rPr lang="en-US" dirty="0" smtClean="0"/>
              <a:t>Method of Award</a:t>
            </a:r>
          </a:p>
          <a:p>
            <a:r>
              <a:rPr lang="en-US" dirty="0" smtClean="0"/>
              <a:t>Evaluation Factors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How to Locate the Solicitation Sections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273" y="1815424"/>
            <a:ext cx="8344513" cy="4776445"/>
          </a:xfrm>
        </p:spPr>
        <p:txBody>
          <a:bodyPr>
            <a:normAutofit/>
          </a:bodyPr>
          <a:lstStyle/>
          <a:p>
            <a:r>
              <a:rPr lang="en-US" dirty="0" smtClean="0"/>
              <a:t>Many large solicitation documents have a Table of Contents – Use it to locate the sections</a:t>
            </a:r>
            <a:endParaRPr lang="en-US" dirty="0"/>
          </a:p>
          <a:p>
            <a:pPr lvl="1"/>
            <a:r>
              <a:rPr lang="en-US" dirty="0" smtClean="0"/>
              <a:t>Cover </a:t>
            </a:r>
            <a:r>
              <a:rPr lang="en-US" dirty="0"/>
              <a:t>Page </a:t>
            </a:r>
            <a:r>
              <a:rPr lang="en-US" dirty="0" smtClean="0"/>
              <a:t>– First page of solicitation document</a:t>
            </a:r>
            <a:endParaRPr lang="en-US" dirty="0"/>
          </a:p>
          <a:p>
            <a:pPr lvl="1"/>
            <a:r>
              <a:rPr lang="en-US" dirty="0"/>
              <a:t>Actual </a:t>
            </a:r>
            <a:r>
              <a:rPr lang="en-US" dirty="0" smtClean="0"/>
              <a:t>Requirements – Statement of Work (SOW), Statement of Objectives (SOO), - May follow behind Table of Contents, may be an attachment,  for construction includes specifications and drawings, Section C under Uniform Contract Format </a:t>
            </a:r>
            <a:endParaRPr lang="en-US" dirty="0"/>
          </a:p>
          <a:p>
            <a:pPr lvl="1"/>
            <a:r>
              <a:rPr lang="en-US" dirty="0"/>
              <a:t>Contract </a:t>
            </a:r>
            <a:r>
              <a:rPr lang="en-US" dirty="0" smtClean="0"/>
              <a:t>Type –  May state in FAR 52.216-1 – Type of Contract, may be on cover page or FBO announcement, may be included in first part of SOW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How to Locate the Solicitation Sections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273" y="1815424"/>
            <a:ext cx="8344513" cy="479009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Price Schedule – May be on front or back of cover page, may be in front of or behind actual requirements, may be separate attachment, Section B </a:t>
            </a:r>
            <a:r>
              <a:rPr lang="en-US" dirty="0"/>
              <a:t>under Uniform Contract Format</a:t>
            </a:r>
            <a:endParaRPr lang="en-US" dirty="0" smtClean="0"/>
          </a:p>
          <a:p>
            <a:pPr lvl="1"/>
            <a:r>
              <a:rPr lang="en-US" dirty="0" smtClean="0"/>
              <a:t>Method </a:t>
            </a:r>
            <a:r>
              <a:rPr lang="en-US" dirty="0"/>
              <a:t>of </a:t>
            </a:r>
            <a:r>
              <a:rPr lang="en-US" dirty="0" smtClean="0"/>
              <a:t>Award- May be part of price schedule or actual requirements, Section M under Uniform Contract Format</a:t>
            </a:r>
            <a:endParaRPr lang="en-US" dirty="0"/>
          </a:p>
          <a:p>
            <a:pPr lvl="1"/>
            <a:r>
              <a:rPr lang="en-US" dirty="0"/>
              <a:t>Evaluation </a:t>
            </a:r>
            <a:r>
              <a:rPr lang="en-US" dirty="0" smtClean="0"/>
              <a:t>Factors – Section M under Uniform Contract Format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The more documents you review the easier it becomes to locate the various sections.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Items that may be found on Cover Page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217" y="1801777"/>
            <a:ext cx="8344513" cy="4452335"/>
          </a:xfrm>
        </p:spPr>
        <p:txBody>
          <a:bodyPr>
            <a:normAutofit/>
          </a:bodyPr>
          <a:lstStyle/>
          <a:p>
            <a:r>
              <a:rPr lang="en-US" dirty="0"/>
              <a:t>Type of </a:t>
            </a:r>
            <a:r>
              <a:rPr lang="en-US" dirty="0" smtClean="0"/>
              <a:t>procurement – IFB, RFP, RFQ - </a:t>
            </a:r>
            <a:r>
              <a:rPr lang="en-US" i="1" dirty="0" smtClean="0"/>
              <a:t>Do you want to or have time to respond to that type of procurement document?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Competition restrictions - Set </a:t>
            </a:r>
            <a:r>
              <a:rPr lang="en-US" dirty="0" smtClean="0"/>
              <a:t>aside – </a:t>
            </a:r>
            <a:r>
              <a:rPr lang="en-US" i="1" dirty="0" smtClean="0"/>
              <a:t>Do you qualify?  Could you team with another contractor to qualify?</a:t>
            </a:r>
            <a:endParaRPr lang="en-US" i="1" dirty="0"/>
          </a:p>
          <a:p>
            <a:r>
              <a:rPr lang="en-US" dirty="0" smtClean="0"/>
              <a:t>Review Response Date - </a:t>
            </a:r>
            <a:r>
              <a:rPr lang="en-US" i="1" dirty="0"/>
              <a:t>Do you have time to submit a thorough </a:t>
            </a:r>
            <a:r>
              <a:rPr lang="en-US" i="1" dirty="0" smtClean="0"/>
              <a:t>response?</a:t>
            </a:r>
          </a:p>
          <a:p>
            <a:r>
              <a:rPr lang="en-US" dirty="0" smtClean="0"/>
              <a:t>Review NAICS Code –</a:t>
            </a:r>
            <a:r>
              <a:rPr lang="en-US" i="1" dirty="0" smtClean="0"/>
              <a:t> Do you meet the size standard for that NAICS code?  Is the NAICS code in your SAM registration?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0" y="150125"/>
            <a:ext cx="9136229" cy="62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71546" y="6319210"/>
            <a:ext cx="1425375" cy="365125"/>
          </a:xfrm>
        </p:spPr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19958" y="6329843"/>
            <a:ext cx="551167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63" y="555302"/>
            <a:ext cx="5374986" cy="5611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44808" y="341150"/>
            <a:ext cx="4316819" cy="615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dirty="0">
                <a:solidFill>
                  <a:prstClr val="black"/>
                </a:solidFill>
                <a:latin typeface="Calibri" panose="020F0502020204030204" pitchFamily="34" charset="0"/>
              </a:rPr>
              <a:t>WPI Offices located at:</a:t>
            </a:r>
          </a:p>
          <a:p>
            <a:pPr marR="374650" algn="ctr" eaLnBrk="0" fontAlgn="base" hangingPunct="0">
              <a:lnSpc>
                <a:spcPct val="110000"/>
              </a:lnSpc>
              <a:spcBef>
                <a:spcPct val="0"/>
              </a:spcBef>
            </a:pPr>
            <a:endParaRPr lang="en-US" alt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Milwaukee County Research Park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10437 Innovation Drive, Suite 320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Milwaukee, WI  53226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414-270-3600     FAX:  414-270-3610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Juneau County Economic Development Corp.</a:t>
            </a:r>
            <a:r>
              <a:rPr lang="en-US" altLang="en-US" sz="10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altLang="en-US" sz="1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122 Main St - Camp Douglas, WI 54618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608-427-2455    FAX:  608-427-2086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Western </a:t>
            </a:r>
            <a:r>
              <a:rPr lang="en-US" altLang="en-US" sz="1000" b="1" u="sng" dirty="0" err="1">
                <a:solidFill>
                  <a:srgbClr val="002060"/>
                </a:solidFill>
                <a:latin typeface="Calibri" panose="020F0502020204030204" pitchFamily="34" charset="0"/>
              </a:rPr>
              <a:t>Dairyland</a:t>
            </a: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 EOC, Inc.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418 Wisconsin St. - Eau Claire WI  54703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608-427-2455    FAX:  608-427-2086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Fox Valley Technical College – DJ </a:t>
            </a:r>
            <a:r>
              <a:rPr lang="en-US" altLang="en-US" sz="1000" b="1" u="sng" dirty="0" err="1">
                <a:solidFill>
                  <a:srgbClr val="002060"/>
                </a:solidFill>
                <a:latin typeface="Calibri" panose="020F0502020204030204" pitchFamily="34" charset="0"/>
              </a:rPr>
              <a:t>Bordini</a:t>
            </a: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 Center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5 Systems Drive – Appleton WI 54912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920-840-3771   </a:t>
            </a: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FAX:  414-270-3610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Racine County Economic Development Corporation – Launch Box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141 Main Street, Suite 2, </a:t>
            </a: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Racine, WI  53403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414-270-3600     FAX:  414-270-3610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Madison Enterprise Center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100 S. Baldwin St., Madison, WI  53703</a:t>
            </a:r>
            <a:endParaRPr lang="en-US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608-444-0047     FAX:  414-270-3610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Food Enterprise &amp; Economic Development (FEED)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1219 N. Sherman Ave., Madison, WI 53704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608-444-0047   FAX:  414-270-3610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Wausau Region Chamber of Commerce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200 Washington Street, Wausau, WI   54403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920-456-9990 FAX:  414-270-3610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</a:pPr>
            <a:endParaRPr lang="en-US" altLang="en-US" sz="1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hlinkClick r:id="rId3"/>
              </a:rPr>
              <a:t>www.wispro.org</a:t>
            </a:r>
            <a:r>
              <a:rPr lang="en-US" alt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- </a:t>
            </a:r>
            <a:r>
              <a:rPr lang="en-US" alt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hlinkClick r:id="rId4"/>
              </a:rPr>
              <a:t>info@wispro.org</a:t>
            </a:r>
            <a:endParaRPr lang="en-US" altLang="en-US" sz="1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16" y="368490"/>
            <a:ext cx="9740123" cy="607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Common Forms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091" y="1883663"/>
            <a:ext cx="8344513" cy="4452335"/>
          </a:xfrm>
        </p:spPr>
        <p:txBody>
          <a:bodyPr>
            <a:normAutofit/>
          </a:bodyPr>
          <a:lstStyle/>
          <a:p>
            <a:r>
              <a:rPr lang="en-US" dirty="0" smtClean="0"/>
              <a:t>Standard </a:t>
            </a:r>
            <a:r>
              <a:rPr lang="en-US" dirty="0"/>
              <a:t>Form </a:t>
            </a:r>
            <a:r>
              <a:rPr lang="en-US" dirty="0" smtClean="0"/>
              <a:t>(SF) 18 </a:t>
            </a:r>
            <a:r>
              <a:rPr lang="en-US" dirty="0"/>
              <a:t>– Request for </a:t>
            </a:r>
            <a:r>
              <a:rPr lang="en-US" dirty="0" smtClean="0"/>
              <a:t>Quotation</a:t>
            </a:r>
          </a:p>
          <a:p>
            <a:r>
              <a:rPr lang="en-US" dirty="0"/>
              <a:t>Standard Form </a:t>
            </a:r>
            <a:r>
              <a:rPr lang="en-US" dirty="0" smtClean="0"/>
              <a:t>(SF) 33 </a:t>
            </a:r>
            <a:r>
              <a:rPr lang="en-US" dirty="0"/>
              <a:t>– Solicitation, Offer and Award</a:t>
            </a:r>
          </a:p>
          <a:p>
            <a:r>
              <a:rPr lang="en-US" dirty="0" smtClean="0"/>
              <a:t>Standard </a:t>
            </a:r>
            <a:r>
              <a:rPr lang="en-US" dirty="0"/>
              <a:t>Form </a:t>
            </a:r>
            <a:r>
              <a:rPr lang="en-US" dirty="0" smtClean="0"/>
              <a:t>(SF) 252 </a:t>
            </a:r>
            <a:r>
              <a:rPr lang="en-US" dirty="0"/>
              <a:t>– Architect-Engineer </a:t>
            </a:r>
            <a:r>
              <a:rPr lang="en-US" dirty="0" smtClean="0"/>
              <a:t>Contract</a:t>
            </a:r>
          </a:p>
          <a:p>
            <a:r>
              <a:rPr lang="en-US" dirty="0"/>
              <a:t>Standard Form (SF) 1442 Solicitation, Offer and Award (Construction, Alteration, or Repair)</a:t>
            </a:r>
          </a:p>
          <a:p>
            <a:r>
              <a:rPr lang="en-US" dirty="0" smtClean="0"/>
              <a:t>Standard Form (SF) 1449 – Solicitation/Contract/Order for Commercial Items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Other Forms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091" y="1883663"/>
            <a:ext cx="8344513" cy="4452335"/>
          </a:xfrm>
        </p:spPr>
        <p:txBody>
          <a:bodyPr>
            <a:normAutofit/>
          </a:bodyPr>
          <a:lstStyle/>
          <a:p>
            <a:r>
              <a:rPr lang="en-US" dirty="0"/>
              <a:t>Standard Form </a:t>
            </a:r>
            <a:r>
              <a:rPr lang="en-US" dirty="0" smtClean="0"/>
              <a:t>(SF) 26 </a:t>
            </a:r>
            <a:r>
              <a:rPr lang="en-US" dirty="0"/>
              <a:t>– Award/Contract</a:t>
            </a:r>
          </a:p>
          <a:p>
            <a:r>
              <a:rPr lang="en-US" dirty="0" smtClean="0"/>
              <a:t>Standard </a:t>
            </a:r>
            <a:r>
              <a:rPr lang="en-US" dirty="0"/>
              <a:t>Form </a:t>
            </a:r>
            <a:r>
              <a:rPr lang="en-US" dirty="0" smtClean="0"/>
              <a:t>(SF) 1447 </a:t>
            </a:r>
            <a:r>
              <a:rPr lang="en-US" dirty="0"/>
              <a:t>– </a:t>
            </a:r>
            <a:r>
              <a:rPr lang="en-US" dirty="0" smtClean="0"/>
              <a:t>Solicitation/Contract</a:t>
            </a:r>
          </a:p>
          <a:p>
            <a:r>
              <a:rPr lang="en-US" dirty="0"/>
              <a:t>Optional Form 307 – Contract Award</a:t>
            </a:r>
          </a:p>
          <a:p>
            <a:r>
              <a:rPr lang="en-US" dirty="0"/>
              <a:t>Optional Form 308 – Solicitation and Offer-Negotiated </a:t>
            </a:r>
            <a:r>
              <a:rPr lang="en-US" dirty="0" smtClean="0"/>
              <a:t>Acquisition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Review Actual Requirements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387" y="1829071"/>
            <a:ext cx="8344513" cy="4452335"/>
          </a:xfrm>
        </p:spPr>
        <p:txBody>
          <a:bodyPr>
            <a:normAutofit/>
          </a:bodyPr>
          <a:lstStyle/>
          <a:p>
            <a:r>
              <a:rPr lang="en-US" dirty="0" smtClean="0"/>
              <a:t>Look at the requirement – </a:t>
            </a:r>
            <a:r>
              <a:rPr lang="en-US" i="1" dirty="0" smtClean="0"/>
              <a:t>Can you perform the work yourself?  Do you have teaming partners or subcontractors available?</a:t>
            </a:r>
          </a:p>
          <a:p>
            <a:r>
              <a:rPr lang="en-US" dirty="0" smtClean="0"/>
              <a:t>Is funding currently available? – </a:t>
            </a:r>
            <a:r>
              <a:rPr lang="en-US" i="1" dirty="0" smtClean="0"/>
              <a:t>Do you want to proceed if there currently is no funding for this requirement?</a:t>
            </a:r>
          </a:p>
          <a:p>
            <a:r>
              <a:rPr lang="en-US" dirty="0" smtClean="0"/>
              <a:t>Contract period of performance – </a:t>
            </a:r>
            <a:r>
              <a:rPr lang="en-US" i="1" dirty="0" smtClean="0"/>
              <a:t>Can you meet the performance schedule and complete the work in the timeframe provided?</a:t>
            </a:r>
          </a:p>
          <a:p>
            <a:r>
              <a:rPr lang="en-US" dirty="0" smtClean="0"/>
              <a:t>Bonds</a:t>
            </a:r>
            <a:r>
              <a:rPr lang="en-US" i="1" dirty="0" smtClean="0"/>
              <a:t> – Are you able to provide any required bonds?</a:t>
            </a:r>
          </a:p>
          <a:p>
            <a:r>
              <a:rPr lang="en-US" dirty="0" smtClean="0"/>
              <a:t>Pre-Bid Conferences/Site Visits – </a:t>
            </a:r>
            <a:r>
              <a:rPr lang="en-US" i="1" dirty="0" smtClean="0"/>
              <a:t>Can you attend the pre-bid meetings?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Review Contract Type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978" y="1815424"/>
            <a:ext cx="8344513" cy="44523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type of contract will be awarded?</a:t>
            </a:r>
          </a:p>
          <a:p>
            <a:pPr lvl="1"/>
            <a:r>
              <a:rPr lang="en-US" sz="2800" dirty="0" smtClean="0"/>
              <a:t>Fixed Price</a:t>
            </a:r>
          </a:p>
          <a:p>
            <a:pPr lvl="1"/>
            <a:r>
              <a:rPr lang="en-US" sz="2800" dirty="0" smtClean="0"/>
              <a:t>Cost Reimbursement</a:t>
            </a:r>
          </a:p>
          <a:p>
            <a:pPr lvl="1"/>
            <a:r>
              <a:rPr lang="en-US" sz="2800" dirty="0" smtClean="0"/>
              <a:t>Indefinite Delivery</a:t>
            </a:r>
          </a:p>
          <a:p>
            <a:pPr lvl="1"/>
            <a:r>
              <a:rPr lang="en-US" sz="2800" dirty="0" smtClean="0"/>
              <a:t>Time and Materials</a:t>
            </a:r>
          </a:p>
          <a:p>
            <a:pPr lvl="1"/>
            <a:r>
              <a:rPr lang="en-US" sz="2800" dirty="0" smtClean="0"/>
              <a:t>Incentive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Review Price Schedule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978" y="1815424"/>
            <a:ext cx="8344513" cy="4452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Understand how the government wants you to price the contract </a:t>
            </a:r>
          </a:p>
          <a:p>
            <a:r>
              <a:rPr lang="en-US" sz="2800" i="1" dirty="0" smtClean="0"/>
              <a:t>Will you be able to make a profit?</a:t>
            </a:r>
          </a:p>
          <a:p>
            <a:r>
              <a:rPr lang="en-US" sz="2800" i="1" dirty="0" smtClean="0"/>
              <a:t>Can you complete the price schedule as is or will it generate additional work for your staff?</a:t>
            </a:r>
          </a:p>
          <a:p>
            <a:r>
              <a:rPr lang="en-US" sz="2800" i="1" dirty="0" smtClean="0"/>
              <a:t>Can you offer a fair and reasonable price?  </a:t>
            </a:r>
          </a:p>
          <a:p>
            <a:r>
              <a:rPr lang="en-US" sz="2800" i="1" dirty="0" smtClean="0"/>
              <a:t>Does the contract include progress payments? </a:t>
            </a:r>
            <a:endParaRPr lang="en-US" sz="2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4" y="1827425"/>
            <a:ext cx="1457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6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Review Method of Award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512" y="1788129"/>
            <a:ext cx="8344513" cy="44523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will the Government make an award?</a:t>
            </a:r>
          </a:p>
          <a:p>
            <a:pPr lvl="1"/>
            <a:r>
              <a:rPr lang="en-US" sz="3200" dirty="0" smtClean="0"/>
              <a:t>Lowest price responsive, responsible bidder – usual method for IFBs</a:t>
            </a:r>
          </a:p>
          <a:p>
            <a:pPr lvl="1"/>
            <a:r>
              <a:rPr lang="en-US" sz="3200" dirty="0" smtClean="0"/>
              <a:t>Lowest price, technically acceptable (LPTA) – RFPs and RFQs </a:t>
            </a:r>
          </a:p>
          <a:p>
            <a:pPr lvl="1"/>
            <a:r>
              <a:rPr lang="en-US" sz="3200" dirty="0" smtClean="0"/>
              <a:t>Best Value – cost/technical trade off – RFPs and RFQs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Review Evaluation Factors – RFP &amp; RFQ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273" y="1446664"/>
            <a:ext cx="8344513" cy="507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Evaluation Factors will be used?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Management/Key Personnel – </a:t>
            </a:r>
            <a:r>
              <a:rPr lang="en-US" sz="2800" i="1" dirty="0" smtClean="0"/>
              <a:t>Do you have the appropriate people on staff?</a:t>
            </a:r>
          </a:p>
          <a:p>
            <a:r>
              <a:rPr lang="en-US" sz="2800" dirty="0" smtClean="0"/>
              <a:t>Experience – </a:t>
            </a:r>
            <a:r>
              <a:rPr lang="en-US" sz="2800" i="1" dirty="0" smtClean="0"/>
              <a:t>Do you have the number of years of experience required?</a:t>
            </a:r>
          </a:p>
          <a:p>
            <a:r>
              <a:rPr lang="en-US" sz="2800" dirty="0" smtClean="0"/>
              <a:t>Past Performance – </a:t>
            </a:r>
            <a:r>
              <a:rPr lang="en-US" sz="2800" i="1" dirty="0" smtClean="0"/>
              <a:t>Have you successfully completed similar work?</a:t>
            </a:r>
          </a:p>
          <a:p>
            <a:r>
              <a:rPr lang="en-US" sz="2800" i="1" dirty="0" smtClean="0"/>
              <a:t>Can you address all evaluation factors, demonstrating your expertise?  Do you have the time to respond?</a:t>
            </a:r>
            <a:endParaRPr lang="en-US" sz="2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GO</a:t>
            </a:r>
            <a:r>
              <a:rPr lang="en-US" sz="4800" b="1" dirty="0"/>
              <a:t>/</a:t>
            </a:r>
            <a:r>
              <a:rPr lang="en-US" sz="4800" b="1" dirty="0">
                <a:solidFill>
                  <a:srgbClr val="FF0000"/>
                </a:solidFill>
              </a:rPr>
              <a:t>NO GO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436" y="1883663"/>
            <a:ext cx="8118780" cy="4452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Once you have completed your review you should have quickly located enough information to determine:</a:t>
            </a:r>
          </a:p>
          <a:p>
            <a:r>
              <a:rPr lang="en-US" i="1" dirty="0" smtClean="0"/>
              <a:t>Is this requirement a good fit for </a:t>
            </a:r>
            <a:r>
              <a:rPr lang="en-US" i="1" dirty="0"/>
              <a:t>your </a:t>
            </a:r>
            <a:r>
              <a:rPr lang="en-US" i="1" dirty="0" smtClean="0"/>
              <a:t>company?</a:t>
            </a:r>
          </a:p>
          <a:p>
            <a:r>
              <a:rPr lang="en-US" i="1" dirty="0" smtClean="0"/>
              <a:t>Do </a:t>
            </a:r>
            <a:r>
              <a:rPr lang="en-US" i="1" dirty="0"/>
              <a:t>you have the </a:t>
            </a:r>
            <a:r>
              <a:rPr lang="en-US" i="1" dirty="0" smtClean="0"/>
              <a:t>required expertise?</a:t>
            </a:r>
            <a:endParaRPr lang="en-US" i="1" dirty="0"/>
          </a:p>
          <a:p>
            <a:r>
              <a:rPr lang="en-US" i="1" dirty="0" smtClean="0"/>
              <a:t>Can you meet </a:t>
            </a:r>
            <a:r>
              <a:rPr lang="en-US" i="1" dirty="0"/>
              <a:t>the required </a:t>
            </a:r>
            <a:r>
              <a:rPr lang="en-US" i="1" dirty="0" smtClean="0"/>
              <a:t>schedule?</a:t>
            </a:r>
            <a:endParaRPr lang="en-US" i="1" dirty="0"/>
          </a:p>
          <a:p>
            <a:r>
              <a:rPr lang="en-US" i="1" dirty="0" smtClean="0"/>
              <a:t>Are you able </a:t>
            </a:r>
            <a:r>
              <a:rPr lang="en-US" i="1" dirty="0"/>
              <a:t>to make a </a:t>
            </a:r>
            <a:r>
              <a:rPr lang="en-US" i="1" dirty="0" smtClean="0"/>
              <a:t>profit?</a:t>
            </a:r>
          </a:p>
          <a:p>
            <a:r>
              <a:rPr lang="en-US" i="1" dirty="0"/>
              <a:t>How much risk for your company is involved</a:t>
            </a:r>
            <a:r>
              <a:rPr lang="en-US" i="1" dirty="0" smtClean="0"/>
              <a:t>?</a:t>
            </a:r>
          </a:p>
          <a:p>
            <a:r>
              <a:rPr lang="en-US" i="1" dirty="0"/>
              <a:t>Who else </a:t>
            </a:r>
            <a:r>
              <a:rPr lang="en-US" i="1" dirty="0" smtClean="0"/>
              <a:t>may be </a:t>
            </a:r>
            <a:r>
              <a:rPr lang="en-US" i="1" dirty="0"/>
              <a:t>competing for this work</a:t>
            </a:r>
            <a:r>
              <a:rPr lang="en-US" i="1" dirty="0" smtClean="0"/>
              <a:t>?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190" y="1816052"/>
            <a:ext cx="1292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GO</a:t>
            </a:r>
            <a:r>
              <a:rPr lang="en-US" sz="4800" b="1" dirty="0"/>
              <a:t>/</a:t>
            </a:r>
            <a:r>
              <a:rPr lang="en-US" sz="4800" b="1" dirty="0">
                <a:solidFill>
                  <a:srgbClr val="FF0000"/>
                </a:solidFill>
              </a:rPr>
              <a:t>NO GO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436" y="1883663"/>
            <a:ext cx="8118780" cy="4452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rgbClr val="00B050"/>
                </a:solidFill>
              </a:rPr>
              <a:t>GO DECISION</a:t>
            </a:r>
          </a:p>
          <a:p>
            <a:pPr marL="0" indent="0">
              <a:buNone/>
            </a:pPr>
            <a:r>
              <a:rPr lang="en-US" dirty="0" smtClean="0"/>
              <a:t>	Read the entire solicitation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Start to work on your response</a:t>
            </a:r>
          </a:p>
          <a:p>
            <a:pPr marL="0" indent="0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NO GO DECISION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	</a:t>
            </a:r>
            <a:r>
              <a:rPr lang="en-US" dirty="0" smtClean="0"/>
              <a:t>Move on to the next opportunity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190" y="1816052"/>
            <a:ext cx="1292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28350" y="5911702"/>
            <a:ext cx="1143000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4" y="177421"/>
            <a:ext cx="8504387" cy="653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Summary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921" y="1856367"/>
            <a:ext cx="8344513" cy="445233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200" dirty="0" smtClean="0"/>
              <a:t>Locate opportunities, quickly review, and be </a:t>
            </a:r>
            <a:r>
              <a:rPr lang="en-US" sz="3200" dirty="0"/>
              <a:t>selective – not every </a:t>
            </a:r>
            <a:r>
              <a:rPr lang="en-US" sz="3200" dirty="0" smtClean="0"/>
              <a:t>requirement </a:t>
            </a:r>
            <a:r>
              <a:rPr lang="en-US" sz="3200" dirty="0"/>
              <a:t>is a good fit for your business. </a:t>
            </a:r>
            <a:r>
              <a:rPr lang="en-US" sz="3200" dirty="0" smtClean="0"/>
              <a:t> Consider </a:t>
            </a:r>
            <a:r>
              <a:rPr lang="en-US" sz="3200" dirty="0"/>
              <a:t>probability of winning, cost of proposal preparation, and estimated profit.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2" descr="http://www.sfjohnsonconsulting.com/yahoo_site_admin/assets/images/proposal1.2775355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26" y="385461"/>
            <a:ext cx="2990506" cy="19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245661"/>
            <a:ext cx="10018713" cy="96899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Resources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970" y="1228299"/>
            <a:ext cx="9797054" cy="5254388"/>
          </a:xfrm>
        </p:spPr>
        <p:txBody>
          <a:bodyPr>
            <a:normAutofit/>
          </a:bodyPr>
          <a:lstStyle/>
          <a:p>
            <a:r>
              <a:rPr lang="en-US" dirty="0" smtClean="0"/>
              <a:t>FAR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https://www.acquisition.gov/?q=browsefar</a:t>
            </a:r>
            <a:endParaRPr lang="en-US" dirty="0"/>
          </a:p>
          <a:p>
            <a:r>
              <a:rPr lang="en-US" dirty="0"/>
              <a:t>Air Force FAR:  </a:t>
            </a:r>
            <a:r>
              <a:rPr lang="en-US" dirty="0">
                <a:hlinkClick r:id="rId3"/>
              </a:rPr>
              <a:t>http://farsite.hill.af.mil/</a:t>
            </a:r>
            <a:endParaRPr lang="en-US" dirty="0"/>
          </a:p>
          <a:p>
            <a:r>
              <a:rPr lang="en-US" dirty="0"/>
              <a:t>Acquisition.gov is:  </a:t>
            </a:r>
            <a:r>
              <a:rPr lang="en-US" dirty="0">
                <a:hlinkClick r:id="rId4"/>
              </a:rPr>
              <a:t>https://www.acquisition.gov/</a:t>
            </a:r>
            <a:endParaRPr lang="en-US" dirty="0"/>
          </a:p>
          <a:p>
            <a:r>
              <a:rPr lang="en-US" dirty="0"/>
              <a:t>Federal Business Opportunities (</a:t>
            </a:r>
            <a:r>
              <a:rPr lang="en-US" dirty="0" err="1"/>
              <a:t>FedBizOpps</a:t>
            </a:r>
            <a:r>
              <a:rPr lang="en-US" dirty="0"/>
              <a:t>) website - </a:t>
            </a:r>
            <a:r>
              <a:rPr lang="en-US" dirty="0">
                <a:hlinkClick r:id="rId5"/>
              </a:rPr>
              <a:t>https://www.fbo.gov/</a:t>
            </a:r>
            <a:endParaRPr lang="en-US" dirty="0"/>
          </a:p>
          <a:p>
            <a:r>
              <a:rPr lang="en-US" dirty="0" smtClean="0"/>
              <a:t>Wisconsin </a:t>
            </a:r>
            <a:r>
              <a:rPr lang="en-US" dirty="0"/>
              <a:t>Procurement </a:t>
            </a:r>
            <a:r>
              <a:rPr lang="en-US" dirty="0" smtClean="0"/>
              <a:t>Institute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    Phone:  414-270-3600</a:t>
            </a:r>
          </a:p>
          <a:p>
            <a:pPr marL="114300" indent="0">
              <a:buNone/>
            </a:pPr>
            <a:r>
              <a:rPr lang="en-US" u="sng" dirty="0">
                <a:hlinkClick r:id="rId6"/>
              </a:rPr>
              <a:t> </a:t>
            </a:r>
            <a:r>
              <a:rPr lang="en-US" dirty="0">
                <a:hlinkClick r:id="rId6"/>
              </a:rPr>
              <a:t>www.wispro.org</a:t>
            </a:r>
            <a:r>
              <a:rPr lang="en-US" u="sng" dirty="0">
                <a:hlinkClick r:id="rId6"/>
              </a:rPr>
              <a:t>     </a:t>
            </a:r>
            <a:endParaRPr lang="en-US" u="sng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4693" y="6153437"/>
            <a:ext cx="1672308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66" y="3705368"/>
            <a:ext cx="38100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5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74428"/>
            <a:ext cx="10018713" cy="978195"/>
          </a:xfrm>
        </p:spPr>
        <p:txBody>
          <a:bodyPr>
            <a:normAutofit/>
          </a:bodyPr>
          <a:lstStyle/>
          <a:p>
            <a:r>
              <a:rPr lang="en-US" b="1" dirty="0"/>
              <a:t>Upcoming WPI Events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0" y="6153437"/>
            <a:ext cx="1413001" cy="365125"/>
          </a:xfrm>
        </p:spPr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903767"/>
            <a:ext cx="10018713" cy="5565272"/>
          </a:xfrm>
        </p:spPr>
        <p:txBody>
          <a:bodyPr>
            <a:normAutofit fontScale="925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1" i="1" dirty="0"/>
              <a:t>Acquisition Hour Live Webinar Series </a:t>
            </a:r>
            <a:r>
              <a:rPr lang="en-US" i="1" dirty="0"/>
              <a:t>- Tuesdays </a:t>
            </a:r>
            <a:r>
              <a:rPr lang="en-US" i="1"/>
              <a:t>and </a:t>
            </a:r>
            <a:r>
              <a:rPr lang="en-US" i="1" smtClean="0"/>
              <a:t>Wednesdays  </a:t>
            </a:r>
            <a:endParaRPr lang="en-US" i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i="1" dirty="0" smtClean="0"/>
              <a:t>Virtual </a:t>
            </a:r>
            <a:r>
              <a:rPr lang="en-US" b="1" i="1" dirty="0"/>
              <a:t>FAR Training Webinar Series </a:t>
            </a:r>
            <a:r>
              <a:rPr lang="en-US" i="1" dirty="0"/>
              <a:t>– Wednesday </a:t>
            </a:r>
            <a:r>
              <a:rPr lang="en-US" i="1" dirty="0" smtClean="0"/>
              <a:t>evenings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i="1" dirty="0" smtClean="0"/>
              <a:t>4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</a:t>
            </a:r>
            <a:r>
              <a:rPr lang="en-US" b="1" i="1" dirty="0"/>
              <a:t>Annual US Department of Veterans Affairs Business Conference</a:t>
            </a:r>
            <a:r>
              <a:rPr lang="en-US" i="1" dirty="0"/>
              <a:t> – May 12, 2016 – Brown Deer, </a:t>
            </a:r>
            <a:r>
              <a:rPr lang="en-US" i="1" dirty="0" smtClean="0"/>
              <a:t>WI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i="1" dirty="0"/>
              <a:t>Government Manufacturing Conference – Supporting the Federal Defense Supply Chain </a:t>
            </a:r>
            <a:r>
              <a:rPr lang="en-US" i="1" dirty="0"/>
              <a:t>– May 19, 2016 – Green Bay, </a:t>
            </a:r>
            <a:r>
              <a:rPr lang="en-US" i="1" dirty="0" smtClean="0"/>
              <a:t>WI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Managing Your Cost Type or DOD SBIR Contract-What you Need to Know Prior to Submitting a Proposal and After Award</a:t>
            </a:r>
            <a:r>
              <a:rPr lang="en-US" i="1" dirty="0"/>
              <a:t> – May 24, 2016 – Pewaukee, WI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i="1" dirty="0" smtClean="0"/>
              <a:t>How </a:t>
            </a:r>
            <a:r>
              <a:rPr lang="en-US" b="1" i="1" dirty="0"/>
              <a:t>to do Business with the U.S. Forest Service </a:t>
            </a:r>
            <a:r>
              <a:rPr lang="en-US" i="1" dirty="0"/>
              <a:t>– May 26, 2016 – Rhinelander, WI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National Education Seminar: Subcontract Management From A to Z </a:t>
            </a:r>
            <a:r>
              <a:rPr lang="en-US" i="1" dirty="0"/>
              <a:t>– June 2, 2016 – Lake Geneva, WI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i="1" dirty="0" smtClean="0"/>
              <a:t>10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</a:t>
            </a:r>
            <a:r>
              <a:rPr lang="en-US" b="1" i="1" dirty="0"/>
              <a:t>Annual Volk Field Small Business Conference</a:t>
            </a:r>
            <a:r>
              <a:rPr lang="en-US" i="1" dirty="0"/>
              <a:t> – June 15-16, 2016 – Camp Douglas,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84311" y="1678674"/>
            <a:ext cx="10018713" cy="278414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questions?</a:t>
            </a:r>
            <a:endParaRPr 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757923" cy="365125"/>
          </a:xfrm>
        </p:spPr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Professional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/>
              <a:t>CPE Certificate available, please contact:</a:t>
            </a:r>
          </a:p>
          <a:p>
            <a:pPr marL="114300" indent="0">
              <a:buNone/>
            </a:pPr>
            <a:r>
              <a:rPr lang="en-US" sz="3200" b="1" dirty="0"/>
              <a:t>Benjamin Blanc</a:t>
            </a:r>
          </a:p>
          <a:p>
            <a:pPr marL="114300" indent="0">
              <a:buNone/>
            </a:pPr>
            <a:r>
              <a:rPr lang="en-US" sz="3200" dirty="0" smtClean="0"/>
              <a:t>benjaminb@wispro.org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4" y="1969096"/>
            <a:ext cx="2698751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1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3285"/>
            <a:ext cx="10018713" cy="13078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 Assistance or Additional</a:t>
            </a:r>
            <a:br>
              <a:rPr lang="en-US" b="1" dirty="0"/>
            </a:br>
            <a:r>
              <a:rPr lang="en-US" b="1" dirty="0"/>
              <a:t>Information -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740" y="2052085"/>
            <a:ext cx="9759283" cy="3739116"/>
          </a:xfrm>
        </p:spPr>
        <p:txBody>
          <a:bodyPr/>
          <a:lstStyle/>
          <a:p>
            <a:pPr marL="91440" indent="0">
              <a:spcBef>
                <a:spcPts val="0"/>
              </a:spcBef>
              <a:buNone/>
            </a:pPr>
            <a:r>
              <a:rPr lang="en-US" sz="2800" dirty="0"/>
              <a:t>Wisconsin Procurement Institute (WPI</a:t>
            </a:r>
            <a:r>
              <a:rPr lang="en-US" sz="2800" dirty="0" smtClean="0"/>
              <a:t>)</a:t>
            </a:r>
          </a:p>
          <a:p>
            <a:pPr marL="91440" indent="0">
              <a:spcBef>
                <a:spcPts val="0"/>
              </a:spcBef>
              <a:buNone/>
            </a:pPr>
            <a:r>
              <a:rPr lang="en-US" sz="2800" dirty="0" smtClean="0"/>
              <a:t>Carol Murphy</a:t>
            </a:r>
            <a:endParaRPr lang="en-US" sz="2800" dirty="0"/>
          </a:p>
          <a:p>
            <a:pPr marL="91440" indent="0">
              <a:spcBef>
                <a:spcPts val="0"/>
              </a:spcBef>
              <a:buNone/>
            </a:pPr>
            <a:r>
              <a:rPr lang="en-US" sz="2800" dirty="0" smtClean="0"/>
              <a:t>10437 </a:t>
            </a:r>
            <a:r>
              <a:rPr lang="en-US" sz="2800" dirty="0"/>
              <a:t>Innovation Drive, Suite 320</a:t>
            </a:r>
          </a:p>
          <a:p>
            <a:pPr marL="91440" indent="0">
              <a:spcBef>
                <a:spcPts val="0"/>
              </a:spcBef>
              <a:buNone/>
            </a:pPr>
            <a:r>
              <a:rPr lang="en-US" sz="2800" dirty="0"/>
              <a:t>Milwaukee, WI  53226</a:t>
            </a:r>
          </a:p>
          <a:p>
            <a:pPr marL="91440" indent="0">
              <a:spcBef>
                <a:spcPts val="0"/>
              </a:spcBef>
              <a:buNone/>
            </a:pPr>
            <a:r>
              <a:rPr lang="en-US" sz="2800" dirty="0" smtClean="0"/>
              <a:t>414-270-3600 or carolm@wispro.org 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16704" y="6153437"/>
            <a:ext cx="1440297" cy="365125"/>
          </a:xfrm>
        </p:spPr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266" y="257893"/>
            <a:ext cx="8723592" cy="63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dirty="0"/>
              <a:t>What </a:t>
            </a:r>
            <a:r>
              <a:rPr lang="en-US" sz="4800" dirty="0" smtClean="0"/>
              <a:t>we will Cover </a:t>
            </a:r>
            <a:r>
              <a:rPr lang="en-US" sz="4800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630" y="1651379"/>
            <a:ext cx="9551393" cy="4831308"/>
          </a:xfrm>
        </p:spPr>
        <p:txBody>
          <a:bodyPr>
            <a:normAutofit lnSpcReduction="10000"/>
          </a:bodyPr>
          <a:lstStyle/>
          <a:p>
            <a:endParaRPr lang="en-US" sz="2600" b="1" dirty="0"/>
          </a:p>
          <a:p>
            <a:endParaRPr lang="en-US" sz="3600" b="1" dirty="0" smtClean="0"/>
          </a:p>
          <a:p>
            <a:r>
              <a:rPr lang="en-US" sz="3600" b="1" dirty="0" smtClean="0"/>
              <a:t>Locating Opportunities</a:t>
            </a:r>
          </a:p>
          <a:p>
            <a:r>
              <a:rPr lang="en-US" sz="3600" b="1" dirty="0" smtClean="0"/>
              <a:t>Types of Solicitations</a:t>
            </a:r>
          </a:p>
          <a:p>
            <a:r>
              <a:rPr lang="en-US" sz="3600" b="1" dirty="0" smtClean="0"/>
              <a:t>Review of the FBO Announcement</a:t>
            </a:r>
          </a:p>
          <a:p>
            <a:r>
              <a:rPr lang="en-US" sz="3600" b="1" dirty="0" smtClean="0"/>
              <a:t>Review of the Solicitation</a:t>
            </a:r>
          </a:p>
          <a:p>
            <a:r>
              <a:rPr lang="en-US" sz="3600" b="1" dirty="0" smtClean="0"/>
              <a:t>Go/No Go Decision </a:t>
            </a:r>
            <a:endParaRPr lang="en-US" sz="3600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96" y="1664600"/>
            <a:ext cx="3341688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8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/>
              <a:t>WPI Bid Matching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864" y="1856368"/>
            <a:ext cx="8344513" cy="4452335"/>
          </a:xfrm>
        </p:spPr>
        <p:txBody>
          <a:bodyPr>
            <a:normAutofit/>
          </a:bodyPr>
          <a:lstStyle/>
          <a:p>
            <a:r>
              <a:rPr lang="en-US" sz="3200" dirty="0"/>
              <a:t>Free Service</a:t>
            </a:r>
          </a:p>
          <a:p>
            <a:r>
              <a:rPr lang="en-US" sz="3200" dirty="0"/>
              <a:t>Provides opportunities daily by email</a:t>
            </a:r>
          </a:p>
          <a:p>
            <a:r>
              <a:rPr lang="en-US" sz="3200" dirty="0"/>
              <a:t>Looks at over 2,000 websites including federal, state, and local</a:t>
            </a:r>
          </a:p>
          <a:p>
            <a:r>
              <a:rPr lang="en-US" sz="3200" dirty="0"/>
              <a:t>Matches keywords based on contractor’s capabilities</a:t>
            </a:r>
          </a:p>
          <a:p>
            <a:r>
              <a:rPr lang="en-US" sz="3200" dirty="0"/>
              <a:t>Contact WPI to set </a:t>
            </a:r>
            <a:r>
              <a:rPr lang="en-US" sz="3200" dirty="0" smtClean="0"/>
              <a:t>up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26,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Types of Documents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852" y="1774481"/>
            <a:ext cx="8344513" cy="445233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Request For Information (RFI)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Request For Quotations (RFQ)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Invitation For Bid (IFB)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Request For Proposal (RFP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Request for Information (RFI)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626" y="1856368"/>
            <a:ext cx="8344513" cy="44523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Sources Sought Announcement</a:t>
            </a:r>
          </a:p>
          <a:p>
            <a:r>
              <a:rPr lang="en-US" sz="3200" dirty="0" smtClean="0"/>
              <a:t>Is not a solicitation</a:t>
            </a:r>
            <a:endParaRPr lang="en-US" sz="3200" dirty="0"/>
          </a:p>
          <a:p>
            <a:r>
              <a:rPr lang="en-US" sz="3200" dirty="0"/>
              <a:t>Government </a:t>
            </a:r>
            <a:r>
              <a:rPr lang="en-US" sz="3200" dirty="0" smtClean="0"/>
              <a:t>uses for Market Research</a:t>
            </a:r>
            <a:endParaRPr lang="en-US" sz="3200" dirty="0"/>
          </a:p>
          <a:p>
            <a:r>
              <a:rPr lang="en-US" sz="3200" dirty="0" smtClean="0"/>
              <a:t>Typically followed by a solicitation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Request for Quotation (RFQ)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626" y="1856368"/>
            <a:ext cx="8344513" cy="44523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Simplified Procurement</a:t>
            </a:r>
          </a:p>
          <a:p>
            <a:r>
              <a:rPr lang="en-US" sz="3200" dirty="0"/>
              <a:t>Contractor submits </a:t>
            </a:r>
            <a:r>
              <a:rPr lang="en-US" sz="3200" dirty="0" smtClean="0"/>
              <a:t>quotations</a:t>
            </a:r>
            <a:endParaRPr lang="en-US" sz="3200" dirty="0"/>
          </a:p>
          <a:p>
            <a:r>
              <a:rPr lang="en-US" sz="3200" dirty="0"/>
              <a:t>Government evaluates </a:t>
            </a:r>
            <a:r>
              <a:rPr lang="en-US" sz="3200" dirty="0" smtClean="0"/>
              <a:t>quotations</a:t>
            </a:r>
            <a:endParaRPr lang="en-US" sz="3200" dirty="0"/>
          </a:p>
          <a:p>
            <a:r>
              <a:rPr lang="en-US" sz="3200" dirty="0"/>
              <a:t>Award made based on evaluation factors in solicitation</a:t>
            </a:r>
          </a:p>
          <a:p>
            <a:r>
              <a:rPr lang="en-US" sz="3200" dirty="0" smtClean="0"/>
              <a:t>Uses FAR 13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26,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002060"/>
      </a:accent2>
      <a:accent3>
        <a:srgbClr val="C7C7C7"/>
      </a:accent3>
      <a:accent4>
        <a:srgbClr val="FF0000"/>
      </a:accent4>
      <a:accent5>
        <a:srgbClr val="0070C0"/>
      </a:accent5>
      <a:accent6>
        <a:srgbClr val="50B1D4"/>
      </a:accent6>
      <a:hlink>
        <a:srgbClr val="C00000"/>
      </a:hlink>
      <a:folHlink>
        <a:srgbClr val="C0000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2_Parallax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002060"/>
      </a:accent2>
      <a:accent3>
        <a:srgbClr val="C7C7C7"/>
      </a:accent3>
      <a:accent4>
        <a:srgbClr val="FF0000"/>
      </a:accent4>
      <a:accent5>
        <a:srgbClr val="0070C0"/>
      </a:accent5>
      <a:accent6>
        <a:srgbClr val="50B1D4"/>
      </a:accent6>
      <a:hlink>
        <a:srgbClr val="C00000"/>
      </a:hlink>
      <a:folHlink>
        <a:srgbClr val="C0000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1_Parallax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002060"/>
      </a:accent2>
      <a:accent3>
        <a:srgbClr val="C7C7C7"/>
      </a:accent3>
      <a:accent4>
        <a:srgbClr val="FF0000"/>
      </a:accent4>
      <a:accent5>
        <a:srgbClr val="0070C0"/>
      </a:accent5>
      <a:accent6>
        <a:srgbClr val="50B1D4"/>
      </a:accent6>
      <a:hlink>
        <a:srgbClr val="C00000"/>
      </a:hlink>
      <a:folHlink>
        <a:srgbClr val="C0000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6840</TotalTime>
  <Words>1498</Words>
  <Application>Microsoft Office PowerPoint</Application>
  <PresentationFormat>Custom</PresentationFormat>
  <Paragraphs>263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Parallax</vt:lpstr>
      <vt:lpstr>2_Parallax</vt:lpstr>
      <vt:lpstr>1_Parallax</vt:lpstr>
      <vt:lpstr>ACQUISITION HOUR WEBINAR  HOW TO QUICKLY  ANALYZE SOLICITATIONS</vt:lpstr>
      <vt:lpstr>PowerPoint Presentation</vt:lpstr>
      <vt:lpstr>PowerPoint Presentation</vt:lpstr>
      <vt:lpstr>PowerPoint Presentation</vt:lpstr>
      <vt:lpstr>What we will Cover Today</vt:lpstr>
      <vt:lpstr>WPI Bid Matching Service</vt:lpstr>
      <vt:lpstr>Types of Documents</vt:lpstr>
      <vt:lpstr>Request for Information (RFI)</vt:lpstr>
      <vt:lpstr>Request for Quotation (RFQ)</vt:lpstr>
      <vt:lpstr>Invitation For Bid (IFB)</vt:lpstr>
      <vt:lpstr>Request For Proposal (RFP)</vt:lpstr>
      <vt:lpstr>Federal Business Opportunities (FBO) Website</vt:lpstr>
      <vt:lpstr>PowerPoint Presentation</vt:lpstr>
      <vt:lpstr>Review FBO Announcement</vt:lpstr>
      <vt:lpstr>Review Solicitation Document</vt:lpstr>
      <vt:lpstr>How to Locate the Solicitation Sections</vt:lpstr>
      <vt:lpstr>How to Locate the Solicitation Sections</vt:lpstr>
      <vt:lpstr>Items that may be found on Cover Page</vt:lpstr>
      <vt:lpstr>PowerPoint Presentation</vt:lpstr>
      <vt:lpstr>PowerPoint Presentation</vt:lpstr>
      <vt:lpstr>Common Forms</vt:lpstr>
      <vt:lpstr>Other Forms</vt:lpstr>
      <vt:lpstr>Review Actual Requirements</vt:lpstr>
      <vt:lpstr>Review Contract Type</vt:lpstr>
      <vt:lpstr>Review Price Schedule</vt:lpstr>
      <vt:lpstr>Review Method of Award</vt:lpstr>
      <vt:lpstr>Review Evaluation Factors – RFP &amp; RFQ</vt:lpstr>
      <vt:lpstr>GO/NO GO</vt:lpstr>
      <vt:lpstr>GO/NO GO</vt:lpstr>
      <vt:lpstr>Summary</vt:lpstr>
      <vt:lpstr>Resources</vt:lpstr>
      <vt:lpstr>Upcoming WPI Events</vt:lpstr>
      <vt:lpstr>questions?</vt:lpstr>
      <vt:lpstr>Continuing Professional Education</vt:lpstr>
      <vt:lpstr>For Assistance or Additional Information -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Aina</dc:creator>
  <cp:lastModifiedBy>Ben</cp:lastModifiedBy>
  <cp:revision>198</cp:revision>
  <cp:lastPrinted>2016-03-03T17:01:58Z</cp:lastPrinted>
  <dcterms:created xsi:type="dcterms:W3CDTF">2015-01-14T23:46:48Z</dcterms:created>
  <dcterms:modified xsi:type="dcterms:W3CDTF">2016-04-26T20:15:29Z</dcterms:modified>
</cp:coreProperties>
</file>