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687" r:id="rId6"/>
    <p:sldId id="729" r:id="rId7"/>
    <p:sldId id="758" r:id="rId8"/>
    <p:sldId id="767" r:id="rId9"/>
    <p:sldId id="725" r:id="rId10"/>
    <p:sldId id="764" r:id="rId11"/>
    <p:sldId id="723" r:id="rId12"/>
    <p:sldId id="770" r:id="rId13"/>
    <p:sldId id="771" r:id="rId14"/>
    <p:sldId id="772" r:id="rId15"/>
    <p:sldId id="739" r:id="rId16"/>
    <p:sldId id="766" r:id="rId17"/>
    <p:sldId id="734" r:id="rId18"/>
    <p:sldId id="735" r:id="rId19"/>
    <p:sldId id="736" r:id="rId20"/>
    <p:sldId id="696" r:id="rId21"/>
    <p:sldId id="741" r:id="rId22"/>
    <p:sldId id="765" r:id="rId23"/>
    <p:sldId id="769" r:id="rId24"/>
    <p:sldId id="768" r:id="rId25"/>
    <p:sldId id="762" r:id="rId26"/>
    <p:sldId id="763" r:id="rId27"/>
  </p:sldIdLst>
  <p:sldSz cx="9144000" cy="6858000" type="screen4x3"/>
  <p:notesSz cx="69469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FFFF99"/>
    <a:srgbClr val="996633"/>
    <a:srgbClr val="DEA900"/>
    <a:srgbClr val="6699FF"/>
    <a:srgbClr val="CC3300"/>
    <a:srgbClr val="99CCFF"/>
    <a:srgbClr val="6699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85" autoAdjust="0"/>
    <p:restoredTop sz="89437" autoAdjust="0"/>
  </p:normalViewPr>
  <p:slideViewPr>
    <p:cSldViewPr snapToGrid="0">
      <p:cViewPr varScale="1">
        <p:scale>
          <a:sx n="66" d="100"/>
          <a:sy n="66" d="100"/>
        </p:scale>
        <p:origin x="1878" y="4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40" y="786"/>
      </p:cViewPr>
      <p:guideLst>
        <p:guide orient="horz" pos="292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93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0" rIns="91416" bIns="45710" numCol="1" anchor="t" anchorCtr="0" compatLnSpc="1">
            <a:prstTxWarp prst="textNoShape">
              <a:avLst/>
            </a:prstTxWarp>
          </a:bodyPr>
          <a:lstStyle>
            <a:lvl1pPr defTabSz="912170">
              <a:defRPr sz="12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4970" y="0"/>
            <a:ext cx="30119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0" rIns="91416" bIns="45710" numCol="1" anchor="t" anchorCtr="0" compatLnSpc="1">
            <a:prstTxWarp prst="textNoShape">
              <a:avLst/>
            </a:prstTxWarp>
          </a:bodyPr>
          <a:lstStyle>
            <a:lvl1pPr algn="r" defTabSz="912170">
              <a:defRPr sz="12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1193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0" rIns="91416" bIns="45710" numCol="1" anchor="b" anchorCtr="0" compatLnSpc="1">
            <a:prstTxWarp prst="textNoShape">
              <a:avLst/>
            </a:prstTxWarp>
          </a:bodyPr>
          <a:lstStyle>
            <a:lvl1pPr defTabSz="912170">
              <a:defRPr sz="12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4970" y="8807450"/>
            <a:ext cx="30119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0" rIns="91416" bIns="45710" numCol="1" anchor="b" anchorCtr="0" compatLnSpc="1">
            <a:prstTxWarp prst="textNoShape">
              <a:avLst/>
            </a:prstTxWarp>
          </a:bodyPr>
          <a:lstStyle>
            <a:lvl1pPr algn="r" defTabSz="912170">
              <a:defRPr sz="12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C63D3C8B-F718-463B-BB33-AD99E74DD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2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93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0" rIns="91416" bIns="45710" numCol="1" anchor="t" anchorCtr="0" compatLnSpc="1">
            <a:prstTxWarp prst="textNoShape">
              <a:avLst/>
            </a:prstTxWarp>
          </a:bodyPr>
          <a:lstStyle>
            <a:lvl1pPr defTabSz="912170">
              <a:defRPr sz="12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361" y="0"/>
            <a:ext cx="301193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0" rIns="91416" bIns="45710" numCol="1" anchor="t" anchorCtr="0" compatLnSpc="1">
            <a:prstTxWarp prst="textNoShape">
              <a:avLst/>
            </a:prstTxWarp>
          </a:bodyPr>
          <a:lstStyle>
            <a:lvl1pPr algn="r" defTabSz="912170">
              <a:defRPr sz="12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083" y="4403725"/>
            <a:ext cx="556073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0" rIns="91416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41"/>
            <a:ext cx="301193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0" rIns="91416" bIns="45710" numCol="1" anchor="b" anchorCtr="0" compatLnSpc="1">
            <a:prstTxWarp prst="textNoShape">
              <a:avLst/>
            </a:prstTxWarp>
          </a:bodyPr>
          <a:lstStyle>
            <a:lvl1pPr defTabSz="912170">
              <a:defRPr sz="12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361" y="8805841"/>
            <a:ext cx="301193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0" rIns="91416" bIns="45710" numCol="1" anchor="b" anchorCtr="0" compatLnSpc="1">
            <a:prstTxWarp prst="textNoShape">
              <a:avLst/>
            </a:prstTxWarp>
          </a:bodyPr>
          <a:lstStyle>
            <a:lvl1pPr algn="r" defTabSz="912170">
              <a:defRPr sz="1200" b="0" i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F64872A6-2B78-4DEA-BE9D-C4357A0B3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37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49C28-3BF5-4739-9C68-B2F376D0009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9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6913"/>
            <a:ext cx="4637087" cy="3478212"/>
          </a:xfrm>
          <a:ln/>
        </p:spPr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26255" y="4403727"/>
            <a:ext cx="5094393" cy="416873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7277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28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97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24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06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87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40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00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38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1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10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16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2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0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5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0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5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22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872A6-2B78-4DEA-BE9D-C4357A0B3C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8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33.jpg"/>
          <p:cNvPicPr>
            <a:picLocks noChangeAspect="1"/>
          </p:cNvPicPr>
          <p:nvPr userDrawn="1"/>
        </p:nvPicPr>
        <p:blipFill>
          <a:blip r:embed="rId2" cstate="screen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6607175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i="0" dirty="0" smtClean="0">
                <a:solidFill>
                  <a:schemeClr val="tx1"/>
                </a:solidFill>
                <a:cs typeface="Arial" charset="0"/>
              </a:rPr>
              <a:t>Mission &amp; Installation Contracting Command                                       </a:t>
            </a:r>
            <a:r>
              <a:rPr lang="en-US" sz="1000" b="1" i="0" dirty="0">
                <a:solidFill>
                  <a:schemeClr val="tx1"/>
                </a:solidFill>
                <a:cs typeface="Arial" charset="0"/>
              </a:rPr>
              <a:t>UNCLASSIFIED                                </a:t>
            </a:r>
            <a:r>
              <a:rPr lang="en-US" sz="1000" b="1" i="0" dirty="0" smtClean="0">
                <a:solidFill>
                  <a:schemeClr val="tx1"/>
                </a:solidFill>
                <a:cs typeface="Arial" charset="0"/>
              </a:rPr>
              <a:t>     </a:t>
            </a:r>
            <a:r>
              <a:rPr lang="en-US" sz="1000" b="1" i="0" dirty="0">
                <a:solidFill>
                  <a:schemeClr val="tx1"/>
                </a:solidFill>
                <a:cs typeface="Arial" charset="0"/>
              </a:rPr>
              <a:t>Expeditionary  ·  Responsive  ·  Innovative            </a:t>
            </a:r>
          </a:p>
        </p:txBody>
      </p:sp>
      <p:pic>
        <p:nvPicPr>
          <p:cNvPr id="7" name="Picture 6" descr="ACC backgrounds-ECCnewFeb10-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MICC-Logo-finalRevise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7487"/>
            <a:ext cx="1111464" cy="103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ACC backgrounds-ECCnewFeb10-1.png"/>
          <p:cNvPicPr>
            <a:picLocks noChangeAspect="1"/>
          </p:cNvPicPr>
          <p:nvPr userDrawn="1"/>
        </p:nvPicPr>
        <p:blipFill>
          <a:blip r:embed="rId3" cstate="print"/>
          <a:srcRect l="45833" t="7777" r="44167" b="83333"/>
          <a:stretch>
            <a:fillRect/>
          </a:stretch>
        </p:blipFill>
        <p:spPr bwMode="auto">
          <a:xfrm>
            <a:off x="1399142" y="451692"/>
            <a:ext cx="2996588" cy="76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410158" y="533400"/>
            <a:ext cx="3327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Mission and Installation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Contracting Command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8670275" y="6581001"/>
            <a:ext cx="473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5770E9E9-2118-46B1-A1B5-54F37A33B8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yriad Bold" pitchFamily="1" charset="0"/>
                <a:ea typeface="ＭＳ Ｐゴシック" pitchFamily="36" charset="-128"/>
                <a:cs typeface="+mn-cs"/>
              </a:rPr>
              <a:pPr algn="r"/>
              <a:t>‹#›</a:t>
            </a:fld>
            <a:endParaRPr lang="en-US" dirty="0"/>
          </a:p>
        </p:txBody>
      </p: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5508434" y="6544020"/>
            <a:ext cx="30957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Bold" pitchFamily="1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CC backgrounds-ECCnewFeb10-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276600" y="120650"/>
            <a:ext cx="1752600" cy="2286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Myriad Bold" pitchFamily="1" charset="0"/>
              </a:rPr>
              <a:t>UNCLASSIFIED</a:t>
            </a:r>
          </a:p>
        </p:txBody>
      </p:sp>
      <p:sp>
        <p:nvSpPr>
          <p:cNvPr id="6" name="Footer Placeholder 4"/>
          <p:cNvSpPr>
            <a:spLocks/>
          </p:cNvSpPr>
          <p:nvPr userDrawn="1"/>
        </p:nvSpPr>
        <p:spPr bwMode="auto">
          <a:xfrm>
            <a:off x="4572000" y="6416675"/>
            <a:ext cx="396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bg1"/>
                </a:solidFill>
                <a:latin typeface="Myriad Bold" pitchFamily="1" charset="0"/>
              </a:rPr>
              <a:t>UNCLASSIFIED</a:t>
            </a:r>
          </a:p>
        </p:txBody>
      </p:sp>
      <p:pic>
        <p:nvPicPr>
          <p:cNvPr id="7" name="Picture 9" descr="ACC backgrounds-ECCnewFeb10-1.png"/>
          <p:cNvPicPr>
            <a:picLocks noChangeAspect="1"/>
          </p:cNvPicPr>
          <p:nvPr userDrawn="1"/>
        </p:nvPicPr>
        <p:blipFill>
          <a:blip r:embed="rId3" cstate="print"/>
          <a:srcRect l="45833" t="7777" r="44167" b="83333"/>
          <a:stretch>
            <a:fillRect/>
          </a:stretch>
        </p:blipFill>
        <p:spPr bwMode="auto">
          <a:xfrm>
            <a:off x="990600" y="5334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CC backgrounds-ECCnewFeb10-1.png"/>
          <p:cNvPicPr>
            <a:picLocks noChangeAspect="1"/>
          </p:cNvPicPr>
          <p:nvPr userDrawn="1"/>
        </p:nvPicPr>
        <p:blipFill>
          <a:blip r:embed="rId3" cstate="print"/>
          <a:srcRect l="45833" t="7777" r="44167" b="83333"/>
          <a:stretch>
            <a:fillRect/>
          </a:stretch>
        </p:blipFill>
        <p:spPr bwMode="auto">
          <a:xfrm>
            <a:off x="152400" y="125413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MICC-Logo-finalRevise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5413"/>
            <a:ext cx="7620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990600" y="530225"/>
            <a:ext cx="5029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Mission and Installation Contracting Command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09600"/>
          </a:xfrm>
        </p:spPr>
        <p:txBody>
          <a:bodyPr/>
          <a:lstStyle>
            <a:lvl1pPr algn="l">
              <a:defRPr sz="2800">
                <a:latin typeface="Myriad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970314"/>
            <a:ext cx="8229600" cy="3840163"/>
          </a:xfrm>
        </p:spPr>
        <p:txBody>
          <a:bodyPr/>
          <a:lstStyle>
            <a:lvl1pPr>
              <a:defRPr>
                <a:latin typeface="Myriad Bold"/>
              </a:defRPr>
            </a:lvl1pPr>
            <a:lvl2pPr>
              <a:buFont typeface="Wingdings" pitchFamily="2" charset="2"/>
              <a:buChar char="§"/>
              <a:defRPr>
                <a:latin typeface="Myriad Bold"/>
              </a:defRPr>
            </a:lvl2pPr>
            <a:lvl3pPr>
              <a:defRPr>
                <a:latin typeface="Myriad Bold"/>
              </a:defRPr>
            </a:lvl3pPr>
            <a:lvl4pPr>
              <a:defRPr>
                <a:latin typeface="Myriad Bold"/>
              </a:defRPr>
            </a:lvl4pPr>
            <a:lvl5pPr>
              <a:defRPr>
                <a:latin typeface="Myriad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97686" y="6416675"/>
            <a:ext cx="446313" cy="365125"/>
          </a:xfrm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8534400" y="6491288"/>
            <a:ext cx="6175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9B7C43EF-429E-4BFE-A077-2BC5FD937EC3}" type="slidenum">
              <a:rPr lang="en-US" sz="120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630" y="152400"/>
            <a:ext cx="7620000" cy="914400"/>
          </a:xfrm>
          <a:prstGeom prst="rect">
            <a:avLst/>
          </a:prstGeom>
        </p:spPr>
        <p:txBody>
          <a:bodyPr/>
          <a:lstStyle>
            <a:lvl1pPr>
              <a:defRPr b="0" i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3058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Myriad Bold" pitchFamily="1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yriad Bold" pitchFamily="1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Myriad Bold" pitchFamily="1" charset="0"/>
              </a:defRPr>
            </a:lvl1pPr>
          </a:lstStyle>
          <a:p>
            <a:pPr>
              <a:defRPr/>
            </a:pPr>
            <a:fld id="{35555BCD-5E5C-4D4A-8BDA-48C5FD6368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Myriad Bold" pitchFamily="1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Bold" pitchFamily="1" charset="0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/>
          <a:latin typeface="Myriad Bold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i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i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i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i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SzPct val="85000"/>
        <a:buFont typeface="Arial" pitchFamily="34" charset="0"/>
        <a:buChar char="•"/>
        <a:defRPr sz="2400" b="1">
          <a:solidFill>
            <a:schemeClr val="tx1"/>
          </a:solidFill>
          <a:latin typeface="Myriad Bold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2400" b="1">
          <a:solidFill>
            <a:schemeClr val="tx1"/>
          </a:solidFill>
          <a:latin typeface="Myriad Bold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 b="1">
          <a:solidFill>
            <a:schemeClr val="tx1"/>
          </a:solidFill>
          <a:latin typeface="Myriad Bold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800" b="1">
          <a:solidFill>
            <a:schemeClr val="tx1"/>
          </a:solidFill>
          <a:latin typeface="Myriad Bold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800" b="1">
          <a:solidFill>
            <a:schemeClr val="tx1"/>
          </a:solidFill>
          <a:latin typeface="Myriad Bold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206830" y="1415142"/>
            <a:ext cx="59436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2800" i="0" dirty="0" smtClean="0">
              <a:solidFill>
                <a:schemeClr val="tx1"/>
              </a:solidFill>
              <a:latin typeface="+mn-lt"/>
            </a:endParaRPr>
          </a:p>
          <a:p>
            <a:pPr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2800" i="0" dirty="0" smtClean="0">
              <a:solidFill>
                <a:schemeClr val="tx1"/>
              </a:solidFill>
              <a:latin typeface="+mn-lt"/>
            </a:endParaRPr>
          </a:p>
          <a:p>
            <a:pPr algn="ctr" eaLnBrk="0" hangingPunc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4000" i="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40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01485"/>
            <a:ext cx="58197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Tony Steinhoff</a:t>
            </a:r>
          </a:p>
          <a:p>
            <a:r>
              <a:rPr lang="en-US" dirty="0" smtClean="0"/>
              <a:t>Deputy Director</a:t>
            </a:r>
          </a:p>
          <a:p>
            <a:r>
              <a:rPr lang="en-US" sz="1800" dirty="0" smtClean="0"/>
              <a:t>1108 South R Street</a:t>
            </a:r>
          </a:p>
          <a:p>
            <a:r>
              <a:rPr lang="en-US" sz="1800" dirty="0" smtClean="0"/>
              <a:t>Fort McCoy, WI 54656</a:t>
            </a:r>
          </a:p>
          <a:p>
            <a:r>
              <a:rPr lang="en-US" sz="1800" dirty="0" smtClean="0"/>
              <a:t>tony.r.steinhoff.civ@mail.mil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81891" y="2182505"/>
            <a:ext cx="62761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Industry Day with Mission &amp; Installation Contract Command (MICC) MICC - McCoy</a:t>
            </a:r>
          </a:p>
        </p:txBody>
      </p:sp>
    </p:spTree>
  </p:cSld>
  <p:clrMapOvr>
    <a:masterClrMapping/>
  </p:clrMapOvr>
  <p:transition advTm="3868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Opportunities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Fiscal Year (FY 16) Projects Continued:</a:t>
            </a:r>
          </a:p>
          <a:p>
            <a:r>
              <a:rPr lang="en-US" dirty="0" smtClean="0"/>
              <a:t>Install Emergency Power Shut in Bldgs. 2691 &amp; 2692</a:t>
            </a:r>
          </a:p>
          <a:p>
            <a:r>
              <a:rPr lang="en-US" dirty="0" smtClean="0"/>
              <a:t>Construct Picnic Shelter for NCO Academy</a:t>
            </a:r>
          </a:p>
          <a:p>
            <a:r>
              <a:rPr lang="en-US" dirty="0" smtClean="0"/>
              <a:t>Install Switches in Troop Training Facilities</a:t>
            </a:r>
          </a:p>
          <a:p>
            <a:r>
              <a:rPr lang="en-US" dirty="0" smtClean="0"/>
              <a:t>Construct New Pads &amp; Repair Pads Commemorative Area IDIQ</a:t>
            </a:r>
          </a:p>
          <a:p>
            <a:r>
              <a:rPr lang="en-US" dirty="0" smtClean="0"/>
              <a:t>Install Occupancy Lighting Sensors in Bldg. 1370</a:t>
            </a:r>
          </a:p>
          <a:p>
            <a:r>
              <a:rPr lang="en-US" dirty="0" smtClean="0"/>
              <a:t>Install Cages in 2 Bays of Bldg. 1473 for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82648"/>
      </p:ext>
    </p:extLst>
  </p:cSld>
  <p:clrMapOvr>
    <a:masterClrMapping/>
  </p:clrMapOvr>
  <p:transition advTm="4377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Pursuing Opportunities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Know where to seek opportunities:</a:t>
            </a:r>
          </a:p>
          <a:p>
            <a:pPr lvl="1"/>
            <a:r>
              <a:rPr lang="en-US" sz="2200" dirty="0" smtClean="0"/>
              <a:t>Army Single Face to Industry </a:t>
            </a:r>
            <a:r>
              <a:rPr lang="en-US" sz="1600" u="sng" dirty="0" smtClean="0">
                <a:solidFill>
                  <a:schemeClr val="accent6"/>
                </a:solidFill>
              </a:rPr>
              <a:t>https://acquisition.army.mil/asfi/default.cfm</a:t>
            </a:r>
          </a:p>
          <a:p>
            <a:pPr lvl="1"/>
            <a:r>
              <a:rPr lang="en-US" sz="2200" dirty="0" smtClean="0"/>
              <a:t>Federal Business Opportunities </a:t>
            </a:r>
          </a:p>
          <a:p>
            <a:pPr lvl="1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	</a:t>
            </a:r>
            <a:r>
              <a:rPr lang="en-US" sz="1600" u="sng" dirty="0" smtClean="0">
                <a:solidFill>
                  <a:schemeClr val="accent6"/>
                </a:solidFill>
              </a:rPr>
              <a:t>https://www.fbo.gov/ </a:t>
            </a:r>
          </a:p>
          <a:p>
            <a:pPr lvl="1"/>
            <a:r>
              <a:rPr lang="en-US" sz="2200" dirty="0" smtClean="0"/>
              <a:t>FedBid</a:t>
            </a:r>
          </a:p>
          <a:p>
            <a:pPr lvl="1">
              <a:buNone/>
            </a:pPr>
            <a:r>
              <a:rPr lang="en-US" sz="2200" dirty="0" smtClean="0"/>
              <a:t>	</a:t>
            </a:r>
            <a:r>
              <a:rPr lang="en-US" sz="1600" u="sng" dirty="0" smtClean="0">
                <a:solidFill>
                  <a:schemeClr val="accent6"/>
                </a:solidFill>
              </a:rPr>
              <a:t>http://www.fedbid.com/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 advTm="7177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Pursuing Opportunities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Department of Defense Activity Address Code (DoDAAC) is a six position code that uniquely identifies a Department of Defense unit, activity, or organization that has the authority to requisition, contract for, receive, have custody of, issue, or ship DoD assets, or fund/pay bills for materials and/or services. The first positions of the code designate the particular Service/Agency element of ownership.</a:t>
            </a:r>
          </a:p>
          <a:p>
            <a:endParaRPr lang="en-US" sz="2000" u="sng" dirty="0" smtClean="0">
              <a:solidFill>
                <a:schemeClr val="accent6"/>
              </a:solidFill>
            </a:endParaRPr>
          </a:p>
          <a:p>
            <a:r>
              <a:rPr lang="en-US" sz="2000" dirty="0" smtClean="0"/>
              <a:t>Our DoDAAC is W911SA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advTm="7177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is empowering</a:t>
            </a:r>
          </a:p>
          <a:p>
            <a:pPr lvl="1"/>
            <a:r>
              <a:rPr lang="en-US" dirty="0" smtClean="0"/>
              <a:t>Federal Acquisition Regulation (FAR)</a:t>
            </a:r>
          </a:p>
          <a:p>
            <a:pPr lvl="1"/>
            <a:r>
              <a:rPr lang="en-US" dirty="0" smtClean="0"/>
              <a:t>Defense Acquisition Regulation Supplement (DFARS)</a:t>
            </a:r>
          </a:p>
          <a:p>
            <a:pPr lvl="1"/>
            <a:r>
              <a:rPr lang="en-US" dirty="0" smtClean="0"/>
              <a:t>Army Federal Acquisition Regulation Supplement (AFARS)</a:t>
            </a:r>
          </a:p>
          <a:p>
            <a:pPr lvl="1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	</a:t>
            </a:r>
            <a:r>
              <a:rPr lang="en-US" sz="1600" u="sng" dirty="0" smtClean="0">
                <a:solidFill>
                  <a:schemeClr val="accent6"/>
                </a:solidFill>
              </a:rPr>
              <a:t>http://farsite.hill.af.mil/vffar.htm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advTm="7439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0"/>
            <a:ext cx="8229600" cy="609600"/>
          </a:xfrm>
        </p:spPr>
        <p:txBody>
          <a:bodyPr/>
          <a:lstStyle/>
          <a:p>
            <a:r>
              <a:rPr lang="en-US" dirty="0" smtClean="0"/>
              <a:t>Pursuing Opportunities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770288"/>
            <a:ext cx="8229600" cy="4440011"/>
          </a:xfrm>
        </p:spPr>
        <p:txBody>
          <a:bodyPr/>
          <a:lstStyle/>
          <a:p>
            <a:r>
              <a:rPr lang="en-US" sz="2200" dirty="0" smtClean="0"/>
              <a:t>Marketing Sets the Pace</a:t>
            </a:r>
          </a:p>
          <a:p>
            <a:pPr lvl="1"/>
            <a:r>
              <a:rPr lang="en-US" sz="2200" dirty="0" smtClean="0"/>
              <a:t>Know your product/service</a:t>
            </a:r>
          </a:p>
          <a:p>
            <a:pPr lvl="2"/>
            <a:r>
              <a:rPr lang="en-US" sz="1600" dirty="0" smtClean="0"/>
              <a:t>Know your Federal Supply Class or Service Codes (FSC/SVC) </a:t>
            </a:r>
            <a:r>
              <a:rPr lang="en-US" sz="1600" u="sng" dirty="0" smtClean="0">
                <a:solidFill>
                  <a:schemeClr val="accent6"/>
                </a:solidFill>
              </a:rPr>
              <a:t>http://www.outreachsystems.com/resources/tables/pscs/</a:t>
            </a:r>
            <a:r>
              <a:rPr lang="en-US" sz="1600" dirty="0" smtClean="0"/>
              <a:t> and North American Industry Classification System (NAICS) code </a:t>
            </a:r>
            <a:r>
              <a:rPr lang="en-US" sz="1600" u="sng" dirty="0" smtClean="0">
                <a:solidFill>
                  <a:schemeClr val="accent6"/>
                </a:solidFill>
              </a:rPr>
              <a:t>http://www.naics.com/search.htm</a:t>
            </a:r>
            <a:r>
              <a:rPr lang="en-US" sz="1600" dirty="0" smtClean="0"/>
              <a:t> for your product or service </a:t>
            </a:r>
          </a:p>
          <a:p>
            <a:pPr lvl="1"/>
            <a:r>
              <a:rPr lang="en-US" sz="2200" dirty="0" smtClean="0"/>
              <a:t>If you are an 8(a), HUBZone, Service Disabled Veteran (SDV), or otherwise eligible for one of the set-aside programs, then you MUST go visit the SBS and let them know who you are and what you can do</a:t>
            </a:r>
          </a:p>
          <a:p>
            <a:pPr lvl="2"/>
            <a:r>
              <a:rPr lang="en-US" sz="1600" dirty="0" smtClean="0"/>
              <a:t>Work with the Small Business Administration to obtain certification or self-certify, as applicable should you believe you qualify for one, or more, of the programs.  Please visit </a:t>
            </a:r>
            <a:r>
              <a:rPr lang="en-US" sz="1600" u="sng" dirty="0" smtClean="0">
                <a:solidFill>
                  <a:schemeClr val="accent6"/>
                </a:solidFill>
              </a:rPr>
              <a:t>http://www.sba.gov/ </a:t>
            </a:r>
            <a:r>
              <a:rPr lang="en-US" sz="1600" dirty="0" smtClean="0"/>
              <a:t>for more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advTm="4350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Pursuing Opportunities (cont.)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You must register your business before being eligible to receive award with the Federal Government:</a:t>
            </a:r>
          </a:p>
          <a:p>
            <a:pPr lvl="1"/>
            <a:r>
              <a:rPr lang="en-US" sz="1600" dirty="0" smtClean="0"/>
              <a:t>Obtain a DUNS number (Data Universal Number System (DUNS) - a unique 9-character ID.  Contact Dun and Bradstreet for further information </a:t>
            </a:r>
            <a:r>
              <a:rPr lang="en-US" sz="1600" u="sng" dirty="0" smtClean="0">
                <a:solidFill>
                  <a:schemeClr val="accent6"/>
                </a:solidFill>
              </a:rPr>
              <a:t>http://fedgov.dnb.com/webform</a:t>
            </a:r>
          </a:p>
          <a:p>
            <a:pPr lvl="1"/>
            <a:r>
              <a:rPr lang="en-US" sz="2200" dirty="0" smtClean="0"/>
              <a:t>Registration in System for Award Management </a:t>
            </a:r>
            <a:r>
              <a:rPr lang="en-US" sz="1600" u="sng" dirty="0" smtClean="0">
                <a:solidFill>
                  <a:schemeClr val="accent6"/>
                </a:solidFill>
              </a:rPr>
              <a:t>https://www.sam.gov/portal/public/SAM/</a:t>
            </a:r>
          </a:p>
          <a:p>
            <a:pPr lvl="2"/>
            <a:r>
              <a:rPr lang="en-US" sz="1600" dirty="0" smtClean="0"/>
              <a:t>SBA, Dynamic Small Business Search </a:t>
            </a:r>
            <a:r>
              <a:rPr lang="en-US" sz="1600" u="sng" dirty="0" smtClean="0">
                <a:solidFill>
                  <a:schemeClr val="accent6"/>
                </a:solidFill>
              </a:rPr>
              <a:t>http://dsbs.sba.gov/dsbs/search/dsp_dsbs.cfm</a:t>
            </a:r>
            <a:r>
              <a:rPr lang="en-US" sz="1600" dirty="0" smtClean="0"/>
              <a:t>, as well as a wide variety of search engines are used by the Government to identify small business concerns for potential prime contract opportunities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advTm="3046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Pursuing Opportunities (cont.)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sz="1400" dirty="0" smtClean="0"/>
          </a:p>
          <a:p>
            <a:r>
              <a:rPr lang="en-US" sz="2200" dirty="0" smtClean="0"/>
              <a:t>Explore Subcontracting Opportunities</a:t>
            </a:r>
          </a:p>
          <a:p>
            <a:pPr lvl="1"/>
            <a:r>
              <a:rPr lang="en-US" sz="2200" dirty="0" smtClean="0"/>
              <a:t>Subcontracting opportunities through Prime contracts is a large secondary market</a:t>
            </a:r>
          </a:p>
          <a:p>
            <a:pPr lvl="1"/>
            <a:r>
              <a:rPr lang="en-US" sz="2200" dirty="0" smtClean="0"/>
              <a:t>Our website contains a list of active, recurring type contracts-info on prime’s is available</a:t>
            </a:r>
          </a:p>
          <a:p>
            <a:pPr lvl="1"/>
            <a:r>
              <a:rPr lang="en-US" sz="2200" dirty="0" smtClean="0"/>
              <a:t>SBA Sub-Net is a resource on which Prime contractors can post subcontracting opportunities -</a:t>
            </a:r>
            <a:r>
              <a:rPr lang="en-US" dirty="0" smtClean="0"/>
              <a:t> </a:t>
            </a:r>
            <a:r>
              <a:rPr lang="en-US" sz="1600" u="sng" dirty="0" smtClean="0">
                <a:solidFill>
                  <a:schemeClr val="accent6"/>
                </a:solidFill>
              </a:rPr>
              <a:t>http://web.sba.gov/subnet/</a:t>
            </a:r>
          </a:p>
          <a:p>
            <a:pPr lvl="1"/>
            <a:r>
              <a:rPr lang="en-US" sz="2200" dirty="0" smtClean="0"/>
              <a:t>Establish relationships with prime contractors</a:t>
            </a:r>
          </a:p>
        </p:txBody>
      </p:sp>
    </p:spTree>
  </p:cSld>
  <p:clrMapOvr>
    <a:masterClrMapping/>
  </p:clrMapOvr>
  <p:transition advTm="8753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Pursuing Opportunities (cont.)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970314"/>
            <a:ext cx="8229600" cy="3982811"/>
          </a:xfrm>
        </p:spPr>
        <p:txBody>
          <a:bodyPr/>
          <a:lstStyle/>
          <a:p>
            <a:r>
              <a:rPr lang="en-US" sz="2200" dirty="0" smtClean="0"/>
              <a:t>Know the resources available to assist you</a:t>
            </a:r>
          </a:p>
          <a:p>
            <a:pPr lvl="1"/>
            <a:r>
              <a:rPr lang="en-US" sz="1600" dirty="0" smtClean="0"/>
              <a:t>Wisconsin Procurement Institute (WPI) guides, trains and provides hands-on assistance to firms interested in developing government business, and improving process and technical capabilities to access and compete in the government marketplace.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1600" u="sng" dirty="0" smtClean="0">
                <a:solidFill>
                  <a:schemeClr val="accent6"/>
                </a:solidFill>
              </a:rPr>
              <a:t>http://www.wispro.org/</a:t>
            </a:r>
          </a:p>
          <a:p>
            <a:pPr lvl="1"/>
            <a:r>
              <a:rPr lang="en-US" sz="1600" dirty="0" smtClean="0"/>
              <a:t>Association of Procurement Technical Assistance Centers (APTACS) provides technical and marketing assistance to businesses interested in selling products and services to the government.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1600" u="sng" dirty="0" smtClean="0">
                <a:solidFill>
                  <a:schemeClr val="accent6"/>
                </a:solidFill>
              </a:rPr>
              <a:t>http://www.aptac-us.org/new/index.php</a:t>
            </a:r>
          </a:p>
          <a:p>
            <a:pPr lvl="1"/>
            <a:r>
              <a:rPr lang="en-US" sz="1600" dirty="0" smtClean="0"/>
              <a:t>Small Business Specialists are normally available to provide information on how to do business with the Government as well as site specific information</a:t>
            </a:r>
          </a:p>
          <a:p>
            <a:pPr lvl="1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	</a:t>
            </a:r>
            <a:r>
              <a:rPr lang="en-US" sz="1600" u="sng" dirty="0" smtClean="0">
                <a:solidFill>
                  <a:schemeClr val="accent6"/>
                </a:solidFill>
              </a:rPr>
              <a:t>http</a:t>
            </a:r>
            <a:r>
              <a:rPr lang="en-US" sz="1600" u="sng" smtClean="0">
                <a:solidFill>
                  <a:schemeClr val="accent6"/>
                </a:solidFill>
              </a:rPr>
              <a:t>://www.mccoy.army.mil/Visitors/Doingbusiness.asp</a:t>
            </a:r>
            <a:endParaRPr lang="en-US" sz="1600" u="sng" dirty="0" smtClean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 advTm="4057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0"/>
            <a:ext cx="8229600" cy="609600"/>
          </a:xfrm>
        </p:spPr>
        <p:txBody>
          <a:bodyPr/>
          <a:lstStyle/>
          <a:p>
            <a:r>
              <a:rPr lang="en-US" dirty="0" smtClean="0"/>
              <a:t>Pursuing Opportunities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2122713"/>
            <a:ext cx="8229600" cy="4440011"/>
          </a:xfrm>
        </p:spPr>
        <p:txBody>
          <a:bodyPr/>
          <a:lstStyle/>
          <a:p>
            <a:pPr algn="ctr">
              <a:buNone/>
            </a:pPr>
            <a:r>
              <a:rPr lang="en-US" sz="2200" dirty="0" smtClean="0"/>
              <a:t>MICC McCoy Small Business Goals</a:t>
            </a:r>
          </a:p>
          <a:p>
            <a:endParaRPr lang="en-US" sz="2200" dirty="0" smtClean="0"/>
          </a:p>
          <a:p>
            <a:pPr>
              <a:buNone/>
            </a:pPr>
            <a:r>
              <a:rPr lang="en-US" sz="1600" dirty="0" smtClean="0"/>
              <a:t>					</a:t>
            </a:r>
            <a:r>
              <a:rPr lang="en-US" sz="1600" u="sng" dirty="0" smtClean="0"/>
              <a:t>FY15 Goal</a:t>
            </a:r>
            <a:r>
              <a:rPr lang="en-US" sz="1600" dirty="0" smtClean="0"/>
              <a:t>	</a:t>
            </a:r>
            <a:r>
              <a:rPr lang="en-US" sz="1600" u="sng" dirty="0" smtClean="0"/>
              <a:t>Achieved</a:t>
            </a:r>
            <a:endParaRPr lang="en-US" sz="1600" dirty="0" smtClean="0"/>
          </a:p>
          <a:p>
            <a:pPr lvl="0"/>
            <a:r>
              <a:rPr lang="en-US" sz="1600" cap="all" dirty="0" smtClean="0"/>
              <a:t>SB			   	   54.95%	  	  </a:t>
            </a:r>
            <a:r>
              <a:rPr lang="en-US" sz="1600" cap="all" dirty="0" smtClean="0">
                <a:solidFill>
                  <a:srgbClr val="008000"/>
                </a:solidFill>
              </a:rPr>
              <a:t>86.54%</a:t>
            </a:r>
            <a:endParaRPr lang="en-US" sz="1600" dirty="0" smtClean="0">
              <a:solidFill>
                <a:srgbClr val="008000"/>
              </a:solidFill>
            </a:endParaRPr>
          </a:p>
          <a:p>
            <a:pPr lvl="0"/>
            <a:r>
              <a:rPr lang="en-US" sz="1600" cap="all" dirty="0" smtClean="0"/>
              <a:t>SDB			   	   31.39% 	  </a:t>
            </a:r>
            <a:r>
              <a:rPr lang="en-US" sz="1600" cap="all" dirty="0" smtClean="0">
                <a:solidFill>
                  <a:srgbClr val="008000"/>
                </a:solidFill>
              </a:rPr>
              <a:t>56.72%</a:t>
            </a:r>
            <a:endParaRPr lang="en-US" sz="1600" dirty="0" smtClean="0">
              <a:solidFill>
                <a:srgbClr val="008000"/>
              </a:solidFill>
            </a:endParaRPr>
          </a:p>
          <a:p>
            <a:pPr lvl="0"/>
            <a:r>
              <a:rPr lang="en-US" sz="1600" cap="all" dirty="0" smtClean="0"/>
              <a:t>SDVOSB		   	   12.04% 	  </a:t>
            </a:r>
            <a:r>
              <a:rPr lang="en-US" sz="1600" cap="all" dirty="0" smtClean="0">
                <a:solidFill>
                  <a:srgbClr val="008000"/>
                </a:solidFill>
              </a:rPr>
              <a:t>24.57%</a:t>
            </a:r>
            <a:endParaRPr lang="en-US" sz="1600" dirty="0" smtClean="0">
              <a:solidFill>
                <a:srgbClr val="008000"/>
              </a:solidFill>
            </a:endParaRPr>
          </a:p>
          <a:p>
            <a:pPr lvl="0"/>
            <a:r>
              <a:rPr lang="en-US" sz="1600" cap="all" dirty="0" smtClean="0"/>
              <a:t>Woman-Owned	   	   12.13% 	  </a:t>
            </a:r>
            <a:r>
              <a:rPr lang="en-US" sz="1600" cap="all" dirty="0" smtClean="0">
                <a:solidFill>
                  <a:srgbClr val="008000"/>
                </a:solidFill>
              </a:rPr>
              <a:t>16.90%</a:t>
            </a:r>
            <a:endParaRPr lang="en-US" sz="1600" dirty="0" smtClean="0">
              <a:solidFill>
                <a:srgbClr val="008000"/>
              </a:solidFill>
            </a:endParaRPr>
          </a:p>
          <a:p>
            <a:pPr lvl="0"/>
            <a:r>
              <a:rPr lang="en-US" sz="1600" cap="all" dirty="0" err="1" smtClean="0"/>
              <a:t>hubzone</a:t>
            </a:r>
            <a:r>
              <a:rPr lang="en-US" sz="1600" cap="all" dirty="0" smtClean="0"/>
              <a:t>		     	     6.10% 	  </a:t>
            </a:r>
            <a:r>
              <a:rPr lang="en-US" sz="1600" cap="all" dirty="0" smtClean="0">
                <a:solidFill>
                  <a:srgbClr val="008000"/>
                </a:solidFill>
              </a:rPr>
              <a:t>10.11%</a:t>
            </a:r>
            <a:endParaRPr lang="en-US" sz="1600" dirty="0" smtClean="0">
              <a:solidFill>
                <a:srgbClr val="008000"/>
              </a:solidFill>
            </a:endParaRPr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 advTm="4350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0"/>
            <a:ext cx="8229600" cy="609600"/>
          </a:xfrm>
        </p:spPr>
        <p:txBody>
          <a:bodyPr/>
          <a:lstStyle/>
          <a:p>
            <a:r>
              <a:rPr lang="en-US" dirty="0" smtClean="0"/>
              <a:t>Pursuing Opportunities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6" name="Picture 2" descr="\\158.6.2.31\micc\Home\tony.steinhoff\Documents\ARCA - North\Small Business\Open House Events\SBS Event 2 Apr 15\HubZone Map 2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0" y="928322"/>
            <a:ext cx="5792009" cy="5229955"/>
          </a:xfrm>
          <a:prstGeom prst="rect">
            <a:avLst/>
          </a:prstGeom>
          <a:noFill/>
        </p:spPr>
      </p:pic>
      <p:pic>
        <p:nvPicPr>
          <p:cNvPr id="1027" name="Picture 3" descr="\\158.6.2.31\micc\Home\tony.steinhoff\Documents\ARCA - North\Small Business\Open House Events\SBS Event 2 Apr 15\HubZone Legend 20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157326"/>
            <a:ext cx="3343275" cy="30198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34075" y="1819275"/>
            <a:ext cx="302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http://map.sba.gov/hubzone/maps/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350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ITEMS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</a:p>
          <a:p>
            <a:r>
              <a:rPr lang="en-US" dirty="0" smtClean="0"/>
              <a:t>Construction Opportunities</a:t>
            </a:r>
          </a:p>
          <a:p>
            <a:r>
              <a:rPr lang="en-US" dirty="0" smtClean="0"/>
              <a:t>Pursuing Opportunities</a:t>
            </a:r>
          </a:p>
          <a:p>
            <a:r>
              <a:rPr lang="en-US" dirty="0" smtClean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advTm="2290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40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Fiscal Year		 # Actions		 Dollars</a:t>
            </a:r>
          </a:p>
          <a:p>
            <a:pPr>
              <a:buNone/>
            </a:pPr>
            <a:r>
              <a:rPr lang="en-US" dirty="0" smtClean="0"/>
              <a:t>  2010			   2,708		 $193.8M</a:t>
            </a:r>
          </a:p>
          <a:p>
            <a:pPr>
              <a:buNone/>
            </a:pPr>
            <a:r>
              <a:rPr lang="en-US" dirty="0" smtClean="0"/>
              <a:t>  2011			   2,747		 $134.7M</a:t>
            </a:r>
          </a:p>
          <a:p>
            <a:pPr>
              <a:buNone/>
            </a:pPr>
            <a:r>
              <a:rPr lang="en-US" dirty="0" smtClean="0"/>
              <a:t>  2012			   2,122		 $127.9M</a:t>
            </a:r>
          </a:p>
          <a:p>
            <a:pPr>
              <a:buNone/>
            </a:pPr>
            <a:r>
              <a:rPr lang="en-US" dirty="0" smtClean="0"/>
              <a:t>  2013			   1,774		 $116.4M</a:t>
            </a:r>
          </a:p>
          <a:p>
            <a:pPr>
              <a:buNone/>
            </a:pPr>
            <a:r>
              <a:rPr lang="en-US" dirty="0" smtClean="0"/>
              <a:t>  2014			   1,449		 $127.1M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GPC Spend FY14:			 $  12.5M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75252"/>
            <a:ext cx="8229600" cy="724998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</a:rPr>
              <a:t>Historical Contract Workload </a:t>
            </a:r>
            <a:r>
              <a:rPr lang="en-US" sz="1600" dirty="0" smtClean="0">
                <a:latin typeface="Arial" pitchFamily="34" charset="0"/>
              </a:rPr>
              <a:t>(Actions/Dollars)</a:t>
            </a:r>
            <a:r>
              <a:rPr lang="en-US" u="sng" dirty="0" smtClean="0">
                <a:latin typeface="Arial" pitchFamily="34" charset="0"/>
              </a:rPr>
              <a:t/>
            </a:r>
            <a:br>
              <a:rPr lang="en-US" u="sng" dirty="0" smtClean="0">
                <a:latin typeface="Arial" pitchFamily="34" charset="0"/>
              </a:rPr>
            </a:br>
            <a:endParaRPr lang="en-US" sz="1200" dirty="0"/>
          </a:p>
        </p:txBody>
      </p:sp>
    </p:spTree>
  </p:cSld>
  <p:clrMapOvr>
    <a:masterClrMapping/>
  </p:clrMapOvr>
  <p:transition advTm="4377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362075"/>
            <a:ext cx="8229600" cy="609600"/>
          </a:xfrm>
        </p:spPr>
        <p:txBody>
          <a:bodyPr/>
          <a:lstStyle/>
          <a:p>
            <a:r>
              <a:rPr lang="en-US" dirty="0" smtClean="0"/>
              <a:t>POINT OF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2200" dirty="0" smtClean="0"/>
          </a:p>
          <a:p>
            <a:pPr algn="ctr">
              <a:buNone/>
            </a:pPr>
            <a:endParaRPr lang="en-US" sz="2200" dirty="0" smtClean="0"/>
          </a:p>
          <a:p>
            <a:pPr algn="ctr">
              <a:buNone/>
            </a:pPr>
            <a:r>
              <a:rPr lang="en-US" sz="2200" dirty="0" smtClean="0"/>
              <a:t>Tony Steinhoff</a:t>
            </a:r>
          </a:p>
          <a:p>
            <a:pPr algn="ctr">
              <a:buNone/>
            </a:pPr>
            <a:r>
              <a:rPr lang="en-US" sz="2200" dirty="0" smtClean="0"/>
              <a:t>Deputy Director</a:t>
            </a:r>
          </a:p>
          <a:p>
            <a:pPr algn="ctr">
              <a:buNone/>
            </a:pPr>
            <a:r>
              <a:rPr lang="en-US" sz="2200" dirty="0" smtClean="0"/>
              <a:t>Mission &amp; Installation Contracting Command</a:t>
            </a:r>
          </a:p>
          <a:p>
            <a:pPr algn="ctr">
              <a:buNone/>
            </a:pPr>
            <a:r>
              <a:rPr lang="en-US" sz="2200" dirty="0" smtClean="0"/>
              <a:t>(MICC - Fort McCoy)</a:t>
            </a:r>
          </a:p>
          <a:p>
            <a:pPr algn="ctr">
              <a:buNone/>
            </a:pPr>
            <a:r>
              <a:rPr lang="en-US" sz="2200" dirty="0" smtClean="0"/>
              <a:t>(608) 388-7351</a:t>
            </a:r>
          </a:p>
          <a:p>
            <a:pPr algn="ctr">
              <a:buNone/>
            </a:pPr>
            <a:r>
              <a:rPr lang="en-US" sz="2200" u="sng" dirty="0" smtClean="0">
                <a:solidFill>
                  <a:schemeClr val="accent6"/>
                </a:solidFill>
              </a:rPr>
              <a:t>tony.r.steinhoff.civ@mail.mil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 advTm="2603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r>
              <a:rPr lang="en-US" sz="3000" dirty="0" smtClean="0"/>
              <a:t>QUESTIONS</a:t>
            </a:r>
          </a:p>
          <a:p>
            <a:pPr algn="ctr">
              <a:buNone/>
            </a:pPr>
            <a:r>
              <a:rPr lang="en-US" sz="3000" dirty="0" smtClean="0"/>
              <a:t>??????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922689"/>
            <a:ext cx="8229600" cy="3840163"/>
          </a:xfrm>
        </p:spPr>
        <p:txBody>
          <a:bodyPr/>
          <a:lstStyle/>
          <a:p>
            <a:r>
              <a:rPr lang="en-US" dirty="0" smtClean="0"/>
              <a:t>MICC McCoy is made up of 32 personnel and supports the Fort McCoy Garrison and it’s many tenants with the largest being the 88</a:t>
            </a:r>
            <a:r>
              <a:rPr lang="en-US" baseline="30000" dirty="0" smtClean="0"/>
              <a:t>th</a:t>
            </a:r>
            <a:r>
              <a:rPr lang="en-US" dirty="0" smtClean="0"/>
              <a:t> Regional Support Command which spans over a 19 state geographical region and over 350 facilities.</a:t>
            </a:r>
          </a:p>
          <a:p>
            <a:endParaRPr lang="en-US" dirty="0" smtClean="0"/>
          </a:p>
          <a:p>
            <a:r>
              <a:rPr lang="en-US" dirty="0" smtClean="0"/>
              <a:t>MICC McCoy is one of 33 offices within the MICC at the field level and falls under the Army Contracting Command and the Army Materiel Command.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advTm="4399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925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88</a:t>
            </a:r>
            <a:r>
              <a:rPr lang="en-US" baseline="30000" dirty="0" smtClean="0"/>
              <a:t>TH</a:t>
            </a:r>
            <a:r>
              <a:rPr lang="en-US" dirty="0" smtClean="0"/>
              <a:t> RSC FACILITY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1" y="1396682"/>
            <a:ext cx="876300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99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971550"/>
            <a:ext cx="8229600" cy="609600"/>
          </a:xfrm>
        </p:spPr>
        <p:txBody>
          <a:bodyPr/>
          <a:lstStyle/>
          <a:p>
            <a:r>
              <a:rPr lang="en-US" dirty="0" smtClean="0"/>
              <a:t>Who We Are?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552576"/>
            <a:ext cx="8229600" cy="4657724"/>
          </a:xfrm>
        </p:spPr>
        <p:txBody>
          <a:bodyPr/>
          <a:lstStyle/>
          <a:p>
            <a:r>
              <a:rPr lang="en-US" dirty="0" smtClean="0"/>
              <a:t>Construction Division:  Provides construction support for all activities such as building alterations/renovations, demolition, A&amp;E and a multitude of supply type items.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295400"/>
            <a:ext cx="8229600" cy="609600"/>
          </a:xfrm>
        </p:spPr>
        <p:txBody>
          <a:bodyPr/>
          <a:lstStyle/>
          <a:p>
            <a:r>
              <a:rPr lang="en-US" dirty="0" smtClean="0"/>
              <a:t>Who We Are?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838326"/>
            <a:ext cx="8229600" cy="4219574"/>
          </a:xfrm>
        </p:spPr>
        <p:txBody>
          <a:bodyPr/>
          <a:lstStyle/>
          <a:p>
            <a:r>
              <a:rPr lang="en-US" dirty="0" smtClean="0"/>
              <a:t>Division Chief:  Ms</a:t>
            </a:r>
            <a:r>
              <a:rPr lang="en-US" dirty="0"/>
              <a:t>. Christina Lene (608) </a:t>
            </a:r>
            <a:r>
              <a:rPr lang="en-US" dirty="0" smtClean="0"/>
              <a:t>388-4525</a:t>
            </a:r>
            <a:endParaRPr lang="en-US" dirty="0"/>
          </a:p>
          <a:p>
            <a:r>
              <a:rPr lang="en-US" dirty="0" smtClean="0"/>
              <a:t>Lead </a:t>
            </a:r>
            <a:r>
              <a:rPr lang="en-US" dirty="0"/>
              <a:t>Pre-Award </a:t>
            </a:r>
            <a:r>
              <a:rPr lang="en-US" dirty="0" smtClean="0"/>
              <a:t>KO:  Steve </a:t>
            </a:r>
            <a:r>
              <a:rPr lang="en-US" dirty="0"/>
              <a:t>Bailey </a:t>
            </a:r>
            <a:r>
              <a:rPr lang="en-US" dirty="0" smtClean="0"/>
              <a:t>x6077</a:t>
            </a:r>
            <a:endParaRPr lang="en-US" dirty="0"/>
          </a:p>
          <a:p>
            <a:r>
              <a:rPr lang="en-US" dirty="0" smtClean="0"/>
              <a:t>Lead Post-Award KO:  Bob Echternach x2123</a:t>
            </a:r>
          </a:p>
          <a:p>
            <a:r>
              <a:rPr lang="en-US" dirty="0" smtClean="0"/>
              <a:t>Contract Specialists:</a:t>
            </a:r>
          </a:p>
          <a:p>
            <a:r>
              <a:rPr lang="en-US" dirty="0" smtClean="0"/>
              <a:t>Jamie Gregar x1007</a:t>
            </a:r>
          </a:p>
          <a:p>
            <a:r>
              <a:rPr lang="en-US" dirty="0" smtClean="0"/>
              <a:t>Melissa Gore x1251</a:t>
            </a:r>
          </a:p>
          <a:p>
            <a:r>
              <a:rPr lang="en-US" dirty="0" smtClean="0"/>
              <a:t>Tonja Dreke x4617</a:t>
            </a:r>
          </a:p>
          <a:p>
            <a:r>
              <a:rPr lang="en-US" dirty="0" smtClean="0"/>
              <a:t>Katie Opper x4617</a:t>
            </a:r>
          </a:p>
          <a:p>
            <a:r>
              <a:rPr lang="en-US" dirty="0" smtClean="0"/>
              <a:t>Victor Gutierrez x2263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Fiscal Year (FY 15) Projects:</a:t>
            </a:r>
          </a:p>
          <a:p>
            <a:r>
              <a:rPr lang="en-US" dirty="0" smtClean="0"/>
              <a:t>Repair Clarifier 1</a:t>
            </a:r>
          </a:p>
          <a:p>
            <a:r>
              <a:rPr lang="en-US" dirty="0" smtClean="0"/>
              <a:t>Repair Replace Bird Netting (Various Ranges)</a:t>
            </a:r>
          </a:p>
          <a:p>
            <a:r>
              <a:rPr lang="en-US" dirty="0" smtClean="0"/>
              <a:t>Construct Office Space in Container Loading Facility</a:t>
            </a:r>
          </a:p>
          <a:p>
            <a:r>
              <a:rPr lang="en-US" dirty="0" smtClean="0"/>
              <a:t>Fire Alarm IDIQ</a:t>
            </a:r>
          </a:p>
          <a:p>
            <a:r>
              <a:rPr lang="en-US" dirty="0" smtClean="0"/>
              <a:t>Repair Roof and Exterior of Bldg. 110</a:t>
            </a:r>
          </a:p>
          <a:p>
            <a:r>
              <a:rPr lang="en-US" dirty="0" smtClean="0"/>
              <a:t>Install Flags and Tags on Fire Hydrants</a:t>
            </a:r>
          </a:p>
          <a:p>
            <a:r>
              <a:rPr lang="en-US" dirty="0" smtClean="0"/>
              <a:t>Asphalt IDIQ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advTm="4377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Opportunities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Fiscal Year (FY 15) Projects Continued:</a:t>
            </a:r>
          </a:p>
          <a:p>
            <a:r>
              <a:rPr lang="en-US" dirty="0" smtClean="0"/>
              <a:t>Repair the Flooring and Walls in Bldg. 2532 &amp; 821</a:t>
            </a:r>
          </a:p>
          <a:p>
            <a:r>
              <a:rPr lang="en-US" dirty="0" smtClean="0"/>
              <a:t>Install Customer Counter at Bldg. 3050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42414"/>
      </p:ext>
    </p:extLst>
  </p:cSld>
  <p:clrMapOvr>
    <a:masterClrMapping/>
  </p:clrMapOvr>
  <p:transition advTm="4377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Opportunities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Fiscal Year (FY 16) Projects:</a:t>
            </a:r>
          </a:p>
          <a:p>
            <a:r>
              <a:rPr lang="en-US" dirty="0" smtClean="0"/>
              <a:t>Concrete/Gravel IDIQ</a:t>
            </a:r>
          </a:p>
          <a:p>
            <a:r>
              <a:rPr lang="en-US" dirty="0" smtClean="0"/>
              <a:t>Flooring IDIQ</a:t>
            </a:r>
          </a:p>
          <a:p>
            <a:r>
              <a:rPr lang="en-US" dirty="0" smtClean="0"/>
              <a:t>Municipal Water IDIQ</a:t>
            </a:r>
          </a:p>
          <a:p>
            <a:r>
              <a:rPr lang="en-US" dirty="0" smtClean="0"/>
              <a:t>Repair Misc. Bldgs.</a:t>
            </a:r>
          </a:p>
          <a:p>
            <a:r>
              <a:rPr lang="en-US" dirty="0" smtClean="0"/>
              <a:t>Install Programmable Thermostats</a:t>
            </a:r>
          </a:p>
          <a:p>
            <a:r>
              <a:rPr lang="en-US" dirty="0" smtClean="0"/>
              <a:t>Repair Concrete Panels and Joints in Bldg. 495</a:t>
            </a:r>
          </a:p>
          <a:p>
            <a:r>
              <a:rPr lang="en-US" dirty="0" smtClean="0"/>
              <a:t>Install New Beacon at Airport Comm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6D8A5-7DBB-4D62-92D7-96CD273B0BD0}" type="slidenum">
              <a:rPr lang="en-US" b="0" i="0" smtClean="0">
                <a:ea typeface="ＭＳ Ｐゴシック" pitchFamily="36" charset="-128"/>
              </a:rPr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46201"/>
      </p:ext>
    </p:extLst>
  </p:cSld>
  <p:clrMapOvr>
    <a:masterClrMapping/>
  </p:clrMapOvr>
  <p:transition advTm="4377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_dlc_DocId xmlns="9f9c6530-d405-4587-82ab-bdb3ce9d4873">NC724TTVQDNK-365-22</_dlc_DocId>
    <_dlc_DocIdUrl xmlns="9f9c6530-d405-4587-82ab-bdb3ce9d4873">
      <Url>https://micc.aep.army.mil/OSBP/_layouts/DocIdRedir.aspx?ID=NC724TTVQDNK-365-22</Url>
      <Description>NC724TTVQDNK-365-22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B6E1BA3C87C44CB09413208D7D6EEA" ma:contentTypeVersion="3" ma:contentTypeDescription="Create a new document." ma:contentTypeScope="" ma:versionID="0f18b75649a2db32390c6e9290ff7aa2">
  <xsd:schema xmlns:xsd="http://www.w3.org/2001/XMLSchema" xmlns:xs="http://www.w3.org/2001/XMLSchema" xmlns:p="http://schemas.microsoft.com/office/2006/metadata/properties" xmlns:ns1="http://schemas.microsoft.com/sharepoint/v3" xmlns:ns2="9f9c6530-d405-4587-82ab-bdb3ce9d4873" targetNamespace="http://schemas.microsoft.com/office/2006/metadata/properties" ma:root="true" ma:fieldsID="bdd7e3f6c09cf5f4b7d717094fc20f5d" ns1:_="" ns2:_="">
    <xsd:import namespace="http://schemas.microsoft.com/sharepoint/v3"/>
    <xsd:import namespace="9f9c6530-d405-4587-82ab-bdb3ce9d487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c6530-d405-4587-82ab-bdb3ce9d487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DD74D88-AE90-43E0-BD61-872326BFDAC6}">
  <ds:schemaRefs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9f9c6530-d405-4587-82ab-bdb3ce9d4873"/>
  </ds:schemaRefs>
</ds:datastoreItem>
</file>

<file path=customXml/itemProps2.xml><?xml version="1.0" encoding="utf-8"?>
<ds:datastoreItem xmlns:ds="http://schemas.openxmlformats.org/officeDocument/2006/customXml" ds:itemID="{31514371-5D4B-4561-BC46-B3A3A5DA6B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415F1-5690-4B0B-B077-4CA732AF6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9c6530-d405-4587-82ab-bdb3ce9d4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8E6AB0A-29E4-40F2-BA26-923C0AF44E3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18003</TotalTime>
  <Words>918</Words>
  <Application>Microsoft Office PowerPoint</Application>
  <PresentationFormat>On-screen Show (4:3)</PresentationFormat>
  <Paragraphs>178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Arial Black</vt:lpstr>
      <vt:lpstr>Impact</vt:lpstr>
      <vt:lpstr>Myriad Bold</vt:lpstr>
      <vt:lpstr>Times New Roman</vt:lpstr>
      <vt:lpstr>Wingdings</vt:lpstr>
      <vt:lpstr>Default Design</vt:lpstr>
      <vt:lpstr>PowerPoint Presentation</vt:lpstr>
      <vt:lpstr>DISCUSSION ITEMS </vt:lpstr>
      <vt:lpstr>Who We Are</vt:lpstr>
      <vt:lpstr>88TH RSC FACILITY LOCATIONS</vt:lpstr>
      <vt:lpstr>Who We Are?</vt:lpstr>
      <vt:lpstr>Who We Are?</vt:lpstr>
      <vt:lpstr>Construction Opportunities</vt:lpstr>
      <vt:lpstr>Construction Opportunities Continued</vt:lpstr>
      <vt:lpstr>Construction Opportunities Continued</vt:lpstr>
      <vt:lpstr>Construction Opportunities Continued</vt:lpstr>
      <vt:lpstr>Pursuing Opportunities (cont.)</vt:lpstr>
      <vt:lpstr>Pursuing Opportunities (cont.)</vt:lpstr>
      <vt:lpstr>Pursuing Opportunities</vt:lpstr>
      <vt:lpstr>Pursuing Opportunities (cont.)</vt:lpstr>
      <vt:lpstr>Pursuing Opportunities (cont.) </vt:lpstr>
      <vt:lpstr>Pursuing Opportunities (cont.)</vt:lpstr>
      <vt:lpstr>Pursuing Opportunities (cont.) </vt:lpstr>
      <vt:lpstr>Pursuing Opportunities (cont.)</vt:lpstr>
      <vt:lpstr>Pursuing Opportunities (cont.)</vt:lpstr>
      <vt:lpstr>Historical Contract Workload (Actions/Dollars) </vt:lpstr>
      <vt:lpstr>POINT OF CONTACT</vt:lpstr>
      <vt:lpstr>PowerPoint Presentation</vt:lpstr>
    </vt:vector>
  </TitlesOfParts>
  <Company>HQ AMC AMCCP-P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MICC G3</dc:creator>
  <cp:lastModifiedBy>Hilary</cp:lastModifiedBy>
  <cp:revision>1384</cp:revision>
  <dcterms:created xsi:type="dcterms:W3CDTF">2002-09-03T17:40:15Z</dcterms:created>
  <dcterms:modified xsi:type="dcterms:W3CDTF">2015-08-20T20:32:32Z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0x0101007FB6E1BA3C87C44CB09413208D7D6EEA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  <property fmtid="{D5CDD505-2E9C-101B-9397-08002B2CF9AE}" pid="5" name="Order">
    <vt:r8>5400</vt:r8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TemplateUrl">
    <vt:lpwstr/>
  </property>
  <property fmtid="{D5CDD505-2E9C-101B-9397-08002B2CF9AE}" pid="9" name="_dlc_DocIdItemGuid">
    <vt:lpwstr>358cf5bf-b4c2-4d96-ad10-05fbf0de7304</vt:lpwstr>
  </property>
</Properties>
</file>