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7" r:id="rId3"/>
  </p:sldMasterIdLst>
  <p:notesMasterIdLst>
    <p:notesMasterId r:id="rId48"/>
  </p:notesMasterIdLst>
  <p:handoutMasterIdLst>
    <p:handoutMasterId r:id="rId49"/>
  </p:handoutMasterIdLst>
  <p:sldIdLst>
    <p:sldId id="257" r:id="rId4"/>
    <p:sldId id="270" r:id="rId5"/>
    <p:sldId id="271" r:id="rId6"/>
    <p:sldId id="258" r:id="rId7"/>
    <p:sldId id="259" r:id="rId8"/>
    <p:sldId id="260" r:id="rId9"/>
    <p:sldId id="261" r:id="rId10"/>
    <p:sldId id="262" r:id="rId11"/>
    <p:sldId id="263" r:id="rId12"/>
    <p:sldId id="268" r:id="rId13"/>
    <p:sldId id="272" r:id="rId14"/>
    <p:sldId id="278" r:id="rId15"/>
    <p:sldId id="280" r:id="rId16"/>
    <p:sldId id="281" r:id="rId17"/>
    <p:sldId id="289" r:id="rId18"/>
    <p:sldId id="283" r:id="rId19"/>
    <p:sldId id="284" r:id="rId20"/>
    <p:sldId id="285" r:id="rId21"/>
    <p:sldId id="286" r:id="rId22"/>
    <p:sldId id="287" r:id="rId23"/>
    <p:sldId id="274" r:id="rId24"/>
    <p:sldId id="277" r:id="rId25"/>
    <p:sldId id="275" r:id="rId26"/>
    <p:sldId id="282" r:id="rId27"/>
    <p:sldId id="288" r:id="rId28"/>
    <p:sldId id="291" r:id="rId29"/>
    <p:sldId id="292" r:id="rId30"/>
    <p:sldId id="293" r:id="rId31"/>
    <p:sldId id="294" r:id="rId32"/>
    <p:sldId id="295" r:id="rId33"/>
    <p:sldId id="296" r:id="rId34"/>
    <p:sldId id="297" r:id="rId35"/>
    <p:sldId id="299" r:id="rId36"/>
    <p:sldId id="300" r:id="rId37"/>
    <p:sldId id="301" r:id="rId38"/>
    <p:sldId id="302" r:id="rId39"/>
    <p:sldId id="303" r:id="rId40"/>
    <p:sldId id="273" r:id="rId41"/>
    <p:sldId id="276" r:id="rId42"/>
    <p:sldId id="290" r:id="rId43"/>
    <p:sldId id="264" r:id="rId44"/>
    <p:sldId id="265" r:id="rId45"/>
    <p:sldId id="266" r:id="rId46"/>
    <p:sldId id="267" r:id="rId47"/>
  </p:sldIdLst>
  <p:sldSz cx="12192000" cy="6858000"/>
  <p:notesSz cx="9305925" cy="7019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32568" cy="352215"/>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sz="quarter" idx="1"/>
          </p:nvPr>
        </p:nvSpPr>
        <p:spPr>
          <a:xfrm>
            <a:off x="5271204" y="1"/>
            <a:ext cx="4032568" cy="352215"/>
          </a:xfrm>
          <a:prstGeom prst="rect">
            <a:avLst/>
          </a:prstGeom>
        </p:spPr>
        <p:txBody>
          <a:bodyPr vert="horz" lIns="93287" tIns="46644" rIns="93287" bIns="46644" rtlCol="0"/>
          <a:lstStyle>
            <a:lvl1pPr algn="r">
              <a:defRPr sz="1200"/>
            </a:lvl1pPr>
          </a:lstStyle>
          <a:p>
            <a:fld id="{B7736E48-03A9-47DC-97E2-BC7EB3E91736}" type="datetimeFigureOut">
              <a:rPr lang="en-US" smtClean="0"/>
              <a:t>2/27/2018</a:t>
            </a:fld>
            <a:endParaRPr lang="en-US"/>
          </a:p>
        </p:txBody>
      </p:sp>
      <p:sp>
        <p:nvSpPr>
          <p:cNvPr id="4" name="Footer Placeholder 3"/>
          <p:cNvSpPr>
            <a:spLocks noGrp="1"/>
          </p:cNvSpPr>
          <p:nvPr>
            <p:ph type="ftr" sz="quarter" idx="2"/>
          </p:nvPr>
        </p:nvSpPr>
        <p:spPr>
          <a:xfrm>
            <a:off x="0" y="6667711"/>
            <a:ext cx="4032568" cy="352214"/>
          </a:xfrm>
          <a:prstGeom prst="rect">
            <a:avLst/>
          </a:prstGeom>
        </p:spPr>
        <p:txBody>
          <a:bodyPr vert="horz" lIns="93287" tIns="46644" rIns="93287" bIns="46644" rtlCol="0" anchor="b"/>
          <a:lstStyle>
            <a:lvl1pPr algn="l">
              <a:defRPr sz="1200"/>
            </a:lvl1pPr>
          </a:lstStyle>
          <a:p>
            <a:endParaRPr lang="en-US"/>
          </a:p>
        </p:txBody>
      </p:sp>
      <p:sp>
        <p:nvSpPr>
          <p:cNvPr id="5" name="Slide Number Placeholder 4"/>
          <p:cNvSpPr>
            <a:spLocks noGrp="1"/>
          </p:cNvSpPr>
          <p:nvPr>
            <p:ph type="sldNum" sz="quarter" idx="3"/>
          </p:nvPr>
        </p:nvSpPr>
        <p:spPr>
          <a:xfrm>
            <a:off x="5271204" y="6667711"/>
            <a:ext cx="4032568" cy="352214"/>
          </a:xfrm>
          <a:prstGeom prst="rect">
            <a:avLst/>
          </a:prstGeom>
        </p:spPr>
        <p:txBody>
          <a:bodyPr vert="horz" lIns="93287" tIns="46644" rIns="93287" bIns="46644" rtlCol="0" anchor="b"/>
          <a:lstStyle>
            <a:lvl1pPr algn="r">
              <a:defRPr sz="1200"/>
            </a:lvl1pPr>
          </a:lstStyle>
          <a:p>
            <a:fld id="{BE9FFB07-F4B0-43CE-BA33-84BABE6E29B0}" type="slidenum">
              <a:rPr lang="en-US" smtClean="0"/>
              <a:t>‹#›</a:t>
            </a:fld>
            <a:endParaRPr lang="en-US"/>
          </a:p>
        </p:txBody>
      </p:sp>
    </p:spTree>
    <p:extLst>
      <p:ext uri="{BB962C8B-B14F-4D97-AF65-F5344CB8AC3E}">
        <p14:creationId xmlns:p14="http://schemas.microsoft.com/office/powerpoint/2010/main" val="13960418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32568" cy="352215"/>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5271204" y="1"/>
            <a:ext cx="4032568" cy="352215"/>
          </a:xfrm>
          <a:prstGeom prst="rect">
            <a:avLst/>
          </a:prstGeom>
        </p:spPr>
        <p:txBody>
          <a:bodyPr vert="horz" lIns="93287" tIns="46644" rIns="93287" bIns="46644" rtlCol="0"/>
          <a:lstStyle>
            <a:lvl1pPr algn="r">
              <a:defRPr sz="1200"/>
            </a:lvl1pPr>
          </a:lstStyle>
          <a:p>
            <a:fld id="{481513F9-097E-42FA-99F5-795BE524763D}" type="datetimeFigureOut">
              <a:rPr lang="en-US" smtClean="0"/>
              <a:t>2/27/2018</a:t>
            </a:fld>
            <a:endParaRPr lang="en-US"/>
          </a:p>
        </p:txBody>
      </p:sp>
      <p:sp>
        <p:nvSpPr>
          <p:cNvPr id="4" name="Slide Image Placeholder 3"/>
          <p:cNvSpPr>
            <a:spLocks noGrp="1" noRot="1" noChangeAspect="1"/>
          </p:cNvSpPr>
          <p:nvPr>
            <p:ph type="sldImg" idx="2"/>
          </p:nvPr>
        </p:nvSpPr>
        <p:spPr>
          <a:xfrm>
            <a:off x="2547938" y="877888"/>
            <a:ext cx="4210050" cy="2368550"/>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930593" y="3378338"/>
            <a:ext cx="7444740" cy="2764096"/>
          </a:xfrm>
          <a:prstGeom prst="rect">
            <a:avLst/>
          </a:prstGeom>
        </p:spPr>
        <p:txBody>
          <a:bodyPr vert="horz" lIns="93287" tIns="46644" rIns="93287" bIns="4664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67711"/>
            <a:ext cx="4032568" cy="352214"/>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5271204" y="6667711"/>
            <a:ext cx="4032568" cy="352214"/>
          </a:xfrm>
          <a:prstGeom prst="rect">
            <a:avLst/>
          </a:prstGeom>
        </p:spPr>
        <p:txBody>
          <a:bodyPr vert="horz" lIns="93287" tIns="46644" rIns="93287" bIns="46644" rtlCol="0" anchor="b"/>
          <a:lstStyle>
            <a:lvl1pPr algn="r">
              <a:defRPr sz="1200"/>
            </a:lvl1pPr>
          </a:lstStyle>
          <a:p>
            <a:fld id="{03FBE617-8962-4746-ABA7-DDF00843F366}" type="slidenum">
              <a:rPr lang="en-US" smtClean="0"/>
              <a:t>‹#›</a:t>
            </a:fld>
            <a:endParaRPr lang="en-US"/>
          </a:p>
        </p:txBody>
      </p:sp>
    </p:spTree>
    <p:extLst>
      <p:ext uri="{BB962C8B-B14F-4D97-AF65-F5344CB8AC3E}">
        <p14:creationId xmlns:p14="http://schemas.microsoft.com/office/powerpoint/2010/main" val="3728695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532DF-9924-4741-83DD-716B927E1076}"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412375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9A7121C-D8B5-4203-9F7D-FBD424899BE7}" type="datetime1">
              <a:rPr lang="en-US" smtClean="0">
                <a:solidFill>
                  <a:prstClr val="black">
                    <a:tint val="75000"/>
                  </a:prstClr>
                </a:solidFill>
              </a:rPr>
              <a:pPr/>
              <a:t>2/27/2018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4EEFE3-3BAB-4F8C-BD4E-13489029F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580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F74DD9-29B0-496C-A850-FC9C2B7097FC}" type="datetime1">
              <a:rPr lang="en-US" smtClean="0">
                <a:solidFill>
                  <a:prstClr val="black">
                    <a:tint val="75000"/>
                  </a:prstClr>
                </a:solidFill>
              </a:rPr>
              <a:pPr/>
              <a:t>2/27/2018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4EEFE3-3BAB-4F8C-BD4E-13489029F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4522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A85BB6-8B00-4C84-940C-3406B49AB903}" type="datetime1">
              <a:rPr lang="en-US" smtClean="0">
                <a:solidFill>
                  <a:prstClr val="black">
                    <a:tint val="75000"/>
                  </a:prstClr>
                </a:solidFill>
              </a:rPr>
              <a:pPr/>
              <a:t>2/27/2018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4EEFE3-3BAB-4F8C-BD4E-13489029F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219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E44C74-F8A0-49F1-A9A6-8881E9022A9A}" type="datetime1">
              <a:rPr lang="en-US" smtClean="0">
                <a:solidFill>
                  <a:prstClr val="black">
                    <a:tint val="75000"/>
                  </a:prstClr>
                </a:solidFill>
              </a:rPr>
              <a:pPr/>
              <a:t>2/27/2018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4EEFE3-3BAB-4F8C-BD4E-13489029F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6456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Opening With Title">
    <p:spTree>
      <p:nvGrpSpPr>
        <p:cNvPr id="1" name=""/>
        <p:cNvGrpSpPr/>
        <p:nvPr/>
      </p:nvGrpSpPr>
      <p:grpSpPr>
        <a:xfrm>
          <a:off x="0" y="0"/>
          <a:ext cx="0" cy="0"/>
          <a:chOff x="0" y="0"/>
          <a:chExt cx="0" cy="0"/>
        </a:xfrm>
      </p:grpSpPr>
      <p:pic>
        <p:nvPicPr>
          <p:cNvPr id="4" name="iStock_000018011268XLar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12192000" cy="607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 name="1P1A9574 cop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17" y="5329240"/>
            <a:ext cx="3050117" cy="152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6" name="iStock_000050172376Larg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5330826"/>
            <a:ext cx="3048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7" name="iStock_000014864330Large.jpg"/>
          <p:cNvPicPr>
            <a:picLocks noChangeAspect="1"/>
          </p:cNvPicPr>
          <p:nvPr/>
        </p:nvPicPr>
        <p:blipFill>
          <a:blip r:embed="rId5">
            <a:extLst>
              <a:ext uri="{28A0092B-C50C-407E-A947-70E740481C1C}">
                <a14:useLocalDpi xmlns:a14="http://schemas.microsoft.com/office/drawing/2010/main" val="0"/>
              </a:ext>
            </a:extLst>
          </a:blip>
          <a:srcRect t="28925"/>
          <a:stretch>
            <a:fillRect/>
          </a:stretch>
        </p:blipFill>
        <p:spPr bwMode="auto">
          <a:xfrm>
            <a:off x="6089651" y="5335590"/>
            <a:ext cx="3054349" cy="245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8" name="iStock_000006680172Large.jpg"/>
          <p:cNvPicPr>
            <a:picLocks noChangeAspect="1"/>
          </p:cNvPicPr>
          <p:nvPr/>
        </p:nvPicPr>
        <p:blipFill>
          <a:blip r:embed="rId6">
            <a:extLst>
              <a:ext uri="{28A0092B-C50C-407E-A947-70E740481C1C}">
                <a14:useLocalDpi xmlns:a14="http://schemas.microsoft.com/office/drawing/2010/main" val="0"/>
              </a:ext>
            </a:extLst>
          </a:blip>
          <a:srcRect t="13022"/>
          <a:stretch>
            <a:fillRect/>
          </a:stretch>
        </p:blipFill>
        <p:spPr bwMode="auto">
          <a:xfrm>
            <a:off x="9146117" y="5334000"/>
            <a:ext cx="3048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9" name="pasted-image.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5291147"/>
            <a:ext cx="12192000"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0" name="wpi_full_logo_white.ai"/>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422408" y="563563"/>
            <a:ext cx="3539067"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1" name="Shape 34"/>
          <p:cNvSpPr/>
          <p:nvPr/>
        </p:nvSpPr>
        <p:spPr>
          <a:xfrm>
            <a:off x="1519773" y="1235076"/>
            <a:ext cx="2108200" cy="396875"/>
          </a:xfrm>
          <a:prstGeom prst="rect">
            <a:avLst/>
          </a:prstGeom>
          <a:ln w="12700">
            <a:miter lim="400000"/>
          </a:ln>
          <a:extLst>
            <a:ext uri="{C572A759-6A51-4108-AA02-DFA0A04FC94B}"/>
          </a:extLst>
        </p:spPr>
        <p:txBody>
          <a:bodyPr lIns="35681" tIns="35681" rIns="35681" bIns="35681" anchor="ctr"/>
          <a:lstStyle/>
          <a:p>
            <a:pPr defTabSz="321149">
              <a:lnSpc>
                <a:spcPct val="120000"/>
              </a:lnSpc>
              <a:defRPr sz="1400">
                <a:solidFill>
                  <a:srgbClr val="FFFFFF"/>
                </a:solidFill>
                <a:latin typeface="Interstate-Regular"/>
                <a:ea typeface="Interstate-Regular"/>
                <a:cs typeface="Interstate-Regular"/>
                <a:sym typeface="Interstate-Regular"/>
              </a:defRPr>
            </a:pPr>
            <a:r>
              <a:rPr sz="1000" kern="0">
                <a:solidFill>
                  <a:srgbClr val="FFFFFF"/>
                </a:solidFill>
                <a:latin typeface="Interstate-Regular"/>
                <a:ea typeface="Interstate-Regular"/>
                <a:cs typeface="Interstate-Regular"/>
                <a:sym typeface="Interstate-Regular"/>
              </a:rPr>
              <a:t>A Procurement Technical </a:t>
            </a:r>
            <a:br>
              <a:rPr sz="1000" kern="0">
                <a:solidFill>
                  <a:srgbClr val="FFFFFF"/>
                </a:solidFill>
                <a:latin typeface="Interstate-Regular"/>
                <a:ea typeface="Interstate-Regular"/>
                <a:cs typeface="Interstate-Regular"/>
                <a:sym typeface="Interstate-Regular"/>
              </a:rPr>
            </a:br>
            <a:r>
              <a:rPr sz="1000" kern="0">
                <a:solidFill>
                  <a:srgbClr val="FFFFFF"/>
                </a:solidFill>
                <a:latin typeface="Interstate-Regular"/>
                <a:ea typeface="Interstate-Regular"/>
                <a:cs typeface="Interstate-Regular"/>
                <a:sym typeface="Interstate-Regular"/>
              </a:rPr>
              <a:t>Assistance Center (PTAC)</a:t>
            </a:r>
          </a:p>
        </p:txBody>
      </p:sp>
      <p:sp>
        <p:nvSpPr>
          <p:cNvPr id="35" name="Shape 35"/>
          <p:cNvSpPr>
            <a:spLocks noGrp="1"/>
          </p:cNvSpPr>
          <p:nvPr>
            <p:ph type="body" sz="quarter" idx="13"/>
          </p:nvPr>
        </p:nvSpPr>
        <p:spPr>
          <a:xfrm>
            <a:off x="1651648" y="4224345"/>
            <a:ext cx="8876005" cy="674031"/>
          </a:xfrm>
          <a:prstGeom prst="rect">
            <a:avLst/>
          </a:prstGeom>
          <a:solidFill>
            <a:schemeClr val="accent1">
              <a:lumMod val="50000"/>
            </a:schemeClr>
          </a:solidFill>
        </p:spPr>
        <p:txBody>
          <a:bodyPr wrap="square">
            <a:spAutoFit/>
          </a:bodyPr>
          <a:lstStyle>
            <a:lvl1pPr marL="0" indent="0" algn="ctr">
              <a:spcBef>
                <a:spcPts val="0"/>
              </a:spcBef>
              <a:buSzTx/>
              <a:buNone/>
              <a:defRPr sz="4200" b="1">
                <a:solidFill>
                  <a:srgbClr val="FFFFFF"/>
                </a:solidFill>
                <a:latin typeface="Corbel" panose="020B0503020204020204" pitchFamily="34" charset="0"/>
                <a:ea typeface="+mj-ea"/>
                <a:cs typeface="+mj-cs"/>
                <a:sym typeface="Interstate-Black"/>
              </a:defRPr>
            </a:lvl1pPr>
          </a:lstStyle>
          <a:p>
            <a:pPr lvl="0"/>
            <a:r>
              <a:rPr lang="en-US" dirty="0"/>
              <a:t>Click to edit Master text styles</a:t>
            </a:r>
          </a:p>
        </p:txBody>
      </p:sp>
      <p:sp>
        <p:nvSpPr>
          <p:cNvPr id="12" name="Shape 37"/>
          <p:cNvSpPr>
            <a:spLocks noGrp="1"/>
          </p:cNvSpPr>
          <p:nvPr>
            <p:ph type="sldNum" sz="quarter" idx="15"/>
          </p:nvPr>
        </p:nvSpPr>
        <p:spPr/>
        <p:txBody>
          <a:bodyPr/>
          <a:lstStyle>
            <a:lvl1pPr algn="l" eaLnBrk="0">
              <a:defRPr>
                <a:solidFill>
                  <a:schemeClr val="tx1"/>
                </a:solidFill>
                <a:latin typeface="Arial" panose="020B0604020202020204" pitchFamily="34" charset="0"/>
              </a:defRPr>
            </a:lvl1pPr>
          </a:lstStyle>
          <a:p>
            <a:pPr>
              <a:defRPr/>
            </a:pPr>
            <a:fld id="{1644AC26-06E3-4913-B6A5-BF6E8B038069}"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19942678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F9CC0FF-94AE-4358-B619-E2463E341C88}" type="datetime1">
              <a:rPr lang="en-US" smtClean="0">
                <a:solidFill>
                  <a:prstClr val="black">
                    <a:tint val="75000"/>
                  </a:prstClr>
                </a:solidFill>
              </a:rPr>
              <a:pPr/>
              <a:t>2/27/2018</a:t>
            </a:fld>
            <a:endParaRPr lang="en-US">
              <a:solidFill>
                <a:prstClr val="black">
                  <a:tint val="75000"/>
                </a:prstClr>
              </a:solidFill>
            </a:endParaRPr>
          </a:p>
        </p:txBody>
      </p:sp>
      <p:sp>
        <p:nvSpPr>
          <p:cNvPr id="5" name="Footer Placeholder 4"/>
          <p:cNvSpPr>
            <a:spLocks noGrp="1"/>
          </p:cNvSpPr>
          <p:nvPr>
            <p:ph type="ftr" sz="quarter" idx="11"/>
          </p:nvPr>
        </p:nvSpPr>
        <p:spPr>
          <a:xfrm>
            <a:off x="398585" y="6350977"/>
            <a:ext cx="4114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687C8F9-D69E-408A-9471-1F7D9DCD1C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0028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Bef>
                <a:spcPts val="600"/>
              </a:spcBef>
              <a:spcAft>
                <a:spcPts val="600"/>
              </a:spcAft>
              <a:defRPr/>
            </a:lvl1pPr>
            <a:lvl2pPr>
              <a:spcBef>
                <a:spcPts val="600"/>
              </a:spcBef>
              <a:spcAft>
                <a:spcPts val="600"/>
              </a:spcAft>
              <a:defRPr/>
            </a:lvl2pPr>
            <a:lvl3pPr>
              <a:spcBef>
                <a:spcPts val="600"/>
              </a:spcBef>
              <a:spcAft>
                <a:spcPts val="600"/>
              </a:spcAft>
              <a:defRPr/>
            </a:lvl3pPr>
            <a:lvl4pPr>
              <a:spcBef>
                <a:spcPts val="600"/>
              </a:spcBef>
              <a:spcAft>
                <a:spcPts val="600"/>
              </a:spcAft>
              <a:defRPr/>
            </a:lvl4pPr>
            <a:lvl5pPr>
              <a:spcBef>
                <a:spcPts val="60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algn="ctr"/>
            <a:fld id="{434C25C4-6371-4D0B-8E67-E38F12C10FB4}" type="datetime1">
              <a:rPr lang="en-US" smtClean="0">
                <a:solidFill>
                  <a:prstClr val="black">
                    <a:tint val="75000"/>
                  </a:prstClr>
                </a:solidFill>
              </a:rPr>
              <a:pPr algn="ctr"/>
              <a:t>2/27/2018</a:t>
            </a:fld>
            <a:endParaRPr lang="en-US" dirty="0">
              <a:solidFill>
                <a:prstClr val="black">
                  <a:tint val="75000"/>
                </a:prstClr>
              </a:solidFill>
            </a:endParaRPr>
          </a:p>
        </p:txBody>
      </p:sp>
      <p:sp>
        <p:nvSpPr>
          <p:cNvPr id="5" name="Footer Placeholder 4"/>
          <p:cNvSpPr>
            <a:spLocks noGrp="1"/>
          </p:cNvSpPr>
          <p:nvPr>
            <p:ph type="ftr" sz="quarter" idx="11"/>
          </p:nvPr>
        </p:nvSpPr>
        <p:spPr>
          <a:xfrm>
            <a:off x="398585" y="6350977"/>
            <a:ext cx="4114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687C8F9-D69E-408A-9471-1F7D9DCD1C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1199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lgn="ctr">
              <a:defRPr/>
            </a:lvl1pPr>
          </a:lstStyle>
          <a:p>
            <a:fld id="{388CB3B8-A744-4159-8862-27B7CED06768}" type="datetime1">
              <a:rPr lang="en-US" smtClean="0">
                <a:solidFill>
                  <a:prstClr val="black">
                    <a:tint val="75000"/>
                  </a:prstClr>
                </a:solidFill>
              </a:rPr>
              <a:pPr/>
              <a:t>2/27/2018</a:t>
            </a:fld>
            <a:endParaRPr lang="en-US" dirty="0">
              <a:solidFill>
                <a:prstClr val="black">
                  <a:tint val="75000"/>
                </a:prstClr>
              </a:solidFill>
            </a:endParaRPr>
          </a:p>
        </p:txBody>
      </p:sp>
      <p:sp>
        <p:nvSpPr>
          <p:cNvPr id="5" name="Footer Placeholder 4"/>
          <p:cNvSpPr>
            <a:spLocks noGrp="1"/>
          </p:cNvSpPr>
          <p:nvPr>
            <p:ph type="ftr" sz="quarter" idx="11"/>
          </p:nvPr>
        </p:nvSpPr>
        <p:spPr>
          <a:xfrm>
            <a:off x="398585" y="6350977"/>
            <a:ext cx="4114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687C8F9-D69E-408A-9471-1F7D9DCD1C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8760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spcBef>
                <a:spcPts val="600"/>
              </a:spcBef>
              <a:spcAft>
                <a:spcPts val="600"/>
              </a:spcAft>
              <a:defRPr/>
            </a:lvl1pPr>
            <a:lvl2pPr>
              <a:spcBef>
                <a:spcPts val="600"/>
              </a:spcBef>
              <a:spcAft>
                <a:spcPts val="600"/>
              </a:spcAft>
              <a:defRPr/>
            </a:lvl2pPr>
            <a:lvl3pPr>
              <a:spcBef>
                <a:spcPts val="600"/>
              </a:spcBef>
              <a:spcAft>
                <a:spcPts val="600"/>
              </a:spcAft>
              <a:defRPr/>
            </a:lvl3pPr>
            <a:lvl4pPr>
              <a:spcBef>
                <a:spcPts val="600"/>
              </a:spcBef>
              <a:spcAft>
                <a:spcPts val="600"/>
              </a:spcAft>
              <a:defRPr/>
            </a:lvl4pPr>
            <a:lvl5pPr>
              <a:spcBef>
                <a:spcPts val="60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spcBef>
                <a:spcPts val="600"/>
              </a:spcBef>
              <a:spcAft>
                <a:spcPts val="600"/>
              </a:spcAft>
              <a:defRPr/>
            </a:lvl1pPr>
            <a:lvl2pPr>
              <a:spcBef>
                <a:spcPts val="600"/>
              </a:spcBef>
              <a:spcAft>
                <a:spcPts val="600"/>
              </a:spcAft>
              <a:defRPr/>
            </a:lvl2pPr>
            <a:lvl3pPr>
              <a:spcBef>
                <a:spcPts val="600"/>
              </a:spcBef>
              <a:spcAft>
                <a:spcPts val="600"/>
              </a:spcAft>
              <a:defRPr/>
            </a:lvl3pPr>
            <a:lvl4pPr>
              <a:spcBef>
                <a:spcPts val="600"/>
              </a:spcBef>
              <a:spcAft>
                <a:spcPts val="600"/>
              </a:spcAft>
              <a:defRPr/>
            </a:lvl4pPr>
            <a:lvl5pPr>
              <a:spcBef>
                <a:spcPts val="60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lgn="ctr">
              <a:defRPr/>
            </a:lvl1pPr>
          </a:lstStyle>
          <a:p>
            <a:fld id="{6CBD5DC3-4649-48C5-B043-77D3FB578E2B}" type="datetime1">
              <a:rPr lang="en-US" smtClean="0">
                <a:solidFill>
                  <a:prstClr val="black">
                    <a:tint val="75000"/>
                  </a:prstClr>
                </a:solidFill>
              </a:rPr>
              <a:pPr/>
              <a:t>2/27/2018</a:t>
            </a:fld>
            <a:endParaRPr lang="en-US" dirty="0">
              <a:solidFill>
                <a:prstClr val="black">
                  <a:tint val="75000"/>
                </a:prstClr>
              </a:solidFill>
            </a:endParaRPr>
          </a:p>
        </p:txBody>
      </p:sp>
      <p:sp>
        <p:nvSpPr>
          <p:cNvPr id="6" name="Footer Placeholder 5"/>
          <p:cNvSpPr>
            <a:spLocks noGrp="1"/>
          </p:cNvSpPr>
          <p:nvPr>
            <p:ph type="ftr" sz="quarter" idx="11"/>
          </p:nvPr>
        </p:nvSpPr>
        <p:spPr>
          <a:xfrm>
            <a:off x="398585" y="6350977"/>
            <a:ext cx="4114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687C8F9-D69E-408A-9471-1F7D9DCD1C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28519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lgn="ctr">
              <a:defRPr/>
            </a:lvl1pPr>
          </a:lstStyle>
          <a:p>
            <a:fld id="{353869CE-5072-4D3A-AEA1-DA73D23B2B6D}" type="datetime1">
              <a:rPr lang="en-US" smtClean="0">
                <a:solidFill>
                  <a:prstClr val="black">
                    <a:tint val="75000"/>
                  </a:prstClr>
                </a:solidFill>
              </a:rPr>
              <a:pPr/>
              <a:t>2/27/2018</a:t>
            </a:fld>
            <a:endParaRPr lang="en-US" dirty="0">
              <a:solidFill>
                <a:prstClr val="black">
                  <a:tint val="75000"/>
                </a:prstClr>
              </a:solidFill>
            </a:endParaRPr>
          </a:p>
        </p:txBody>
      </p:sp>
      <p:sp>
        <p:nvSpPr>
          <p:cNvPr id="8" name="Footer Placeholder 7"/>
          <p:cNvSpPr>
            <a:spLocks noGrp="1"/>
          </p:cNvSpPr>
          <p:nvPr>
            <p:ph type="ftr" sz="quarter" idx="11"/>
          </p:nvPr>
        </p:nvSpPr>
        <p:spPr>
          <a:xfrm>
            <a:off x="398585" y="6350977"/>
            <a:ext cx="41148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B687C8F9-D69E-408A-9471-1F7D9DCD1C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06561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545617"/>
            <a:ext cx="10515600" cy="1325563"/>
          </a:xfrm>
        </p:spPr>
        <p:txBody>
          <a:bodyPr/>
          <a:lstStyle>
            <a:lvl1pPr algn="ct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lvl1pPr algn="ctr">
              <a:defRPr/>
            </a:lvl1pPr>
          </a:lstStyle>
          <a:p>
            <a:fld id="{E92A47F8-F1FC-4B91-844E-7ED50602EBF1}" type="datetime1">
              <a:rPr lang="en-US" smtClean="0">
                <a:solidFill>
                  <a:prstClr val="black">
                    <a:tint val="75000"/>
                  </a:prstClr>
                </a:solidFill>
              </a:rPr>
              <a:pPr/>
              <a:t>2/27/2018</a:t>
            </a:fld>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r>
              <a:rPr lang="en-US" dirty="0" smtClean="0">
                <a:solidFill>
                  <a:prstClr val="black">
                    <a:tint val="75000"/>
                  </a:prstClr>
                </a:solidFill>
              </a:rPr>
              <a:t>Page </a:t>
            </a:r>
            <a:fld id="{B687C8F9-D69E-408A-9471-1F7D9DCD1C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486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D0C00D-60FB-4254-9C54-A97BCAF87EA7}" type="datetime1">
              <a:rPr lang="en-US" smtClean="0">
                <a:solidFill>
                  <a:prstClr val="black">
                    <a:tint val="75000"/>
                  </a:prstClr>
                </a:solidFill>
              </a:rPr>
              <a:pPr/>
              <a:t>2/27/2018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4EEFE3-3BAB-4F8C-BD4E-13489029F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75218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ctr">
              <a:defRPr/>
            </a:lvl1pPr>
          </a:lstStyle>
          <a:p>
            <a:fld id="{E835C1EE-610B-466F-ADAC-1E57EF37776C}" type="datetime1">
              <a:rPr lang="en-US" smtClean="0">
                <a:solidFill>
                  <a:prstClr val="black">
                    <a:tint val="75000"/>
                  </a:prstClr>
                </a:solidFill>
              </a:rPr>
              <a:pPr/>
              <a:t>2/27/2018</a:t>
            </a:fld>
            <a:endParaRPr lang="en-US" dirty="0">
              <a:solidFill>
                <a:prstClr val="black">
                  <a:tint val="75000"/>
                </a:prstClr>
              </a:solidFill>
            </a:endParaRPr>
          </a:p>
        </p:txBody>
      </p:sp>
      <p:sp>
        <p:nvSpPr>
          <p:cNvPr id="3" name="Footer Placeholder 2"/>
          <p:cNvSpPr>
            <a:spLocks noGrp="1"/>
          </p:cNvSpPr>
          <p:nvPr>
            <p:ph type="ftr" sz="quarter" idx="11"/>
          </p:nvPr>
        </p:nvSpPr>
        <p:spPr>
          <a:xfrm>
            <a:off x="398585" y="6350977"/>
            <a:ext cx="41148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B687C8F9-D69E-408A-9471-1F7D9DCD1C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06788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56D25FA-B4D7-41E6-AB11-CDCA542E70C3}" type="datetime1">
              <a:rPr lang="en-US" smtClean="0">
                <a:solidFill>
                  <a:prstClr val="black">
                    <a:tint val="75000"/>
                  </a:prstClr>
                </a:solidFill>
              </a:rPr>
              <a:pPr/>
              <a:t>2/27/2018</a:t>
            </a:fld>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B687C8F9-D69E-408A-9471-1F7D9DCD1C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24407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lgn="ctr">
              <a:defRPr/>
            </a:lvl1pPr>
          </a:lstStyle>
          <a:p>
            <a:fld id="{3F642624-E42F-42DB-B55A-291AF00D39B6}" type="datetime1">
              <a:rPr lang="en-US" smtClean="0">
                <a:solidFill>
                  <a:prstClr val="black">
                    <a:tint val="75000"/>
                  </a:prstClr>
                </a:solidFill>
              </a:rPr>
              <a:pPr/>
              <a:t>2/27/2018</a:t>
            </a:fld>
            <a:endParaRPr lang="en-US" dirty="0">
              <a:solidFill>
                <a:prstClr val="black">
                  <a:tint val="75000"/>
                </a:prstClr>
              </a:solidFill>
            </a:endParaRPr>
          </a:p>
        </p:txBody>
      </p:sp>
      <p:sp>
        <p:nvSpPr>
          <p:cNvPr id="6" name="Footer Placeholder 5"/>
          <p:cNvSpPr>
            <a:spLocks noGrp="1"/>
          </p:cNvSpPr>
          <p:nvPr>
            <p:ph type="ftr" sz="quarter" idx="11"/>
          </p:nvPr>
        </p:nvSpPr>
        <p:spPr>
          <a:xfrm>
            <a:off x="398585" y="6350977"/>
            <a:ext cx="4114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687C8F9-D69E-408A-9471-1F7D9DCD1C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30906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lgn="ctr">
              <a:defRPr/>
            </a:lvl1pPr>
          </a:lstStyle>
          <a:p>
            <a:fld id="{6CDA48ED-D3DA-4C0B-83A5-1FFC853962CF}" type="datetime1">
              <a:rPr lang="en-US" smtClean="0">
                <a:solidFill>
                  <a:prstClr val="black">
                    <a:tint val="75000"/>
                  </a:prstClr>
                </a:solidFill>
              </a:rPr>
              <a:pPr/>
              <a:t>2/27/2018</a:t>
            </a:fld>
            <a:endParaRPr lang="en-US" dirty="0">
              <a:solidFill>
                <a:prstClr val="black">
                  <a:tint val="75000"/>
                </a:prstClr>
              </a:solidFill>
            </a:endParaRPr>
          </a:p>
        </p:txBody>
      </p:sp>
      <p:sp>
        <p:nvSpPr>
          <p:cNvPr id="6" name="Footer Placeholder 5"/>
          <p:cNvSpPr>
            <a:spLocks noGrp="1"/>
          </p:cNvSpPr>
          <p:nvPr>
            <p:ph type="ftr" sz="quarter" idx="11"/>
          </p:nvPr>
        </p:nvSpPr>
        <p:spPr>
          <a:xfrm>
            <a:off x="398585" y="6350977"/>
            <a:ext cx="4114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687C8F9-D69E-408A-9471-1F7D9DCD1C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56566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ctr">
              <a:defRPr/>
            </a:lvl1pPr>
          </a:lstStyle>
          <a:p>
            <a:fld id="{23692FCD-67E1-4CD4-BABB-E93A34590C99}" type="datetime1">
              <a:rPr lang="en-US" smtClean="0">
                <a:solidFill>
                  <a:prstClr val="black">
                    <a:tint val="75000"/>
                  </a:prstClr>
                </a:solidFill>
              </a:rPr>
              <a:pPr/>
              <a:t>2/27/2018</a:t>
            </a:fld>
            <a:endParaRPr lang="en-US" dirty="0">
              <a:solidFill>
                <a:prstClr val="black">
                  <a:tint val="75000"/>
                </a:prstClr>
              </a:solidFill>
            </a:endParaRPr>
          </a:p>
        </p:txBody>
      </p:sp>
      <p:sp>
        <p:nvSpPr>
          <p:cNvPr id="5" name="Footer Placeholder 4"/>
          <p:cNvSpPr>
            <a:spLocks noGrp="1"/>
          </p:cNvSpPr>
          <p:nvPr>
            <p:ph type="ftr" sz="quarter" idx="11"/>
          </p:nvPr>
        </p:nvSpPr>
        <p:spPr>
          <a:xfrm>
            <a:off x="398585" y="6350977"/>
            <a:ext cx="4114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687C8F9-D69E-408A-9471-1F7D9DCD1C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0902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ctr">
              <a:defRPr/>
            </a:lvl1pPr>
          </a:lstStyle>
          <a:p>
            <a:fld id="{AD10AD98-A94E-49A5-AF9A-0B3044E4A428}" type="datetime1">
              <a:rPr lang="en-US" smtClean="0">
                <a:solidFill>
                  <a:prstClr val="black">
                    <a:tint val="75000"/>
                  </a:prstClr>
                </a:solidFill>
              </a:rPr>
              <a:pPr/>
              <a:t>2/27/2018</a:t>
            </a:fld>
            <a:endParaRPr lang="en-US" dirty="0">
              <a:solidFill>
                <a:prstClr val="black">
                  <a:tint val="75000"/>
                </a:prstClr>
              </a:solidFill>
            </a:endParaRPr>
          </a:p>
        </p:txBody>
      </p:sp>
      <p:sp>
        <p:nvSpPr>
          <p:cNvPr id="5" name="Footer Placeholder 4"/>
          <p:cNvSpPr>
            <a:spLocks noGrp="1"/>
          </p:cNvSpPr>
          <p:nvPr>
            <p:ph type="ftr" sz="quarter" idx="11"/>
          </p:nvPr>
        </p:nvSpPr>
        <p:spPr>
          <a:xfrm>
            <a:off x="398585" y="6350977"/>
            <a:ext cx="4114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687C8F9-D69E-408A-9471-1F7D9DCD1C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40819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FAFC757-1F40-43C3-814D-C007B2C1FB8C}" type="datetimeFigureOut">
              <a:rPr lang="en-US" smtClean="0"/>
              <a:t>2/27/2018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2EF23F-A754-45E0-A2A1-1081F649BC1F}" type="slidenum">
              <a:rPr lang="en-US" smtClean="0"/>
              <a:t>‹#›</a:t>
            </a:fld>
            <a:endParaRPr lang="en-US"/>
          </a:p>
        </p:txBody>
      </p:sp>
    </p:spTree>
    <p:extLst>
      <p:ext uri="{BB962C8B-B14F-4D97-AF65-F5344CB8AC3E}">
        <p14:creationId xmlns:p14="http://schemas.microsoft.com/office/powerpoint/2010/main" val="34327026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AFC757-1F40-43C3-814D-C007B2C1FB8C}" type="datetimeFigureOut">
              <a:rPr lang="en-US" smtClean="0"/>
              <a:t>2/27/2018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2EF23F-A754-45E0-A2A1-1081F649BC1F}" type="slidenum">
              <a:rPr lang="en-US" smtClean="0"/>
              <a:t>‹#›</a:t>
            </a:fld>
            <a:endParaRPr lang="en-US"/>
          </a:p>
        </p:txBody>
      </p:sp>
    </p:spTree>
    <p:extLst>
      <p:ext uri="{BB962C8B-B14F-4D97-AF65-F5344CB8AC3E}">
        <p14:creationId xmlns:p14="http://schemas.microsoft.com/office/powerpoint/2010/main" val="29270550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AFC757-1F40-43C3-814D-C007B2C1FB8C}" type="datetimeFigureOut">
              <a:rPr lang="en-US" smtClean="0"/>
              <a:t>2/27/2018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2EF23F-A754-45E0-A2A1-1081F649BC1F}" type="slidenum">
              <a:rPr lang="en-US" smtClean="0"/>
              <a:t>‹#›</a:t>
            </a:fld>
            <a:endParaRPr lang="en-US"/>
          </a:p>
        </p:txBody>
      </p:sp>
    </p:spTree>
    <p:extLst>
      <p:ext uri="{BB962C8B-B14F-4D97-AF65-F5344CB8AC3E}">
        <p14:creationId xmlns:p14="http://schemas.microsoft.com/office/powerpoint/2010/main" val="8071583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FAFC757-1F40-43C3-814D-C007B2C1FB8C}" type="datetimeFigureOut">
              <a:rPr lang="en-US" smtClean="0"/>
              <a:t>2/27/2018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2EF23F-A754-45E0-A2A1-1081F649BC1F}" type="slidenum">
              <a:rPr lang="en-US" smtClean="0"/>
              <a:t>‹#›</a:t>
            </a:fld>
            <a:endParaRPr lang="en-US"/>
          </a:p>
        </p:txBody>
      </p:sp>
    </p:spTree>
    <p:extLst>
      <p:ext uri="{BB962C8B-B14F-4D97-AF65-F5344CB8AC3E}">
        <p14:creationId xmlns:p14="http://schemas.microsoft.com/office/powerpoint/2010/main" val="4072768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3AAF40-06FB-417D-996F-2ACE33B99262}" type="datetime1">
              <a:rPr lang="en-US" smtClean="0">
                <a:solidFill>
                  <a:prstClr val="black">
                    <a:tint val="75000"/>
                  </a:prstClr>
                </a:solidFill>
              </a:rPr>
              <a:pPr/>
              <a:t>2/27/2018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64EEFE3-3BAB-4F8C-BD4E-13489029F13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122123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FAFC757-1F40-43C3-814D-C007B2C1FB8C}" type="datetimeFigureOut">
              <a:rPr lang="en-US" smtClean="0"/>
              <a:t>2/27/2018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2EF23F-A754-45E0-A2A1-1081F649BC1F}" type="slidenum">
              <a:rPr lang="en-US" smtClean="0"/>
              <a:t>‹#›</a:t>
            </a:fld>
            <a:endParaRPr lang="en-US"/>
          </a:p>
        </p:txBody>
      </p:sp>
    </p:spTree>
    <p:extLst>
      <p:ext uri="{BB962C8B-B14F-4D97-AF65-F5344CB8AC3E}">
        <p14:creationId xmlns:p14="http://schemas.microsoft.com/office/powerpoint/2010/main" val="18971372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AFC757-1F40-43C3-814D-C007B2C1FB8C}" type="datetimeFigureOut">
              <a:rPr lang="en-US" smtClean="0"/>
              <a:t>2/27/2018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2EF23F-A754-45E0-A2A1-1081F649BC1F}" type="slidenum">
              <a:rPr lang="en-US" smtClean="0"/>
              <a:t>‹#›</a:t>
            </a:fld>
            <a:endParaRPr lang="en-US"/>
          </a:p>
        </p:txBody>
      </p:sp>
    </p:spTree>
    <p:extLst>
      <p:ext uri="{BB962C8B-B14F-4D97-AF65-F5344CB8AC3E}">
        <p14:creationId xmlns:p14="http://schemas.microsoft.com/office/powerpoint/2010/main" val="23126449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AFC757-1F40-43C3-814D-C007B2C1FB8C}" type="datetimeFigureOut">
              <a:rPr lang="en-US" smtClean="0"/>
              <a:t>2/27/2018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2EF23F-A754-45E0-A2A1-1081F649BC1F}" type="slidenum">
              <a:rPr lang="en-US" smtClean="0"/>
              <a:t>‹#›</a:t>
            </a:fld>
            <a:endParaRPr lang="en-US"/>
          </a:p>
        </p:txBody>
      </p:sp>
    </p:spTree>
    <p:extLst>
      <p:ext uri="{BB962C8B-B14F-4D97-AF65-F5344CB8AC3E}">
        <p14:creationId xmlns:p14="http://schemas.microsoft.com/office/powerpoint/2010/main" val="10389216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AFC757-1F40-43C3-814D-C007B2C1FB8C}" type="datetimeFigureOut">
              <a:rPr lang="en-US" smtClean="0"/>
              <a:t>2/27/2018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2EF23F-A754-45E0-A2A1-1081F649BC1F}" type="slidenum">
              <a:rPr lang="en-US" smtClean="0"/>
              <a:t>‹#›</a:t>
            </a:fld>
            <a:endParaRPr lang="en-US"/>
          </a:p>
        </p:txBody>
      </p:sp>
    </p:spTree>
    <p:extLst>
      <p:ext uri="{BB962C8B-B14F-4D97-AF65-F5344CB8AC3E}">
        <p14:creationId xmlns:p14="http://schemas.microsoft.com/office/powerpoint/2010/main" val="29057837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AFC757-1F40-43C3-814D-C007B2C1FB8C}" type="datetimeFigureOut">
              <a:rPr lang="en-US" smtClean="0"/>
              <a:t>2/27/2018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2EF23F-A754-45E0-A2A1-1081F649BC1F}" type="slidenum">
              <a:rPr lang="en-US" smtClean="0"/>
              <a:t>‹#›</a:t>
            </a:fld>
            <a:endParaRPr lang="en-US"/>
          </a:p>
        </p:txBody>
      </p:sp>
    </p:spTree>
    <p:extLst>
      <p:ext uri="{BB962C8B-B14F-4D97-AF65-F5344CB8AC3E}">
        <p14:creationId xmlns:p14="http://schemas.microsoft.com/office/powerpoint/2010/main" val="4099036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AFC757-1F40-43C3-814D-C007B2C1FB8C}" type="datetimeFigureOut">
              <a:rPr lang="en-US" smtClean="0"/>
              <a:t>2/27/2018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2EF23F-A754-45E0-A2A1-1081F649BC1F}" type="slidenum">
              <a:rPr lang="en-US" smtClean="0"/>
              <a:t>‹#›</a:t>
            </a:fld>
            <a:endParaRPr lang="en-US"/>
          </a:p>
        </p:txBody>
      </p:sp>
    </p:spTree>
    <p:extLst>
      <p:ext uri="{BB962C8B-B14F-4D97-AF65-F5344CB8AC3E}">
        <p14:creationId xmlns:p14="http://schemas.microsoft.com/office/powerpoint/2010/main" val="31174556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AFC757-1F40-43C3-814D-C007B2C1FB8C}" type="datetimeFigureOut">
              <a:rPr lang="en-US" smtClean="0"/>
              <a:t>2/27/2018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2EF23F-A754-45E0-A2A1-1081F649BC1F}" type="slidenum">
              <a:rPr lang="en-US" smtClean="0"/>
              <a:t>‹#›</a:t>
            </a:fld>
            <a:endParaRPr lang="en-US"/>
          </a:p>
        </p:txBody>
      </p:sp>
    </p:spTree>
    <p:extLst>
      <p:ext uri="{BB962C8B-B14F-4D97-AF65-F5344CB8AC3E}">
        <p14:creationId xmlns:p14="http://schemas.microsoft.com/office/powerpoint/2010/main" val="3768444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EBC6266-3865-48A4-889E-2698257983C7}" type="datetime1">
              <a:rPr lang="en-US" smtClean="0">
                <a:solidFill>
                  <a:prstClr val="black">
                    <a:tint val="75000"/>
                  </a:prstClr>
                </a:solidFill>
              </a:rPr>
              <a:pPr/>
              <a:t>2/27/2018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4EEFE3-3BAB-4F8C-BD4E-13489029F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2162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0F732E-A6D6-4F05-8018-37AC7D36976D}" type="datetime1">
              <a:rPr lang="en-US" smtClean="0">
                <a:solidFill>
                  <a:prstClr val="black">
                    <a:tint val="75000"/>
                  </a:prstClr>
                </a:solidFill>
              </a:rPr>
              <a:pPr/>
              <a:t>2/27/2018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4EEFE3-3BAB-4F8C-BD4E-13489029F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1448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154F16-1AED-4234-AB8F-648EB55E3620}" type="datetime1">
              <a:rPr lang="en-US" smtClean="0">
                <a:solidFill>
                  <a:prstClr val="black">
                    <a:tint val="75000"/>
                  </a:prstClr>
                </a:solidFill>
              </a:rPr>
              <a:pPr/>
              <a:t>2/27/2018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64EEFE3-3BAB-4F8C-BD4E-13489029F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7247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C2437A-3560-4CB2-8A14-164E720BD0E0}" type="datetime1">
              <a:rPr lang="en-US" smtClean="0">
                <a:solidFill>
                  <a:prstClr val="black">
                    <a:tint val="75000"/>
                  </a:prstClr>
                </a:solidFill>
              </a:rPr>
              <a:pPr/>
              <a:t>2/27/2018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64EEFE3-3BAB-4F8C-BD4E-13489029F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7518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853562-CA21-4CBE-BD1D-AB4A7B440EBB}" type="datetime1">
              <a:rPr lang="en-US" smtClean="0">
                <a:solidFill>
                  <a:prstClr val="black">
                    <a:tint val="75000"/>
                  </a:prstClr>
                </a:solidFill>
              </a:rPr>
              <a:pPr/>
              <a:t>2/27/2018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64EEFE3-3BAB-4F8C-BD4E-13489029F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9142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6DA367-8141-4D05-9108-5D1B09629600}" type="datetime1">
              <a:rPr lang="en-US" smtClean="0">
                <a:solidFill>
                  <a:prstClr val="black">
                    <a:tint val="75000"/>
                  </a:prstClr>
                </a:solidFill>
              </a:rPr>
              <a:pPr/>
              <a:t>2/27/2018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4EEFE3-3BAB-4F8C-BD4E-13489029F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585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3AAF40-06FB-417D-996F-2ACE33B99262}" type="datetime1">
              <a:rPr lang="en-US" smtClean="0">
                <a:solidFill>
                  <a:prstClr val="black">
                    <a:tint val="75000"/>
                  </a:prstClr>
                </a:solidFill>
              </a:rPr>
              <a:pPr/>
              <a:t>2/27/2018</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4EEFE3-3BAB-4F8C-BD4E-13489029F13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461413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85"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Lst>
  <p:hf hdr="0" ftr="0"/>
  <p:txStyles>
    <p:titleStyle>
      <a:lvl1pPr algn="l" defTabSz="914400" rtl="0" eaLnBrk="1" latinLnBrk="0" hangingPunct="1">
        <a:lnSpc>
          <a:spcPct val="90000"/>
        </a:lnSpc>
        <a:spcBef>
          <a:spcPct val="0"/>
        </a:spcBef>
        <a:buNone/>
        <a:defRPr sz="4400" b="1" kern="1200" cap="all" baseline="0">
          <a:solidFill>
            <a:srgbClr val="C00000"/>
          </a:solidFill>
          <a:latin typeface="Corbel" panose="020B05030202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724400" y="6350977"/>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6D25FA-B4D7-41E6-AB11-CDCA542E70C3}" type="datetime1">
              <a:rPr lang="en-US" smtClean="0">
                <a:solidFill>
                  <a:prstClr val="black">
                    <a:tint val="75000"/>
                  </a:prstClr>
                </a:solidFill>
              </a:rPr>
              <a:pPr/>
              <a:t>2/27/2018</a:t>
            </a:fld>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87C8F9-D69E-408A-9471-1F7D9DCD1C43}"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p:cNvPicPr>
            <a:picLocks noChangeAspect="1"/>
          </p:cNvPicPr>
          <p:nvPr userDrawn="1"/>
        </p:nvPicPr>
        <p:blipFill>
          <a:blip r:embed="rId14" cstate="print"/>
          <a:stretch>
            <a:fillRect/>
          </a:stretch>
        </p:blipFill>
        <p:spPr>
          <a:xfrm>
            <a:off x="410616" y="6150832"/>
            <a:ext cx="1872528" cy="565270"/>
          </a:xfrm>
          <a:prstGeom prst="rect">
            <a:avLst/>
          </a:prstGeom>
        </p:spPr>
      </p:pic>
    </p:spTree>
    <p:extLst>
      <p:ext uri="{BB962C8B-B14F-4D97-AF65-F5344CB8AC3E}">
        <p14:creationId xmlns:p14="http://schemas.microsoft.com/office/powerpoint/2010/main" val="114061677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6" r:id="rId8"/>
    <p:sldLayoutId id="2147483681" r:id="rId9"/>
    <p:sldLayoutId id="2147483682" r:id="rId10"/>
    <p:sldLayoutId id="2147483683" r:id="rId11"/>
    <p:sldLayoutId id="2147483684" r:id="rId12"/>
  </p:sldLayoutIdLst>
  <p:hf hdr="0" ftr="0"/>
  <p:txStyles>
    <p:titleStyle>
      <a:lvl1pPr algn="l" defTabSz="914400" rtl="0" eaLnBrk="1" latinLnBrk="0" hangingPunct="1">
        <a:lnSpc>
          <a:spcPct val="90000"/>
        </a:lnSpc>
        <a:spcBef>
          <a:spcPct val="0"/>
        </a:spcBef>
        <a:buNone/>
        <a:defRPr sz="4400" b="1" kern="1200" cap="all" baseline="0">
          <a:solidFill>
            <a:srgbClr val="C00000"/>
          </a:solidFill>
          <a:latin typeface="Corbel" panose="020B05030202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AFC757-1F40-43C3-814D-C007B2C1FB8C}" type="datetimeFigureOut">
              <a:rPr lang="en-US" smtClean="0"/>
              <a:t>2/27/2018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2EF23F-A754-45E0-A2A1-1081F649BC1F}" type="slidenum">
              <a:rPr lang="en-US" smtClean="0"/>
              <a:t>‹#›</a:t>
            </a:fld>
            <a:endParaRPr lang="en-US"/>
          </a:p>
        </p:txBody>
      </p:sp>
    </p:spTree>
    <p:extLst>
      <p:ext uri="{BB962C8B-B14F-4D97-AF65-F5344CB8AC3E}">
        <p14:creationId xmlns:p14="http://schemas.microsoft.com/office/powerpoint/2010/main" val="115706337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hyperlink" Target="https://www.acquisition.gov/PSC_Manual" TargetMode="External"/><Relationship Id="rId2" Type="http://schemas.openxmlformats.org/officeDocument/2006/relationships/hyperlink" Target="https://www.census.gov/cgi-bin/sssd/naics/naicsrch" TargetMode="Externa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hyperlink" Target="https://beta.sam.gov/" TargetMode="External"/><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0.xml"/><Relationship Id="rId5" Type="http://schemas.openxmlformats.org/officeDocument/2006/relationships/image" Target="../media/image12.jpe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hyperlink" Target="mailto:James.strube@sba.gov" TargetMode="Externa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hyperlink" Target="http://www.acq.osd.mil/osbp/docs/DoDPrimeContractorsJuly2015Final.xlsx" TargetMode="Externa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0.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hyperlink" Target="tel:920-785-1165" TargetMode="External"/><Relationship Id="rId2" Type="http://schemas.openxmlformats.org/officeDocument/2006/relationships/hyperlink" Target="tel:877-739-8601" TargetMode="External"/><Relationship Id="rId1" Type="http://schemas.openxmlformats.org/officeDocument/2006/relationships/slideLayout" Target="../slideLayouts/slideLayout20.xml"/><Relationship Id="rId6" Type="http://schemas.openxmlformats.org/officeDocument/2006/relationships/hyperlink" Target="mailto:william.capelle@americanprideindustrial.com" TargetMode="External"/><Relationship Id="rId5" Type="http://schemas.openxmlformats.org/officeDocument/2006/relationships/hyperlink" Target="tel:920-676-5336" TargetMode="External"/><Relationship Id="rId4" Type="http://schemas.openxmlformats.org/officeDocument/2006/relationships/hyperlink" Target="tel:920-785-1624"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hyperlink" Target="mailto:josephs@wispro.org" TargetMode="External"/><Relationship Id="rId2" Type="http://schemas.openxmlformats.org/officeDocument/2006/relationships/hyperlink" Target="http://www.wispro.org/" TargetMode="External"/><Relationship Id="rId1" Type="http://schemas.openxmlformats.org/officeDocument/2006/relationships/slideLayout" Target="../slideLayouts/slideLayout21.xml"/><Relationship Id="rId5" Type="http://schemas.openxmlformats.org/officeDocument/2006/relationships/hyperlink" Target="mailto:kenk@wispro.org" TargetMode="External"/><Relationship Id="rId4" Type="http://schemas.openxmlformats.org/officeDocument/2006/relationships/hyperlink" Target="mailto:jeanp@wispro.or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gif"/><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hape 171"/>
          <p:cNvSpPr>
            <a:spLocks noGrp="1"/>
          </p:cNvSpPr>
          <p:nvPr>
            <p:ph type="body" idx="13"/>
          </p:nvPr>
        </p:nvSpPr>
        <p:spPr>
          <a:xfrm>
            <a:off x="2550017" y="4140919"/>
            <a:ext cx="7160654" cy="1718969"/>
          </a:xfrm>
          <a:solidFill>
            <a:schemeClr val="accent1">
              <a:lumMod val="50000"/>
            </a:schemeClr>
          </a:solidFill>
        </p:spPr>
        <p:txBody>
          <a:bodyPr>
            <a:normAutofit/>
          </a:bodyPr>
          <a:lstStyle/>
          <a:p>
            <a:pPr defTabSz="410751">
              <a:defRPr/>
            </a:pPr>
            <a:r>
              <a:rPr lang="en-US" sz="3600" dirty="0" smtClean="0"/>
              <a:t>Working as a Federal Government Manufacturing Subcontractor</a:t>
            </a:r>
            <a:endParaRPr lang="en-US" sz="3600" dirty="0"/>
          </a:p>
          <a:p>
            <a:pPr defTabSz="410358">
              <a:defRPr/>
            </a:pPr>
            <a:r>
              <a:rPr lang="en-US" sz="2800" b="1" dirty="0">
                <a:latin typeface="Corbel" panose="020B0503020204020204" pitchFamily="34" charset="0"/>
              </a:rPr>
              <a:t>February </a:t>
            </a:r>
            <a:r>
              <a:rPr lang="en-US" sz="2800" b="1" dirty="0" smtClean="0">
                <a:latin typeface="Corbel" panose="020B0503020204020204" pitchFamily="34" charset="0"/>
              </a:rPr>
              <a:t>28, 2018 - Manitowoc, WI</a:t>
            </a:r>
            <a:endParaRPr lang="en-US" sz="2800" b="1" dirty="0">
              <a:latin typeface="Corbel" panose="020B0503020204020204" pitchFamily="34" charset="0"/>
            </a:endParaRPr>
          </a:p>
        </p:txBody>
      </p:sp>
      <p:sp>
        <p:nvSpPr>
          <p:cNvPr id="2" name="Slide Number Placeholder 1"/>
          <p:cNvSpPr>
            <a:spLocks noGrp="1"/>
          </p:cNvSpPr>
          <p:nvPr>
            <p:ph type="sldNum" sz="quarter" idx="15"/>
          </p:nvPr>
        </p:nvSpPr>
        <p:spPr/>
        <p:txBody>
          <a:bodyPr/>
          <a:lstStyle/>
          <a:p>
            <a:pPr>
              <a:defRPr/>
            </a:pPr>
            <a:fld id="{1644AC26-06E3-4913-B6A5-BF6E8B038069}" type="slidenum">
              <a:rPr lang="en-US" altLang="en-US" smtClean="0">
                <a:solidFill>
                  <a:prstClr val="black"/>
                </a:solidFill>
              </a:rPr>
              <a:pPr>
                <a:defRPr/>
              </a:pPr>
              <a:t>1</a:t>
            </a:fld>
            <a:endParaRPr lang="en-US" altLang="en-US" dirty="0">
              <a:solidFill>
                <a:prstClr val="black"/>
              </a:solidFill>
            </a:endParaRPr>
          </a:p>
        </p:txBody>
      </p:sp>
    </p:spTree>
    <p:extLst>
      <p:ext uri="{BB962C8B-B14F-4D97-AF65-F5344CB8AC3E}">
        <p14:creationId xmlns:p14="http://schemas.microsoft.com/office/powerpoint/2010/main" val="3646851413"/>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process – how this really works</a:t>
            </a:r>
            <a:endParaRPr lang="en-US" dirty="0"/>
          </a:p>
        </p:txBody>
      </p:sp>
      <p:sp>
        <p:nvSpPr>
          <p:cNvPr id="3" name="Date Placeholder 2"/>
          <p:cNvSpPr>
            <a:spLocks noGrp="1"/>
          </p:cNvSpPr>
          <p:nvPr>
            <p:ph type="dt" sz="half" idx="10"/>
          </p:nvPr>
        </p:nvSpPr>
        <p:spPr/>
        <p:txBody>
          <a:bodyPr/>
          <a:lstStyle/>
          <a:p>
            <a:fld id="{E92A47F8-F1FC-4B91-844E-7ED50602EBF1}" type="datetime1">
              <a:rPr lang="en-US" smtClean="0">
                <a:solidFill>
                  <a:prstClr val="black">
                    <a:tint val="75000"/>
                  </a:prstClr>
                </a:solidFill>
              </a:rPr>
              <a:pPr/>
              <a:t>2/27/2018</a:t>
            </a:fld>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r>
              <a:rPr lang="en-US" smtClean="0">
                <a:solidFill>
                  <a:prstClr val="black">
                    <a:tint val="75000"/>
                  </a:prstClr>
                </a:solidFill>
              </a:rPr>
              <a:t>Page </a:t>
            </a:r>
            <a:fld id="{B687C8F9-D69E-408A-9471-1F7D9DCD1C43}" type="slidenum">
              <a:rPr lang="en-US" smtClean="0">
                <a:solidFill>
                  <a:prstClr val="black">
                    <a:tint val="75000"/>
                  </a:prstClr>
                </a:solidFill>
              </a:rPr>
              <a:pPr/>
              <a:t>10</a:t>
            </a:fld>
            <a:endParaRPr lang="en-US" dirty="0">
              <a:solidFill>
                <a:prstClr val="black">
                  <a:tint val="75000"/>
                </a:prstClr>
              </a:solidFill>
            </a:endParaRPr>
          </a:p>
        </p:txBody>
      </p:sp>
    </p:spTree>
    <p:extLst>
      <p:ext uri="{BB962C8B-B14F-4D97-AF65-F5344CB8AC3E}">
        <p14:creationId xmlns:p14="http://schemas.microsoft.com/office/powerpoint/2010/main" val="3471428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Content Placeholder 2"/>
          <p:cNvSpPr>
            <a:spLocks noGrp="1"/>
          </p:cNvSpPr>
          <p:nvPr>
            <p:ph idx="1"/>
          </p:nvPr>
        </p:nvSpPr>
        <p:spPr>
          <a:xfrm>
            <a:off x="875269" y="1525143"/>
            <a:ext cx="9101665" cy="3836771"/>
          </a:xfrm>
        </p:spPr>
        <p:txBody>
          <a:bodyPr>
            <a:noAutofit/>
          </a:bodyPr>
          <a:lstStyle/>
          <a:p>
            <a:pPr>
              <a:lnSpc>
                <a:spcPct val="100000"/>
              </a:lnSpc>
            </a:pPr>
            <a:r>
              <a:rPr lang="en-US" altLang="en-US" sz="2600" dirty="0"/>
              <a:t>There </a:t>
            </a:r>
            <a:r>
              <a:rPr lang="en-US" altLang="en-US" sz="2600" dirty="0">
                <a:solidFill>
                  <a:srgbClr val="C00000"/>
                </a:solidFill>
              </a:rPr>
              <a:t>MUST</a:t>
            </a:r>
            <a:r>
              <a:rPr lang="en-US" altLang="en-US" sz="2600" dirty="0"/>
              <a:t> be a need</a:t>
            </a:r>
          </a:p>
          <a:p>
            <a:pPr>
              <a:lnSpc>
                <a:spcPct val="100000"/>
              </a:lnSpc>
            </a:pPr>
            <a:r>
              <a:rPr lang="en-US" altLang="en-US" sz="2600" dirty="0"/>
              <a:t>There </a:t>
            </a:r>
            <a:r>
              <a:rPr lang="en-US" altLang="en-US" sz="2600" dirty="0">
                <a:solidFill>
                  <a:srgbClr val="C00000"/>
                </a:solidFill>
              </a:rPr>
              <a:t>MUST</a:t>
            </a:r>
            <a:r>
              <a:rPr lang="en-US" altLang="en-US" sz="2600" dirty="0"/>
              <a:t> be money to pay for the product or service</a:t>
            </a:r>
          </a:p>
          <a:p>
            <a:pPr>
              <a:lnSpc>
                <a:spcPct val="100000"/>
              </a:lnSpc>
            </a:pPr>
            <a:r>
              <a:rPr lang="en-US" altLang="en-US" sz="2600" dirty="0"/>
              <a:t>YOU </a:t>
            </a:r>
            <a:r>
              <a:rPr lang="en-US" altLang="en-US" sz="2600" dirty="0">
                <a:solidFill>
                  <a:srgbClr val="C00000"/>
                </a:solidFill>
              </a:rPr>
              <a:t>MUST</a:t>
            </a:r>
            <a:r>
              <a:rPr lang="en-US" altLang="en-US" sz="2600" dirty="0"/>
              <a:t> be COMPETITIVE</a:t>
            </a:r>
          </a:p>
          <a:p>
            <a:pPr>
              <a:lnSpc>
                <a:spcPct val="100000"/>
              </a:lnSpc>
            </a:pPr>
            <a:r>
              <a:rPr lang="en-US" altLang="en-US" sz="2600" dirty="0"/>
              <a:t>YOU </a:t>
            </a:r>
            <a:r>
              <a:rPr lang="en-US" altLang="en-US" sz="2600" dirty="0">
                <a:solidFill>
                  <a:srgbClr val="C00000"/>
                </a:solidFill>
              </a:rPr>
              <a:t>MUST</a:t>
            </a:r>
            <a:r>
              <a:rPr lang="en-US" altLang="en-US" sz="2600" dirty="0"/>
              <a:t> MAKE MONEY</a:t>
            </a:r>
          </a:p>
          <a:p>
            <a:pPr>
              <a:lnSpc>
                <a:spcPct val="100000"/>
              </a:lnSpc>
            </a:pPr>
            <a:r>
              <a:rPr lang="en-US" altLang="en-US" sz="2600" dirty="0"/>
              <a:t>YOU </a:t>
            </a:r>
            <a:r>
              <a:rPr lang="en-US" altLang="en-US" sz="2600" dirty="0">
                <a:solidFill>
                  <a:srgbClr val="C00000"/>
                </a:solidFill>
              </a:rPr>
              <a:t>MUST</a:t>
            </a:r>
            <a:r>
              <a:rPr lang="en-US" altLang="en-US" sz="2600" dirty="0"/>
              <a:t> have the CAPABILITIES, CAPACITY and RESOURCES to support the </a:t>
            </a:r>
            <a:r>
              <a:rPr lang="en-US" altLang="en-US" sz="2600" dirty="0" smtClean="0"/>
              <a:t>requirement</a:t>
            </a:r>
          </a:p>
          <a:p>
            <a:pPr>
              <a:lnSpc>
                <a:spcPct val="100000"/>
              </a:lnSpc>
            </a:pPr>
            <a:r>
              <a:rPr lang="en-US" altLang="en-US" sz="2600" dirty="0" smtClean="0"/>
              <a:t>This is a NATIONAL / INTERNATIONAL market – </a:t>
            </a:r>
            <a:r>
              <a:rPr lang="en-US" altLang="en-US" sz="2600" dirty="0" smtClean="0">
                <a:solidFill>
                  <a:srgbClr val="C00000"/>
                </a:solidFill>
              </a:rPr>
              <a:t>NOT</a:t>
            </a:r>
            <a:r>
              <a:rPr lang="en-US" altLang="en-US" sz="2600" dirty="0" smtClean="0"/>
              <a:t> (usually) a local opportunity</a:t>
            </a:r>
          </a:p>
          <a:p>
            <a:pPr>
              <a:lnSpc>
                <a:spcPct val="100000"/>
              </a:lnSpc>
            </a:pPr>
            <a:r>
              <a:rPr lang="en-US" altLang="en-US" sz="2600" dirty="0" smtClean="0"/>
              <a:t>It must be done “THEIR” way</a:t>
            </a:r>
            <a:endParaRPr lang="en-US" altLang="en-US" sz="2600" dirty="0"/>
          </a:p>
        </p:txBody>
      </p:sp>
      <p:sp>
        <p:nvSpPr>
          <p:cNvPr id="6" name="Title 5"/>
          <p:cNvSpPr txBox="1">
            <a:spLocks/>
          </p:cNvSpPr>
          <p:nvPr/>
        </p:nvSpPr>
        <p:spPr bwMode="auto">
          <a:xfrm>
            <a:off x="776873" y="458343"/>
            <a:ext cx="9298459" cy="1066800"/>
          </a:xfrm>
          <a:prstGeom prst="rect">
            <a:avLst/>
          </a:prstGeom>
          <a:noFill/>
          <a:ln>
            <a:noFill/>
          </a:ln>
          <a:extLst/>
        </p:spPr>
        <p:txBody>
          <a:bodyPr lIns="50800" tIns="50800" rIns="50800" bIns="50800" anchor="ctr"/>
          <a:lstStyle>
            <a:lvl1pPr algn="ctr" defTabSz="409575" rtl="0" eaLnBrk="0" fontAlgn="base" hangingPunct="0">
              <a:spcBef>
                <a:spcPct val="0"/>
              </a:spcBef>
              <a:spcAft>
                <a:spcPct val="0"/>
              </a:spcAft>
              <a:defRPr sz="4200">
                <a:solidFill>
                  <a:srgbClr val="FFFFFF"/>
                </a:solidFill>
                <a:latin typeface="+mj-lt"/>
                <a:ea typeface="+mj-ea"/>
                <a:cs typeface="+mj-cs"/>
                <a:sym typeface="Interstate-Black"/>
              </a:defRPr>
            </a:lvl1pPr>
            <a:lvl2pPr algn="ctr" defTabSz="409575" rtl="0" eaLnBrk="0" fontAlgn="base" hangingPunct="0">
              <a:spcBef>
                <a:spcPct val="0"/>
              </a:spcBef>
              <a:spcAft>
                <a:spcPct val="0"/>
              </a:spcAft>
              <a:defRPr sz="4200">
                <a:solidFill>
                  <a:srgbClr val="FFFFFF"/>
                </a:solidFill>
                <a:latin typeface="+mj-lt"/>
                <a:ea typeface="+mj-ea"/>
                <a:cs typeface="+mj-cs"/>
                <a:sym typeface="Interstate-Black"/>
              </a:defRPr>
            </a:lvl2pPr>
            <a:lvl3pPr algn="ctr" defTabSz="409575" rtl="0" eaLnBrk="0" fontAlgn="base" hangingPunct="0">
              <a:spcBef>
                <a:spcPct val="0"/>
              </a:spcBef>
              <a:spcAft>
                <a:spcPct val="0"/>
              </a:spcAft>
              <a:defRPr sz="4200">
                <a:solidFill>
                  <a:srgbClr val="FFFFFF"/>
                </a:solidFill>
                <a:latin typeface="+mj-lt"/>
                <a:ea typeface="+mj-ea"/>
                <a:cs typeface="+mj-cs"/>
                <a:sym typeface="Interstate-Black"/>
              </a:defRPr>
            </a:lvl3pPr>
            <a:lvl4pPr algn="ctr" defTabSz="409575" rtl="0" eaLnBrk="0" fontAlgn="base" hangingPunct="0">
              <a:spcBef>
                <a:spcPct val="0"/>
              </a:spcBef>
              <a:spcAft>
                <a:spcPct val="0"/>
              </a:spcAft>
              <a:defRPr sz="4200">
                <a:solidFill>
                  <a:srgbClr val="FFFFFF"/>
                </a:solidFill>
                <a:latin typeface="+mj-lt"/>
                <a:ea typeface="+mj-ea"/>
                <a:cs typeface="+mj-cs"/>
                <a:sym typeface="Interstate-Black"/>
              </a:defRPr>
            </a:lvl4pPr>
            <a:lvl5pPr algn="ctr" defTabSz="409575" rtl="0" eaLnBrk="0" fontAlgn="base" hangingPunct="0">
              <a:spcBef>
                <a:spcPct val="0"/>
              </a:spcBef>
              <a:spcAft>
                <a:spcPct val="0"/>
              </a:spcAft>
              <a:defRPr sz="4200">
                <a:solidFill>
                  <a:srgbClr val="FFFFFF"/>
                </a:solidFill>
                <a:latin typeface="+mj-lt"/>
                <a:ea typeface="+mj-ea"/>
                <a:cs typeface="+mj-cs"/>
                <a:sym typeface="Interstate-Black"/>
              </a:defRPr>
            </a:lvl5pPr>
            <a:lvl6pPr marL="0" marR="0" indent="803643" algn="ctr" defTabSz="410751" rtl="0" latinLnBrk="0">
              <a:lnSpc>
                <a:spcPct val="100000"/>
              </a:lnSpc>
              <a:spcBef>
                <a:spcPts val="0"/>
              </a:spcBef>
              <a:spcAft>
                <a:spcPts val="0"/>
              </a:spcAft>
              <a:buClrTx/>
              <a:buSzTx/>
              <a:buFontTx/>
              <a:buNone/>
              <a:tabLst/>
              <a:defRPr sz="4219" b="0" i="0" u="none" strike="noStrike" cap="none" spc="0" baseline="0">
                <a:ln>
                  <a:noFill/>
                </a:ln>
                <a:solidFill>
                  <a:srgbClr val="FFFFFF"/>
                </a:solidFill>
                <a:uFillTx/>
                <a:latin typeface="+mj-lt"/>
                <a:ea typeface="+mj-ea"/>
                <a:cs typeface="+mj-cs"/>
                <a:sym typeface="Interstate-Black"/>
              </a:defRPr>
            </a:lvl6pPr>
            <a:lvl7pPr marL="0" marR="0" indent="964372" algn="ctr" defTabSz="410751" rtl="0" latinLnBrk="0">
              <a:lnSpc>
                <a:spcPct val="100000"/>
              </a:lnSpc>
              <a:spcBef>
                <a:spcPts val="0"/>
              </a:spcBef>
              <a:spcAft>
                <a:spcPts val="0"/>
              </a:spcAft>
              <a:buClrTx/>
              <a:buSzTx/>
              <a:buFontTx/>
              <a:buNone/>
              <a:tabLst/>
              <a:defRPr sz="4219" b="0" i="0" u="none" strike="noStrike" cap="none" spc="0" baseline="0">
                <a:ln>
                  <a:noFill/>
                </a:ln>
                <a:solidFill>
                  <a:srgbClr val="FFFFFF"/>
                </a:solidFill>
                <a:uFillTx/>
                <a:latin typeface="+mj-lt"/>
                <a:ea typeface="+mj-ea"/>
                <a:cs typeface="+mj-cs"/>
                <a:sym typeface="Interstate-Black"/>
              </a:defRPr>
            </a:lvl7pPr>
            <a:lvl8pPr marL="0" marR="0" indent="1125101" algn="ctr" defTabSz="410751" rtl="0" latinLnBrk="0">
              <a:lnSpc>
                <a:spcPct val="100000"/>
              </a:lnSpc>
              <a:spcBef>
                <a:spcPts val="0"/>
              </a:spcBef>
              <a:spcAft>
                <a:spcPts val="0"/>
              </a:spcAft>
              <a:buClrTx/>
              <a:buSzTx/>
              <a:buFontTx/>
              <a:buNone/>
              <a:tabLst/>
              <a:defRPr sz="4219" b="0" i="0" u="none" strike="noStrike" cap="none" spc="0" baseline="0">
                <a:ln>
                  <a:noFill/>
                </a:ln>
                <a:solidFill>
                  <a:srgbClr val="FFFFFF"/>
                </a:solidFill>
                <a:uFillTx/>
                <a:latin typeface="+mj-lt"/>
                <a:ea typeface="+mj-ea"/>
                <a:cs typeface="+mj-cs"/>
                <a:sym typeface="Interstate-Black"/>
              </a:defRPr>
            </a:lvl8pPr>
            <a:lvl9pPr marL="0" marR="0" indent="1285829" algn="ctr" defTabSz="410751" rtl="0" latinLnBrk="0">
              <a:lnSpc>
                <a:spcPct val="100000"/>
              </a:lnSpc>
              <a:spcBef>
                <a:spcPts val="0"/>
              </a:spcBef>
              <a:spcAft>
                <a:spcPts val="0"/>
              </a:spcAft>
              <a:buClrTx/>
              <a:buSzTx/>
              <a:buFontTx/>
              <a:buNone/>
              <a:tabLst/>
              <a:defRPr sz="4219" b="0" i="0" u="none" strike="noStrike" cap="none" spc="0" baseline="0">
                <a:ln>
                  <a:noFill/>
                </a:ln>
                <a:solidFill>
                  <a:srgbClr val="FFFFFF"/>
                </a:solidFill>
                <a:uFillTx/>
                <a:latin typeface="+mj-lt"/>
                <a:ea typeface="+mj-ea"/>
                <a:cs typeface="+mj-cs"/>
                <a:sym typeface="Interstate-Black"/>
              </a:defRPr>
            </a:lvl9pPr>
          </a:lstStyle>
          <a:p>
            <a:pPr algn="l" eaLnBrk="1" hangingPunct="1">
              <a:defRPr/>
            </a:pPr>
            <a:r>
              <a:rPr lang="en-US" altLang="en-US" sz="4400" b="1" kern="0" dirty="0">
                <a:solidFill>
                  <a:srgbClr val="002060"/>
                </a:solidFill>
              </a:rPr>
              <a:t>UNDERSTAND </a:t>
            </a:r>
            <a:r>
              <a:rPr lang="en-US" altLang="en-US" sz="4400" b="1" kern="0" dirty="0" smtClean="0">
                <a:solidFill>
                  <a:srgbClr val="002060"/>
                </a:solidFill>
              </a:rPr>
              <a:t>THESE BASIC PRINCIPALS</a:t>
            </a:r>
            <a:endParaRPr lang="en-US" altLang="en-US" sz="4000" b="1" kern="0" dirty="0">
              <a:solidFill>
                <a:srgbClr val="002060"/>
              </a:solidFill>
            </a:endParaRPr>
          </a:p>
        </p:txBody>
      </p:sp>
      <p:sp>
        <p:nvSpPr>
          <p:cNvPr id="7" name="Slide Number Placeholder 6"/>
          <p:cNvSpPr>
            <a:spLocks noGrp="1"/>
          </p:cNvSpPr>
          <p:nvPr>
            <p:ph type="sldNum" sz="quarter" idx="12"/>
          </p:nvPr>
        </p:nvSpPr>
        <p:spPr/>
        <p:txBody>
          <a:bodyPr/>
          <a:lstStyle/>
          <a:p>
            <a:fld id="{ADA154DA-61D3-48FE-9D45-AD0948896A79}" type="slidenum">
              <a:rPr lang="en-US" smtClean="0"/>
              <a:pPr/>
              <a:t>11</a:t>
            </a:fld>
            <a:endParaRPr lang="en-US"/>
          </a:p>
        </p:txBody>
      </p:sp>
    </p:spTree>
    <p:extLst>
      <p:ext uri="{BB962C8B-B14F-4D97-AF65-F5344CB8AC3E}">
        <p14:creationId xmlns:p14="http://schemas.microsoft.com/office/powerpoint/2010/main" val="4134693326"/>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002060"/>
                </a:solidFill>
              </a:rPr>
              <a:t>what does a prime contractor look for</a:t>
            </a:r>
            <a:endParaRPr lang="en-US" sz="3600" dirty="0">
              <a:solidFill>
                <a:srgbClr val="002060"/>
              </a:solidFill>
            </a:endParaRPr>
          </a:p>
        </p:txBody>
      </p:sp>
      <p:sp>
        <p:nvSpPr>
          <p:cNvPr id="3" name="Content Placeholder 2"/>
          <p:cNvSpPr>
            <a:spLocks noGrp="1"/>
          </p:cNvSpPr>
          <p:nvPr>
            <p:ph idx="1"/>
          </p:nvPr>
        </p:nvSpPr>
        <p:spPr/>
        <p:txBody>
          <a:bodyPr/>
          <a:lstStyle/>
          <a:p>
            <a:r>
              <a:rPr lang="en-US" dirty="0" smtClean="0"/>
              <a:t>BASIC BUSINESS – LOW RISK</a:t>
            </a:r>
          </a:p>
          <a:p>
            <a:pPr lvl="1"/>
            <a:r>
              <a:rPr lang="en-US" dirty="0" smtClean="0"/>
              <a:t>Management</a:t>
            </a:r>
          </a:p>
          <a:p>
            <a:pPr lvl="1"/>
            <a:r>
              <a:rPr lang="en-US" dirty="0" smtClean="0"/>
              <a:t>Core Competencies</a:t>
            </a:r>
          </a:p>
          <a:p>
            <a:pPr lvl="1"/>
            <a:r>
              <a:rPr lang="en-US" dirty="0" smtClean="0"/>
              <a:t>Past Performance</a:t>
            </a:r>
          </a:p>
          <a:p>
            <a:pPr lvl="1"/>
            <a:r>
              <a:rPr lang="en-US" dirty="0" smtClean="0"/>
              <a:t>Current Customers</a:t>
            </a:r>
          </a:p>
          <a:p>
            <a:pPr lvl="1"/>
            <a:r>
              <a:rPr lang="en-US" dirty="0" smtClean="0"/>
              <a:t>Capacity – current and future</a:t>
            </a:r>
          </a:p>
          <a:p>
            <a:pPr lvl="1"/>
            <a:r>
              <a:rPr lang="en-US" dirty="0" smtClean="0"/>
              <a:t>SITE VISIT</a:t>
            </a:r>
          </a:p>
          <a:p>
            <a:pPr lvl="1"/>
            <a:endParaRPr lang="en-US" dirty="0" smtClean="0"/>
          </a:p>
          <a:p>
            <a:pPr lvl="1"/>
            <a:endParaRPr lang="en-US" dirty="0"/>
          </a:p>
        </p:txBody>
      </p:sp>
      <p:sp>
        <p:nvSpPr>
          <p:cNvPr id="4" name="Date Placeholder 3"/>
          <p:cNvSpPr>
            <a:spLocks noGrp="1"/>
          </p:cNvSpPr>
          <p:nvPr>
            <p:ph type="dt" sz="half" idx="10"/>
          </p:nvPr>
        </p:nvSpPr>
        <p:spPr/>
        <p:txBody>
          <a:bodyPr/>
          <a:lstStyle/>
          <a:p>
            <a:pPr algn="ctr"/>
            <a:fld id="{434C25C4-6371-4D0B-8E67-E38F12C10FB4}" type="datetime1">
              <a:rPr lang="en-US" smtClean="0">
                <a:solidFill>
                  <a:prstClr val="black">
                    <a:tint val="75000"/>
                  </a:prstClr>
                </a:solidFill>
              </a:rPr>
              <a:pPr algn="ctr"/>
              <a:t>2/27/2018</a:t>
            </a:fld>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687C8F9-D69E-408A-9471-1F7D9DCD1C43}" type="slidenum">
              <a:rPr lang="en-US" smtClean="0">
                <a:solidFill>
                  <a:prstClr val="black">
                    <a:tint val="75000"/>
                  </a:prstClr>
                </a:solidFill>
              </a:rPr>
              <a:pPr/>
              <a:t>12</a:t>
            </a:fld>
            <a:endParaRPr lang="en-US">
              <a:solidFill>
                <a:prstClr val="black">
                  <a:tint val="75000"/>
                </a:prstClr>
              </a:solidFill>
            </a:endParaRPr>
          </a:p>
        </p:txBody>
      </p:sp>
    </p:spTree>
    <p:extLst>
      <p:ext uri="{BB962C8B-B14F-4D97-AF65-F5344CB8AC3E}">
        <p14:creationId xmlns:p14="http://schemas.microsoft.com/office/powerpoint/2010/main" val="42929773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002060"/>
                </a:solidFill>
              </a:rPr>
              <a:t>what does a prime contractor look for</a:t>
            </a:r>
            <a:endParaRPr lang="en-US" sz="3600" dirty="0"/>
          </a:p>
        </p:txBody>
      </p:sp>
      <p:sp>
        <p:nvSpPr>
          <p:cNvPr id="3" name="Content Placeholder 2"/>
          <p:cNvSpPr>
            <a:spLocks noGrp="1"/>
          </p:cNvSpPr>
          <p:nvPr>
            <p:ph idx="1"/>
          </p:nvPr>
        </p:nvSpPr>
        <p:spPr>
          <a:xfrm>
            <a:off x="838200" y="1461558"/>
            <a:ext cx="10515600" cy="4351338"/>
          </a:xfrm>
        </p:spPr>
        <p:txBody>
          <a:bodyPr>
            <a:normAutofit fontScale="92500" lnSpcReduction="20000"/>
          </a:bodyPr>
          <a:lstStyle/>
          <a:p>
            <a:r>
              <a:rPr lang="en-US" dirty="0" smtClean="0"/>
              <a:t>Strength of the SUPPLY CHAIN</a:t>
            </a:r>
          </a:p>
          <a:p>
            <a:pPr lvl="1"/>
            <a:r>
              <a:rPr lang="en-US" dirty="0" smtClean="0"/>
              <a:t>ON TIME – capacity – resolving issues – ordering system</a:t>
            </a:r>
          </a:p>
          <a:p>
            <a:r>
              <a:rPr lang="en-US" dirty="0" smtClean="0"/>
              <a:t>QUALITY</a:t>
            </a:r>
          </a:p>
          <a:p>
            <a:pPr lvl="1"/>
            <a:r>
              <a:rPr lang="en-US" dirty="0" smtClean="0"/>
              <a:t>Level of certification – DOD, DLA, NAVY, Aerospace</a:t>
            </a:r>
          </a:p>
          <a:p>
            <a:pPr lvl="1"/>
            <a:r>
              <a:rPr lang="en-US" dirty="0" smtClean="0"/>
              <a:t>Certification vs. Compliance</a:t>
            </a:r>
          </a:p>
          <a:p>
            <a:r>
              <a:rPr lang="en-US" dirty="0" smtClean="0"/>
              <a:t>COMPETITIVENESS</a:t>
            </a:r>
          </a:p>
          <a:p>
            <a:pPr lvl="1"/>
            <a:r>
              <a:rPr lang="en-US" dirty="0" smtClean="0"/>
              <a:t>Cost vs. Price / design to cost vs. cost to design</a:t>
            </a:r>
          </a:p>
          <a:p>
            <a:pPr lvl="1"/>
            <a:r>
              <a:rPr lang="en-US" dirty="0" smtClean="0"/>
              <a:t>Sustainable cost structure</a:t>
            </a:r>
          </a:p>
          <a:p>
            <a:pPr lvl="1"/>
            <a:r>
              <a:rPr lang="en-US" dirty="0" smtClean="0"/>
              <a:t>Understanding requirements / regulations and administrative process</a:t>
            </a:r>
          </a:p>
          <a:p>
            <a:pPr lvl="1"/>
            <a:r>
              <a:rPr lang="en-US" dirty="0" smtClean="0"/>
              <a:t>Expertise</a:t>
            </a:r>
          </a:p>
          <a:p>
            <a:pPr lvl="1"/>
            <a:r>
              <a:rPr lang="en-US" dirty="0" smtClean="0"/>
              <a:t>Resources dedicated to project</a:t>
            </a:r>
            <a:endParaRPr lang="en-US" dirty="0"/>
          </a:p>
        </p:txBody>
      </p:sp>
      <p:sp>
        <p:nvSpPr>
          <p:cNvPr id="4" name="Date Placeholder 3"/>
          <p:cNvSpPr>
            <a:spLocks noGrp="1"/>
          </p:cNvSpPr>
          <p:nvPr>
            <p:ph type="dt" sz="half" idx="10"/>
          </p:nvPr>
        </p:nvSpPr>
        <p:spPr/>
        <p:txBody>
          <a:bodyPr/>
          <a:lstStyle/>
          <a:p>
            <a:pPr algn="ctr"/>
            <a:fld id="{434C25C4-6371-4D0B-8E67-E38F12C10FB4}" type="datetime1">
              <a:rPr lang="en-US" smtClean="0">
                <a:solidFill>
                  <a:prstClr val="black">
                    <a:tint val="75000"/>
                  </a:prstClr>
                </a:solidFill>
              </a:rPr>
              <a:pPr algn="ctr"/>
              <a:t>2/27/2018</a:t>
            </a:fld>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687C8F9-D69E-408A-9471-1F7D9DCD1C43}" type="slidenum">
              <a:rPr lang="en-US" smtClean="0">
                <a:solidFill>
                  <a:prstClr val="black">
                    <a:tint val="75000"/>
                  </a:prstClr>
                </a:solidFill>
              </a:rPr>
              <a:pPr/>
              <a:t>13</a:t>
            </a:fld>
            <a:endParaRPr lang="en-US">
              <a:solidFill>
                <a:prstClr val="black">
                  <a:tint val="75000"/>
                </a:prstClr>
              </a:solidFill>
            </a:endParaRPr>
          </a:p>
        </p:txBody>
      </p:sp>
    </p:spTree>
    <p:extLst>
      <p:ext uri="{BB962C8B-B14F-4D97-AF65-F5344CB8AC3E}">
        <p14:creationId xmlns:p14="http://schemas.microsoft.com/office/powerpoint/2010/main" val="1311655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002060"/>
                </a:solidFill>
              </a:rPr>
              <a:t>what does a prime contractor look for</a:t>
            </a:r>
            <a:endParaRPr lang="en-US" sz="3600" dirty="0"/>
          </a:p>
        </p:txBody>
      </p:sp>
      <p:sp>
        <p:nvSpPr>
          <p:cNvPr id="3" name="Content Placeholder 2"/>
          <p:cNvSpPr>
            <a:spLocks noGrp="1"/>
          </p:cNvSpPr>
          <p:nvPr>
            <p:ph idx="1"/>
          </p:nvPr>
        </p:nvSpPr>
        <p:spPr>
          <a:xfrm>
            <a:off x="838200" y="1427692"/>
            <a:ext cx="10515600" cy="4642908"/>
          </a:xfrm>
        </p:spPr>
        <p:txBody>
          <a:bodyPr>
            <a:normAutofit fontScale="70000" lnSpcReduction="20000"/>
          </a:bodyPr>
          <a:lstStyle/>
          <a:p>
            <a:r>
              <a:rPr lang="en-US" dirty="0" smtClean="0"/>
              <a:t>UNDERSTANDING OF </a:t>
            </a:r>
            <a:r>
              <a:rPr lang="en-US" b="1" dirty="0" smtClean="0"/>
              <a:t>FLOW DOWN CLAUSES</a:t>
            </a:r>
          </a:p>
          <a:p>
            <a:pPr lvl="1"/>
            <a:r>
              <a:rPr lang="en-US" dirty="0"/>
              <a:t>Berry Amendment</a:t>
            </a:r>
          </a:p>
          <a:p>
            <a:pPr lvl="1"/>
            <a:r>
              <a:rPr lang="en-US" dirty="0"/>
              <a:t>Buy American Act</a:t>
            </a:r>
          </a:p>
          <a:p>
            <a:pPr lvl="1"/>
            <a:r>
              <a:rPr lang="en-US" dirty="0"/>
              <a:t>Termination for Convenience</a:t>
            </a:r>
          </a:p>
          <a:p>
            <a:pPr lvl="1"/>
            <a:r>
              <a:rPr lang="en-US" dirty="0"/>
              <a:t>DPAS Rating</a:t>
            </a:r>
          </a:p>
          <a:p>
            <a:pPr lvl="1"/>
            <a:r>
              <a:rPr lang="en-US" dirty="0"/>
              <a:t>Equal Opportunity</a:t>
            </a:r>
          </a:p>
          <a:p>
            <a:pPr lvl="1"/>
            <a:r>
              <a:rPr lang="en-US" dirty="0"/>
              <a:t>Encouraging Contractor to Ban Texting While Driving</a:t>
            </a:r>
          </a:p>
          <a:p>
            <a:pPr lvl="1"/>
            <a:r>
              <a:rPr lang="en-US" dirty="0"/>
              <a:t>Human Trafficking</a:t>
            </a:r>
          </a:p>
          <a:p>
            <a:pPr lvl="1"/>
            <a:r>
              <a:rPr lang="en-US" dirty="0"/>
              <a:t>Packaging and Markings</a:t>
            </a:r>
          </a:p>
          <a:p>
            <a:pPr lvl="1"/>
            <a:r>
              <a:rPr lang="en-US" dirty="0"/>
              <a:t>Counterfeit Parts </a:t>
            </a:r>
            <a:r>
              <a:rPr lang="en-US" dirty="0" smtClean="0"/>
              <a:t>– traceability</a:t>
            </a:r>
          </a:p>
          <a:p>
            <a:pPr lvl="1"/>
            <a:r>
              <a:rPr lang="en-US" dirty="0" smtClean="0"/>
              <a:t>Cyber Security</a:t>
            </a:r>
          </a:p>
          <a:p>
            <a:pPr lvl="1"/>
            <a:r>
              <a:rPr lang="en-US" dirty="0" smtClean="0"/>
              <a:t>ITAR</a:t>
            </a:r>
            <a:endParaRPr lang="en-US" dirty="0"/>
          </a:p>
          <a:p>
            <a:pPr lvl="1"/>
            <a:r>
              <a:rPr lang="en-US" dirty="0"/>
              <a:t>Others</a:t>
            </a:r>
          </a:p>
          <a:p>
            <a:endParaRPr lang="en-US" b="1" dirty="0"/>
          </a:p>
        </p:txBody>
      </p:sp>
      <p:sp>
        <p:nvSpPr>
          <p:cNvPr id="4" name="Date Placeholder 3"/>
          <p:cNvSpPr>
            <a:spLocks noGrp="1"/>
          </p:cNvSpPr>
          <p:nvPr>
            <p:ph type="dt" sz="half" idx="10"/>
          </p:nvPr>
        </p:nvSpPr>
        <p:spPr/>
        <p:txBody>
          <a:bodyPr/>
          <a:lstStyle/>
          <a:p>
            <a:pPr algn="ctr"/>
            <a:fld id="{434C25C4-6371-4D0B-8E67-E38F12C10FB4}" type="datetime1">
              <a:rPr lang="en-US" smtClean="0">
                <a:solidFill>
                  <a:prstClr val="black">
                    <a:tint val="75000"/>
                  </a:prstClr>
                </a:solidFill>
              </a:rPr>
              <a:pPr algn="ctr"/>
              <a:t>2/27/2018</a:t>
            </a:fld>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687C8F9-D69E-408A-9471-1F7D9DCD1C43}" type="slidenum">
              <a:rPr lang="en-US" smtClean="0">
                <a:solidFill>
                  <a:prstClr val="black">
                    <a:tint val="75000"/>
                  </a:prstClr>
                </a:solidFill>
              </a:rPr>
              <a:pPr/>
              <a:t>14</a:t>
            </a:fld>
            <a:endParaRPr lang="en-US">
              <a:solidFill>
                <a:prstClr val="black">
                  <a:tint val="75000"/>
                </a:prstClr>
              </a:solidFill>
            </a:endParaRPr>
          </a:p>
        </p:txBody>
      </p:sp>
    </p:spTree>
    <p:extLst>
      <p:ext uri="{BB962C8B-B14F-4D97-AF65-F5344CB8AC3E}">
        <p14:creationId xmlns:p14="http://schemas.microsoft.com/office/powerpoint/2010/main" val="42352416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rPr>
              <a:t>PULL TOGETHER your pertinent information</a:t>
            </a:r>
            <a:endParaRPr lang="en-US" dirty="0">
              <a:solidFill>
                <a:srgbClr val="002060"/>
              </a:solidFill>
            </a:endParaRPr>
          </a:p>
        </p:txBody>
      </p:sp>
      <p:sp>
        <p:nvSpPr>
          <p:cNvPr id="3" name="Content Placeholder 2"/>
          <p:cNvSpPr>
            <a:spLocks noGrp="1"/>
          </p:cNvSpPr>
          <p:nvPr>
            <p:ph idx="1"/>
          </p:nvPr>
        </p:nvSpPr>
        <p:spPr/>
        <p:txBody>
          <a:bodyPr>
            <a:normAutofit fontScale="70000" lnSpcReduction="20000"/>
          </a:bodyPr>
          <a:lstStyle/>
          <a:p>
            <a:r>
              <a:rPr lang="en-US" dirty="0" smtClean="0"/>
              <a:t>D&amp;B Number</a:t>
            </a:r>
          </a:p>
          <a:p>
            <a:r>
              <a:rPr lang="en-US" dirty="0" smtClean="0"/>
              <a:t>Banking information</a:t>
            </a:r>
          </a:p>
          <a:p>
            <a:r>
              <a:rPr lang="en-US" dirty="0" smtClean="0"/>
              <a:t>Tax ID number</a:t>
            </a:r>
          </a:p>
          <a:p>
            <a:r>
              <a:rPr lang="en-US" dirty="0" smtClean="0"/>
              <a:t>NAICS </a:t>
            </a:r>
            <a:r>
              <a:rPr lang="en-US" dirty="0"/>
              <a:t>CODES - </a:t>
            </a:r>
            <a:r>
              <a:rPr lang="en-US" dirty="0">
                <a:hlinkClick r:id="rId2"/>
              </a:rPr>
              <a:t>https://</a:t>
            </a:r>
            <a:r>
              <a:rPr lang="en-US" dirty="0" smtClean="0">
                <a:hlinkClick r:id="rId2"/>
              </a:rPr>
              <a:t>www.census.gov/cgi-bin/sssd/naics/naicsrch</a:t>
            </a:r>
            <a:r>
              <a:rPr lang="en-US" dirty="0" smtClean="0"/>
              <a:t> </a:t>
            </a:r>
          </a:p>
          <a:p>
            <a:r>
              <a:rPr lang="en-US" dirty="0"/>
              <a:t>PSC CODES - </a:t>
            </a:r>
            <a:r>
              <a:rPr lang="en-US" dirty="0">
                <a:hlinkClick r:id="rId3"/>
              </a:rPr>
              <a:t>https://</a:t>
            </a:r>
            <a:r>
              <a:rPr lang="en-US" dirty="0" smtClean="0">
                <a:hlinkClick r:id="rId3"/>
              </a:rPr>
              <a:t>www.acquisition.gov/PSC_Manual</a:t>
            </a:r>
            <a:r>
              <a:rPr lang="en-US" dirty="0" smtClean="0"/>
              <a:t> </a:t>
            </a:r>
          </a:p>
          <a:p>
            <a:r>
              <a:rPr lang="en-US" dirty="0" smtClean="0"/>
              <a:t>Information on certifications / compliance – </a:t>
            </a:r>
          </a:p>
          <a:p>
            <a:pPr lvl="1"/>
            <a:r>
              <a:rPr lang="en-US" dirty="0" smtClean="0"/>
              <a:t>Small Business</a:t>
            </a:r>
          </a:p>
          <a:p>
            <a:pPr lvl="1"/>
            <a:r>
              <a:rPr lang="en-US" dirty="0" smtClean="0"/>
              <a:t>Quality </a:t>
            </a:r>
          </a:p>
          <a:p>
            <a:pPr lvl="1"/>
            <a:r>
              <a:rPr lang="en-US" dirty="0" smtClean="0"/>
              <a:t>Other</a:t>
            </a:r>
          </a:p>
          <a:p>
            <a:r>
              <a:rPr lang="en-US" dirty="0" smtClean="0"/>
              <a:t>Capabilities detail</a:t>
            </a:r>
          </a:p>
          <a:p>
            <a:r>
              <a:rPr lang="en-US" dirty="0" smtClean="0"/>
              <a:t>Past performance</a:t>
            </a:r>
          </a:p>
          <a:p>
            <a:r>
              <a:rPr lang="en-US" dirty="0" smtClean="0"/>
              <a:t>Other</a:t>
            </a:r>
          </a:p>
          <a:p>
            <a:pPr lvl="1"/>
            <a:endParaRPr lang="en-US" dirty="0"/>
          </a:p>
        </p:txBody>
      </p:sp>
      <p:sp>
        <p:nvSpPr>
          <p:cNvPr id="4" name="Date Placeholder 3"/>
          <p:cNvSpPr>
            <a:spLocks noGrp="1"/>
          </p:cNvSpPr>
          <p:nvPr>
            <p:ph type="dt" sz="half" idx="10"/>
          </p:nvPr>
        </p:nvSpPr>
        <p:spPr/>
        <p:txBody>
          <a:bodyPr/>
          <a:lstStyle/>
          <a:p>
            <a:pPr algn="ctr"/>
            <a:fld id="{434C25C4-6371-4D0B-8E67-E38F12C10FB4}" type="datetime1">
              <a:rPr lang="en-US" smtClean="0">
                <a:solidFill>
                  <a:prstClr val="black">
                    <a:tint val="75000"/>
                  </a:prstClr>
                </a:solidFill>
              </a:rPr>
              <a:pPr algn="ctr"/>
              <a:t>2/27/2018</a:t>
            </a:fld>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687C8F9-D69E-408A-9471-1F7D9DCD1C43}" type="slidenum">
              <a:rPr lang="en-US" smtClean="0">
                <a:solidFill>
                  <a:prstClr val="black">
                    <a:tint val="75000"/>
                  </a:prstClr>
                </a:solidFill>
              </a:rPr>
              <a:pPr/>
              <a:t>15</a:t>
            </a:fld>
            <a:endParaRPr lang="en-US">
              <a:solidFill>
                <a:prstClr val="black">
                  <a:tint val="75000"/>
                </a:prstClr>
              </a:solidFill>
            </a:endParaRPr>
          </a:p>
        </p:txBody>
      </p:sp>
    </p:spTree>
    <p:extLst>
      <p:ext uri="{BB962C8B-B14F-4D97-AF65-F5344CB8AC3E}">
        <p14:creationId xmlns:p14="http://schemas.microsoft.com/office/powerpoint/2010/main" val="1588218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rPr>
              <a:t>REGISTER IN sam.gov - required by many primes</a:t>
            </a:r>
            <a:endParaRPr lang="en-US" dirty="0">
              <a:solidFill>
                <a:srgbClr val="002060"/>
              </a:solidFill>
            </a:endParaRPr>
          </a:p>
        </p:txBody>
      </p:sp>
      <p:sp>
        <p:nvSpPr>
          <p:cNvPr id="4" name="Date Placeholder 3"/>
          <p:cNvSpPr>
            <a:spLocks noGrp="1"/>
          </p:cNvSpPr>
          <p:nvPr>
            <p:ph type="dt" sz="half" idx="10"/>
          </p:nvPr>
        </p:nvSpPr>
        <p:spPr/>
        <p:txBody>
          <a:bodyPr/>
          <a:lstStyle/>
          <a:p>
            <a:pPr algn="ctr"/>
            <a:fld id="{434C25C4-6371-4D0B-8E67-E38F12C10FB4}" type="datetime1">
              <a:rPr lang="en-US" smtClean="0">
                <a:solidFill>
                  <a:prstClr val="black">
                    <a:tint val="75000"/>
                  </a:prstClr>
                </a:solidFill>
              </a:rPr>
              <a:pPr algn="ctr"/>
              <a:t>2/27/2018</a:t>
            </a:fld>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687C8F9-D69E-408A-9471-1F7D9DCD1C43}" type="slidenum">
              <a:rPr lang="en-US" smtClean="0">
                <a:solidFill>
                  <a:prstClr val="black">
                    <a:tint val="75000"/>
                  </a:prstClr>
                </a:solidFill>
              </a:rPr>
              <a:pPr/>
              <a:t>16</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2658533" y="1690688"/>
            <a:ext cx="6253041" cy="4703653"/>
          </a:xfrm>
          <a:prstGeom prst="rect">
            <a:avLst/>
          </a:prstGeom>
        </p:spPr>
      </p:pic>
      <p:sp>
        <p:nvSpPr>
          <p:cNvPr id="8" name="TextBox 7"/>
          <p:cNvSpPr txBox="1"/>
          <p:nvPr/>
        </p:nvSpPr>
        <p:spPr>
          <a:xfrm>
            <a:off x="8911574" y="3073400"/>
            <a:ext cx="2349093" cy="1477328"/>
          </a:xfrm>
          <a:prstGeom prst="rect">
            <a:avLst/>
          </a:prstGeom>
          <a:noFill/>
        </p:spPr>
        <p:txBody>
          <a:bodyPr wrap="square" rtlCol="0">
            <a:spAutoFit/>
          </a:bodyPr>
          <a:lstStyle/>
          <a:p>
            <a:r>
              <a:rPr lang="en-US" b="1" dirty="0" smtClean="0"/>
              <a:t>NOTE:  SAM is in </a:t>
            </a:r>
            <a:r>
              <a:rPr lang="en-US" b="1" dirty="0"/>
              <a:t>a state of CHANGE – see </a:t>
            </a:r>
            <a:r>
              <a:rPr lang="en-US" b="1" dirty="0">
                <a:hlinkClick r:id="rId3"/>
              </a:rPr>
              <a:t>https://beta.sam.gov</a:t>
            </a:r>
            <a:r>
              <a:rPr lang="en-US" b="1" dirty="0" smtClean="0">
                <a:hlinkClick r:id="rId3"/>
              </a:rPr>
              <a:t>/</a:t>
            </a:r>
            <a:r>
              <a:rPr lang="en-US" b="1" dirty="0" smtClean="0"/>
              <a:t> </a:t>
            </a:r>
          </a:p>
          <a:p>
            <a:r>
              <a:rPr lang="en-US" b="1" dirty="0" smtClean="0"/>
              <a:t>AND</a:t>
            </a:r>
            <a:br>
              <a:rPr lang="en-US" b="1" dirty="0" smtClean="0"/>
            </a:br>
            <a:r>
              <a:rPr lang="en-US" b="1" dirty="0" smtClean="0"/>
              <a:t>NO COST to register</a:t>
            </a:r>
            <a:endParaRPr lang="en-US" b="1" dirty="0"/>
          </a:p>
        </p:txBody>
      </p:sp>
      <p:sp>
        <p:nvSpPr>
          <p:cNvPr id="9" name="TextBox 8"/>
          <p:cNvSpPr txBox="1"/>
          <p:nvPr/>
        </p:nvSpPr>
        <p:spPr>
          <a:xfrm>
            <a:off x="309440" y="3073400"/>
            <a:ext cx="1964267" cy="923330"/>
          </a:xfrm>
          <a:prstGeom prst="rect">
            <a:avLst/>
          </a:prstGeom>
          <a:noFill/>
        </p:spPr>
        <p:txBody>
          <a:bodyPr wrap="square" rtlCol="0">
            <a:spAutoFit/>
          </a:bodyPr>
          <a:lstStyle/>
          <a:p>
            <a:r>
              <a:rPr lang="en-US" b="1" dirty="0" smtClean="0"/>
              <a:t>WHY?? This is where PRIMES look for sources</a:t>
            </a:r>
            <a:endParaRPr lang="en-US" b="1" dirty="0"/>
          </a:p>
        </p:txBody>
      </p:sp>
    </p:spTree>
    <p:extLst>
      <p:ext uri="{BB962C8B-B14F-4D97-AF65-F5344CB8AC3E}">
        <p14:creationId xmlns:p14="http://schemas.microsoft.com/office/powerpoint/2010/main" val="1607609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rPr>
              <a:t>Develop your small business profile in </a:t>
            </a:r>
            <a:r>
              <a:rPr lang="en-US" dirty="0" err="1" smtClean="0">
                <a:solidFill>
                  <a:srgbClr val="002060"/>
                </a:solidFill>
              </a:rPr>
              <a:t>dsbs</a:t>
            </a:r>
            <a:endParaRPr lang="en-US" dirty="0">
              <a:solidFill>
                <a:srgbClr val="002060"/>
              </a:solidFill>
            </a:endParaRPr>
          </a:p>
        </p:txBody>
      </p:sp>
      <p:pic>
        <p:nvPicPr>
          <p:cNvPr id="6" name="Content Placeholder 5"/>
          <p:cNvPicPr>
            <a:picLocks noGrp="1" noChangeAspect="1"/>
          </p:cNvPicPr>
          <p:nvPr>
            <p:ph idx="1"/>
          </p:nvPr>
        </p:nvPicPr>
        <p:blipFill>
          <a:blip r:embed="rId2"/>
          <a:stretch>
            <a:fillRect/>
          </a:stretch>
        </p:blipFill>
        <p:spPr>
          <a:xfrm>
            <a:off x="2986792" y="1825625"/>
            <a:ext cx="6218415" cy="4351338"/>
          </a:xfrm>
          <a:prstGeom prst="rect">
            <a:avLst/>
          </a:prstGeom>
        </p:spPr>
      </p:pic>
      <p:sp>
        <p:nvSpPr>
          <p:cNvPr id="4" name="Date Placeholder 3"/>
          <p:cNvSpPr>
            <a:spLocks noGrp="1"/>
          </p:cNvSpPr>
          <p:nvPr>
            <p:ph type="dt" sz="half" idx="10"/>
          </p:nvPr>
        </p:nvSpPr>
        <p:spPr/>
        <p:txBody>
          <a:bodyPr/>
          <a:lstStyle/>
          <a:p>
            <a:pPr algn="ctr"/>
            <a:fld id="{434C25C4-6371-4D0B-8E67-E38F12C10FB4}" type="datetime1">
              <a:rPr lang="en-US" smtClean="0">
                <a:solidFill>
                  <a:prstClr val="black">
                    <a:tint val="75000"/>
                  </a:prstClr>
                </a:solidFill>
              </a:rPr>
              <a:pPr algn="ctr"/>
              <a:t>2/27/2018</a:t>
            </a:fld>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687C8F9-D69E-408A-9471-1F7D9DCD1C43}" type="slidenum">
              <a:rPr lang="en-US" smtClean="0">
                <a:solidFill>
                  <a:prstClr val="black">
                    <a:tint val="75000"/>
                  </a:prstClr>
                </a:solidFill>
              </a:rPr>
              <a:pPr/>
              <a:t>17</a:t>
            </a:fld>
            <a:endParaRPr lang="en-US">
              <a:solidFill>
                <a:prstClr val="black">
                  <a:tint val="75000"/>
                </a:prstClr>
              </a:solidFill>
            </a:endParaRPr>
          </a:p>
        </p:txBody>
      </p:sp>
      <p:sp>
        <p:nvSpPr>
          <p:cNvPr id="7" name="TextBox 6"/>
          <p:cNvSpPr txBox="1"/>
          <p:nvPr/>
        </p:nvSpPr>
        <p:spPr>
          <a:xfrm>
            <a:off x="762000" y="2336800"/>
            <a:ext cx="1964267" cy="923330"/>
          </a:xfrm>
          <a:prstGeom prst="rect">
            <a:avLst/>
          </a:prstGeom>
          <a:noFill/>
        </p:spPr>
        <p:txBody>
          <a:bodyPr wrap="square" rtlCol="0">
            <a:spAutoFit/>
          </a:bodyPr>
          <a:lstStyle/>
          <a:p>
            <a:r>
              <a:rPr lang="en-US" b="1" dirty="0" smtClean="0"/>
              <a:t>WHY?? This is also where PRIMES look for sources</a:t>
            </a:r>
            <a:endParaRPr lang="en-US" b="1" dirty="0"/>
          </a:p>
        </p:txBody>
      </p:sp>
    </p:spTree>
    <p:extLst>
      <p:ext uri="{BB962C8B-B14F-4D97-AF65-F5344CB8AC3E}">
        <p14:creationId xmlns:p14="http://schemas.microsoft.com/office/powerpoint/2010/main" val="1333391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rPr>
              <a:t>Target your market – who is getting awards</a:t>
            </a:r>
            <a:endParaRPr lang="en-US" dirty="0">
              <a:solidFill>
                <a:srgbClr val="002060"/>
              </a:solidFill>
            </a:endParaRPr>
          </a:p>
        </p:txBody>
      </p:sp>
      <p:pic>
        <p:nvPicPr>
          <p:cNvPr id="6" name="Content Placeholder 5"/>
          <p:cNvPicPr>
            <a:picLocks noGrp="1" noChangeAspect="1"/>
          </p:cNvPicPr>
          <p:nvPr>
            <p:ph idx="1"/>
          </p:nvPr>
        </p:nvPicPr>
        <p:blipFill>
          <a:blip r:embed="rId2"/>
          <a:stretch>
            <a:fillRect/>
          </a:stretch>
        </p:blipFill>
        <p:spPr>
          <a:xfrm>
            <a:off x="838200" y="1589088"/>
            <a:ext cx="5585559" cy="4351337"/>
          </a:xfrm>
          <a:prstGeom prst="rect">
            <a:avLst/>
          </a:prstGeom>
        </p:spPr>
      </p:pic>
      <p:sp>
        <p:nvSpPr>
          <p:cNvPr id="4" name="Date Placeholder 3"/>
          <p:cNvSpPr>
            <a:spLocks noGrp="1"/>
          </p:cNvSpPr>
          <p:nvPr>
            <p:ph type="dt" sz="half" idx="10"/>
          </p:nvPr>
        </p:nvSpPr>
        <p:spPr/>
        <p:txBody>
          <a:bodyPr/>
          <a:lstStyle/>
          <a:p>
            <a:pPr algn="ctr"/>
            <a:fld id="{434C25C4-6371-4D0B-8E67-E38F12C10FB4}" type="datetime1">
              <a:rPr lang="en-US" smtClean="0">
                <a:solidFill>
                  <a:prstClr val="black">
                    <a:tint val="75000"/>
                  </a:prstClr>
                </a:solidFill>
              </a:rPr>
              <a:pPr algn="ctr"/>
              <a:t>2/27/2018</a:t>
            </a:fld>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687C8F9-D69E-408A-9471-1F7D9DCD1C43}" type="slidenum">
              <a:rPr lang="en-US" smtClean="0">
                <a:solidFill>
                  <a:prstClr val="black">
                    <a:tint val="75000"/>
                  </a:prstClr>
                </a:solidFill>
              </a:rPr>
              <a:pPr/>
              <a:t>18</a:t>
            </a:fld>
            <a:endParaRPr lang="en-US">
              <a:solidFill>
                <a:prstClr val="black">
                  <a:tint val="75000"/>
                </a:prstClr>
              </a:solidFill>
            </a:endParaRPr>
          </a:p>
        </p:txBody>
      </p:sp>
      <p:sp>
        <p:nvSpPr>
          <p:cNvPr id="7" name="Rectangle 6"/>
          <p:cNvSpPr/>
          <p:nvPr/>
        </p:nvSpPr>
        <p:spPr>
          <a:xfrm>
            <a:off x="1268673" y="4929201"/>
            <a:ext cx="4091248" cy="461665"/>
          </a:xfrm>
          <a:prstGeom prst="rect">
            <a:avLst/>
          </a:prstGeom>
        </p:spPr>
        <p:txBody>
          <a:bodyPr wrap="none">
            <a:spAutoFit/>
          </a:bodyPr>
          <a:lstStyle/>
          <a:p>
            <a:r>
              <a:rPr lang="en-US" sz="2400" b="1" dirty="0"/>
              <a:t>https://www.usaspending.gov</a:t>
            </a:r>
          </a:p>
        </p:txBody>
      </p:sp>
      <p:pic>
        <p:nvPicPr>
          <p:cNvPr id="8" name="Picture 7"/>
          <p:cNvPicPr>
            <a:picLocks noChangeAspect="1"/>
          </p:cNvPicPr>
          <p:nvPr/>
        </p:nvPicPr>
        <p:blipFill>
          <a:blip r:embed="rId3"/>
          <a:stretch>
            <a:fillRect/>
          </a:stretch>
        </p:blipFill>
        <p:spPr>
          <a:xfrm>
            <a:off x="7271657" y="2488947"/>
            <a:ext cx="4270873" cy="3451478"/>
          </a:xfrm>
          <a:prstGeom prst="rect">
            <a:avLst/>
          </a:prstGeom>
        </p:spPr>
      </p:pic>
      <p:sp>
        <p:nvSpPr>
          <p:cNvPr id="9" name="Rectangle 8"/>
          <p:cNvSpPr/>
          <p:nvPr/>
        </p:nvSpPr>
        <p:spPr>
          <a:xfrm>
            <a:off x="8067716" y="1703690"/>
            <a:ext cx="2314608" cy="369332"/>
          </a:xfrm>
          <a:prstGeom prst="rect">
            <a:avLst/>
          </a:prstGeom>
        </p:spPr>
        <p:txBody>
          <a:bodyPr wrap="none">
            <a:spAutoFit/>
          </a:bodyPr>
          <a:lstStyle/>
          <a:p>
            <a:r>
              <a:rPr lang="en-US" b="1" dirty="0"/>
              <a:t>https://www.fpds.gov</a:t>
            </a:r>
          </a:p>
        </p:txBody>
      </p:sp>
    </p:spTree>
    <p:extLst>
      <p:ext uri="{BB962C8B-B14F-4D97-AF65-F5344CB8AC3E}">
        <p14:creationId xmlns:p14="http://schemas.microsoft.com/office/powerpoint/2010/main" val="1126091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2060"/>
                </a:solidFill>
              </a:rPr>
              <a:t>Target your market – who is getting awards</a:t>
            </a:r>
            <a:endParaRPr lang="en-US" dirty="0"/>
          </a:p>
        </p:txBody>
      </p:sp>
      <p:pic>
        <p:nvPicPr>
          <p:cNvPr id="6" name="Content Placeholder 5"/>
          <p:cNvPicPr>
            <a:picLocks noGrp="1" noChangeAspect="1"/>
          </p:cNvPicPr>
          <p:nvPr>
            <p:ph idx="1"/>
          </p:nvPr>
        </p:nvPicPr>
        <p:blipFill>
          <a:blip r:embed="rId2"/>
          <a:stretch>
            <a:fillRect/>
          </a:stretch>
        </p:blipFill>
        <p:spPr>
          <a:xfrm>
            <a:off x="828520" y="1599202"/>
            <a:ext cx="6337898" cy="4351338"/>
          </a:xfrm>
          <a:prstGeom prst="rect">
            <a:avLst/>
          </a:prstGeom>
        </p:spPr>
      </p:pic>
      <p:sp>
        <p:nvSpPr>
          <p:cNvPr id="4" name="Date Placeholder 3"/>
          <p:cNvSpPr>
            <a:spLocks noGrp="1"/>
          </p:cNvSpPr>
          <p:nvPr>
            <p:ph type="dt" sz="half" idx="10"/>
          </p:nvPr>
        </p:nvSpPr>
        <p:spPr/>
        <p:txBody>
          <a:bodyPr/>
          <a:lstStyle/>
          <a:p>
            <a:pPr algn="ctr"/>
            <a:fld id="{434C25C4-6371-4D0B-8E67-E38F12C10FB4}" type="datetime1">
              <a:rPr lang="en-US" smtClean="0">
                <a:solidFill>
                  <a:prstClr val="black">
                    <a:tint val="75000"/>
                  </a:prstClr>
                </a:solidFill>
              </a:rPr>
              <a:pPr algn="ctr"/>
              <a:t>2/27/2018</a:t>
            </a:fld>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687C8F9-D69E-408A-9471-1F7D9DCD1C43}" type="slidenum">
              <a:rPr lang="en-US" smtClean="0">
                <a:solidFill>
                  <a:prstClr val="black">
                    <a:tint val="75000"/>
                  </a:prstClr>
                </a:solidFill>
              </a:rPr>
              <a:pPr/>
              <a:t>19</a:t>
            </a:fld>
            <a:endParaRPr lang="en-US">
              <a:solidFill>
                <a:prstClr val="black">
                  <a:tint val="75000"/>
                </a:prstClr>
              </a:solidFill>
            </a:endParaRPr>
          </a:p>
        </p:txBody>
      </p:sp>
      <p:sp>
        <p:nvSpPr>
          <p:cNvPr id="7" name="Rectangle 6"/>
          <p:cNvSpPr/>
          <p:nvPr/>
        </p:nvSpPr>
        <p:spPr>
          <a:xfrm>
            <a:off x="828520" y="3192083"/>
            <a:ext cx="4260462" cy="369332"/>
          </a:xfrm>
          <a:prstGeom prst="rect">
            <a:avLst/>
          </a:prstGeom>
        </p:spPr>
        <p:txBody>
          <a:bodyPr wrap="none">
            <a:spAutoFit/>
          </a:bodyPr>
          <a:lstStyle/>
          <a:p>
            <a:r>
              <a:rPr lang="en-US" dirty="0"/>
              <a:t>https</a:t>
            </a:r>
            <a:r>
              <a:rPr lang="en-US" dirty="0" smtClean="0"/>
              <a:t>://www.defense.gov/News/Contracts/</a:t>
            </a:r>
            <a:endParaRPr lang="en-US" dirty="0"/>
          </a:p>
        </p:txBody>
      </p:sp>
      <p:sp>
        <p:nvSpPr>
          <p:cNvPr id="8" name="TextBox 7"/>
          <p:cNvSpPr txBox="1"/>
          <p:nvPr/>
        </p:nvSpPr>
        <p:spPr>
          <a:xfrm>
            <a:off x="7956247" y="4781317"/>
            <a:ext cx="3516086" cy="1569660"/>
          </a:xfrm>
          <a:prstGeom prst="rect">
            <a:avLst/>
          </a:prstGeom>
          <a:noFill/>
        </p:spPr>
        <p:txBody>
          <a:bodyPr wrap="square" rtlCol="0">
            <a:spAutoFit/>
          </a:bodyPr>
          <a:lstStyle/>
          <a:p>
            <a:r>
              <a:rPr lang="en-US" sz="2400" b="1" dirty="0" smtClean="0"/>
              <a:t>Jean Polka will be sharing a list of TOP DEFENSE PRIME CONTRACTORS WITH YOU</a:t>
            </a:r>
            <a:endParaRPr lang="en-US" sz="2400" b="1" dirty="0"/>
          </a:p>
        </p:txBody>
      </p:sp>
      <p:pic>
        <p:nvPicPr>
          <p:cNvPr id="9" name="Picture 8"/>
          <p:cNvPicPr>
            <a:picLocks noChangeAspect="1"/>
          </p:cNvPicPr>
          <p:nvPr/>
        </p:nvPicPr>
        <p:blipFill>
          <a:blip r:embed="rId3"/>
          <a:stretch>
            <a:fillRect/>
          </a:stretch>
        </p:blipFill>
        <p:spPr>
          <a:xfrm>
            <a:off x="7956247" y="1100667"/>
            <a:ext cx="3234986" cy="3560886"/>
          </a:xfrm>
          <a:prstGeom prst="rect">
            <a:avLst/>
          </a:prstGeom>
        </p:spPr>
      </p:pic>
    </p:spTree>
    <p:extLst>
      <p:ext uri="{BB962C8B-B14F-4D97-AF65-F5344CB8AC3E}">
        <p14:creationId xmlns:p14="http://schemas.microsoft.com/office/powerpoint/2010/main" val="495937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1644AC26-06E3-4913-B6A5-BF6E8B038069}" type="slidenum">
              <a:rPr lang="en-US" altLang="en-US" smtClean="0">
                <a:solidFill>
                  <a:prstClr val="black"/>
                </a:solidFill>
              </a:rPr>
              <a:pPr>
                <a:defRPr/>
              </a:pPr>
              <a:t>2</a:t>
            </a:fld>
            <a:endParaRPr lang="en-US" altLang="en-US">
              <a:solidFill>
                <a:prstClr val="black"/>
              </a:solidFill>
            </a:endParaRPr>
          </a:p>
        </p:txBody>
      </p:sp>
      <p:pic>
        <p:nvPicPr>
          <p:cNvPr id="1026" name="Picture 2" descr="Progress Lakesho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4041" y="2069042"/>
            <a:ext cx="2781300" cy="16383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6954" y="4142845"/>
            <a:ext cx="3019425" cy="1095375"/>
          </a:xfrm>
          <a:prstGeom prst="rect">
            <a:avLst/>
          </a:prstGeom>
        </p:spPr>
      </p:pic>
      <p:pic>
        <p:nvPicPr>
          <p:cNvPr id="5" name="Picture 4"/>
          <p:cNvPicPr>
            <a:picLocks noChangeAspect="1"/>
          </p:cNvPicPr>
          <p:nvPr/>
        </p:nvPicPr>
        <p:blipFill>
          <a:blip r:embed="rId4"/>
          <a:stretch>
            <a:fillRect/>
          </a:stretch>
        </p:blipFill>
        <p:spPr>
          <a:xfrm>
            <a:off x="7436379" y="2069042"/>
            <a:ext cx="2914650" cy="9144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1067" y="821267"/>
            <a:ext cx="2907597" cy="1633706"/>
          </a:xfrm>
          <a:prstGeom prst="rect">
            <a:avLst/>
          </a:prstGeom>
        </p:spPr>
      </p:pic>
    </p:spTree>
    <p:extLst>
      <p:ext uri="{BB962C8B-B14F-4D97-AF65-F5344CB8AC3E}">
        <p14:creationId xmlns:p14="http://schemas.microsoft.com/office/powerpoint/2010/main" val="3402458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rPr>
              <a:t>NOW GO AFTER THE WORK……</a:t>
            </a:r>
            <a:endParaRPr lang="en-US" dirty="0">
              <a:solidFill>
                <a:srgbClr val="002060"/>
              </a:solidFill>
            </a:endParaRPr>
          </a:p>
        </p:txBody>
      </p:sp>
      <p:sp>
        <p:nvSpPr>
          <p:cNvPr id="3" name="Content Placeholder 2"/>
          <p:cNvSpPr>
            <a:spLocks noGrp="1"/>
          </p:cNvSpPr>
          <p:nvPr>
            <p:ph idx="1"/>
          </p:nvPr>
        </p:nvSpPr>
        <p:spPr/>
        <p:txBody>
          <a:bodyPr>
            <a:normAutofit/>
          </a:bodyPr>
          <a:lstStyle/>
          <a:p>
            <a:pPr marL="0" indent="0">
              <a:buNone/>
            </a:pPr>
            <a:r>
              <a:rPr lang="en-US" sz="4000" dirty="0" smtClean="0"/>
              <a:t>More on this after the US SBA talks about the value of SMALL BUSINESS PROGRAMS and their importance in becoming a SUBCONTRACTOR</a:t>
            </a:r>
            <a:endParaRPr lang="en-US" sz="4000" dirty="0"/>
          </a:p>
        </p:txBody>
      </p:sp>
      <p:sp>
        <p:nvSpPr>
          <p:cNvPr id="4" name="Date Placeholder 3"/>
          <p:cNvSpPr>
            <a:spLocks noGrp="1"/>
          </p:cNvSpPr>
          <p:nvPr>
            <p:ph type="dt" sz="half" idx="10"/>
          </p:nvPr>
        </p:nvSpPr>
        <p:spPr/>
        <p:txBody>
          <a:bodyPr/>
          <a:lstStyle/>
          <a:p>
            <a:pPr algn="ctr"/>
            <a:fld id="{434C25C4-6371-4D0B-8E67-E38F12C10FB4}" type="datetime1">
              <a:rPr lang="en-US" smtClean="0">
                <a:solidFill>
                  <a:prstClr val="black">
                    <a:tint val="75000"/>
                  </a:prstClr>
                </a:solidFill>
              </a:rPr>
              <a:pPr algn="ctr"/>
              <a:t>2/27/2018</a:t>
            </a:fld>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687C8F9-D69E-408A-9471-1F7D9DCD1C43}" type="slidenum">
              <a:rPr lang="en-US" smtClean="0">
                <a:solidFill>
                  <a:prstClr val="black">
                    <a:tint val="75000"/>
                  </a:prstClr>
                </a:solidFill>
              </a:rPr>
              <a:pPr/>
              <a:t>20</a:t>
            </a:fld>
            <a:endParaRPr lang="en-US">
              <a:solidFill>
                <a:prstClr val="black">
                  <a:tint val="75000"/>
                </a:prstClr>
              </a:solidFill>
            </a:endParaRPr>
          </a:p>
        </p:txBody>
      </p:sp>
    </p:spTree>
    <p:extLst>
      <p:ext uri="{BB962C8B-B14F-4D97-AF65-F5344CB8AC3E}">
        <p14:creationId xmlns:p14="http://schemas.microsoft.com/office/powerpoint/2010/main" val="26357730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UNDERSTANDING HOW TO LEVERAGE SMALL BUSINESS</a:t>
            </a:r>
            <a:endParaRPr lang="en-US" dirty="0"/>
          </a:p>
        </p:txBody>
      </p:sp>
      <p:sp>
        <p:nvSpPr>
          <p:cNvPr id="3" name="Date Placeholder 2"/>
          <p:cNvSpPr>
            <a:spLocks noGrp="1"/>
          </p:cNvSpPr>
          <p:nvPr>
            <p:ph type="dt" sz="half" idx="10"/>
          </p:nvPr>
        </p:nvSpPr>
        <p:spPr/>
        <p:txBody>
          <a:bodyPr/>
          <a:lstStyle/>
          <a:p>
            <a:fld id="{E92A47F8-F1FC-4B91-844E-7ED50602EBF1}" type="datetime1">
              <a:rPr lang="en-US" smtClean="0">
                <a:solidFill>
                  <a:prstClr val="black">
                    <a:tint val="75000"/>
                  </a:prstClr>
                </a:solidFill>
              </a:rPr>
              <a:pPr/>
              <a:t>2/27/2018</a:t>
            </a:fld>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r>
              <a:rPr lang="en-US" smtClean="0">
                <a:solidFill>
                  <a:prstClr val="black">
                    <a:tint val="75000"/>
                  </a:prstClr>
                </a:solidFill>
              </a:rPr>
              <a:t>Page </a:t>
            </a:r>
            <a:fld id="{B687C8F9-D69E-408A-9471-1F7D9DCD1C43}" type="slidenum">
              <a:rPr lang="en-US" smtClean="0">
                <a:solidFill>
                  <a:prstClr val="black">
                    <a:tint val="75000"/>
                  </a:prstClr>
                </a:solidFill>
              </a:rPr>
              <a:pPr/>
              <a:t>21</a:t>
            </a:fld>
            <a:endParaRPr lang="en-US" dirty="0">
              <a:solidFill>
                <a:prstClr val="black">
                  <a:tint val="75000"/>
                </a:prstClr>
              </a:solidFill>
            </a:endParaRPr>
          </a:p>
        </p:txBody>
      </p:sp>
    </p:spTree>
    <p:extLst>
      <p:ext uri="{BB962C8B-B14F-4D97-AF65-F5344CB8AC3E}">
        <p14:creationId xmlns:p14="http://schemas.microsoft.com/office/powerpoint/2010/main" val="20607723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92A47F8-F1FC-4B91-844E-7ED50602EBF1}" type="datetime1">
              <a:rPr lang="en-US" smtClean="0">
                <a:solidFill>
                  <a:prstClr val="black">
                    <a:tint val="75000"/>
                  </a:prstClr>
                </a:solidFill>
              </a:rPr>
              <a:pPr/>
              <a:t>2/27/2018</a:t>
            </a:fld>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r>
              <a:rPr lang="en-US" smtClean="0">
                <a:solidFill>
                  <a:prstClr val="black">
                    <a:tint val="75000"/>
                  </a:prstClr>
                </a:solidFill>
              </a:rPr>
              <a:t>Page </a:t>
            </a:r>
            <a:fld id="{B687C8F9-D69E-408A-9471-1F7D9DCD1C43}" type="slidenum">
              <a:rPr lang="en-US" smtClean="0">
                <a:solidFill>
                  <a:prstClr val="black">
                    <a:tint val="75000"/>
                  </a:prstClr>
                </a:solidFill>
              </a:rPr>
              <a:pPr/>
              <a:t>22</a:t>
            </a:fld>
            <a:endParaRPr lang="en-US" dirty="0">
              <a:solidFill>
                <a:prstClr val="black">
                  <a:tint val="75000"/>
                </a:prstClr>
              </a:solidFill>
            </a:endParaRPr>
          </a:p>
        </p:txBody>
      </p:sp>
      <p:sp>
        <p:nvSpPr>
          <p:cNvPr id="5" name="TextBox 4"/>
          <p:cNvSpPr txBox="1"/>
          <p:nvPr/>
        </p:nvSpPr>
        <p:spPr>
          <a:xfrm>
            <a:off x="3513908" y="1263659"/>
            <a:ext cx="4927600" cy="646331"/>
          </a:xfrm>
          <a:prstGeom prst="rect">
            <a:avLst/>
          </a:prstGeom>
          <a:noFill/>
        </p:spPr>
        <p:txBody>
          <a:bodyPr wrap="square" rtlCol="0">
            <a:spAutoFit/>
          </a:bodyPr>
          <a:lstStyle/>
          <a:p>
            <a:pPr algn="ctr"/>
            <a:r>
              <a:rPr lang="en-US" sz="3600" b="1" dirty="0" smtClean="0">
                <a:latin typeface="Corbel" panose="020B0503020204020204" pitchFamily="34" charset="0"/>
              </a:rPr>
              <a:t>PRESENTED BY</a:t>
            </a:r>
            <a:endParaRPr lang="en-US" sz="3600" b="1" dirty="0">
              <a:latin typeface="Corbel" panose="020B0503020204020204" pitchFamily="34" charset="0"/>
            </a:endParaRPr>
          </a:p>
        </p:txBody>
      </p:sp>
      <p:sp>
        <p:nvSpPr>
          <p:cNvPr id="6" name="Rectangle 1"/>
          <p:cNvSpPr>
            <a:spLocks noChangeArrowheads="1"/>
          </p:cNvSpPr>
          <p:nvPr/>
        </p:nvSpPr>
        <p:spPr bwMode="auto">
          <a:xfrm>
            <a:off x="2778531" y="2317288"/>
            <a:ext cx="6398355" cy="2985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a:r>
              <a:rPr lang="en-US" sz="3200" b="1" dirty="0">
                <a:latin typeface="Corbel" panose="020B0503020204020204" pitchFamily="34" charset="0"/>
              </a:rPr>
              <a:t>James Strube</a:t>
            </a:r>
          </a:p>
          <a:p>
            <a:pPr algn="ctr"/>
            <a:r>
              <a:rPr lang="en-US" sz="3200" b="1" dirty="0">
                <a:latin typeface="Corbel" panose="020B0503020204020204" pitchFamily="34" charset="0"/>
              </a:rPr>
              <a:t>Business Opportunity Specialist/</a:t>
            </a:r>
          </a:p>
          <a:p>
            <a:pPr algn="ctr"/>
            <a:r>
              <a:rPr lang="en-US" sz="3200" b="1" dirty="0">
                <a:latin typeface="Corbel" panose="020B0503020204020204" pitchFamily="34" charset="0"/>
              </a:rPr>
              <a:t>SBDC Project Officer</a:t>
            </a:r>
          </a:p>
          <a:p>
            <a:pPr algn="ctr"/>
            <a:r>
              <a:rPr lang="en-US" sz="3200" b="1" dirty="0">
                <a:latin typeface="Corbel" panose="020B0503020204020204" pitchFamily="34" charset="0"/>
              </a:rPr>
              <a:t>U.S. Small Business </a:t>
            </a:r>
            <a:r>
              <a:rPr lang="en-US" sz="3200" b="1" dirty="0" smtClean="0">
                <a:latin typeface="Corbel" panose="020B0503020204020204" pitchFamily="34" charset="0"/>
              </a:rPr>
              <a:t>Administration</a:t>
            </a:r>
          </a:p>
          <a:p>
            <a:pPr algn="ctr"/>
            <a:r>
              <a:rPr lang="en-US" sz="2000" dirty="0" smtClean="0"/>
              <a:t>Milwaukee, WI</a:t>
            </a:r>
            <a:endParaRPr lang="en-US" sz="2000" dirty="0"/>
          </a:p>
          <a:p>
            <a:pPr algn="ctr"/>
            <a:r>
              <a:rPr lang="en-US" sz="2000" u="sng" dirty="0">
                <a:hlinkClick r:id="rId2"/>
              </a:rPr>
              <a:t>James.strube@sba.gov</a:t>
            </a:r>
            <a:endParaRPr lang="en-US" sz="2000" dirty="0"/>
          </a:p>
          <a:p>
            <a:pPr algn="ctr"/>
            <a:r>
              <a:rPr lang="en-US" sz="2000" dirty="0"/>
              <a:t>Office: 414-297-3951</a:t>
            </a:r>
          </a:p>
        </p:txBody>
      </p:sp>
    </p:spTree>
    <p:extLst>
      <p:ext uri="{BB962C8B-B14F-4D97-AF65-F5344CB8AC3E}">
        <p14:creationId xmlns:p14="http://schemas.microsoft.com/office/powerpoint/2010/main" val="11749414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GET NOTICED AND CONSIDERED</a:t>
            </a:r>
            <a:endParaRPr lang="en-US" dirty="0"/>
          </a:p>
        </p:txBody>
      </p:sp>
      <p:sp>
        <p:nvSpPr>
          <p:cNvPr id="3" name="Date Placeholder 2"/>
          <p:cNvSpPr>
            <a:spLocks noGrp="1"/>
          </p:cNvSpPr>
          <p:nvPr>
            <p:ph type="dt" sz="half" idx="10"/>
          </p:nvPr>
        </p:nvSpPr>
        <p:spPr/>
        <p:txBody>
          <a:bodyPr/>
          <a:lstStyle/>
          <a:p>
            <a:fld id="{E92A47F8-F1FC-4B91-844E-7ED50602EBF1}" type="datetime1">
              <a:rPr lang="en-US" smtClean="0">
                <a:solidFill>
                  <a:prstClr val="black">
                    <a:tint val="75000"/>
                  </a:prstClr>
                </a:solidFill>
              </a:rPr>
              <a:pPr/>
              <a:t>2/27/2018</a:t>
            </a:fld>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r>
              <a:rPr lang="en-US" smtClean="0">
                <a:solidFill>
                  <a:prstClr val="black">
                    <a:tint val="75000"/>
                  </a:prstClr>
                </a:solidFill>
              </a:rPr>
              <a:t>Page </a:t>
            </a:r>
            <a:fld id="{B687C8F9-D69E-408A-9471-1F7D9DCD1C43}" type="slidenum">
              <a:rPr lang="en-US" smtClean="0">
                <a:solidFill>
                  <a:prstClr val="black">
                    <a:tint val="75000"/>
                  </a:prstClr>
                </a:solidFill>
              </a:rPr>
              <a:pPr/>
              <a:t>23</a:t>
            </a:fld>
            <a:endParaRPr lang="en-US" dirty="0">
              <a:solidFill>
                <a:prstClr val="black">
                  <a:tint val="75000"/>
                </a:prstClr>
              </a:solidFill>
            </a:endParaRPr>
          </a:p>
        </p:txBody>
      </p:sp>
    </p:spTree>
    <p:extLst>
      <p:ext uri="{BB962C8B-B14F-4D97-AF65-F5344CB8AC3E}">
        <p14:creationId xmlns:p14="http://schemas.microsoft.com/office/powerpoint/2010/main" val="27536235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b="1" dirty="0" smtClean="0">
                <a:solidFill>
                  <a:srgbClr val="002060"/>
                </a:solidFill>
              </a:rPr>
              <a:t>Small Business Liaison Officer - SBLO</a:t>
            </a:r>
            <a:endParaRPr lang="en-US" sz="4000" b="1" dirty="0">
              <a:solidFill>
                <a:srgbClr val="002060"/>
              </a:solidFill>
            </a:endParaRPr>
          </a:p>
        </p:txBody>
      </p:sp>
      <p:sp>
        <p:nvSpPr>
          <p:cNvPr id="5" name="Content Placeholder 4"/>
          <p:cNvSpPr>
            <a:spLocks noGrp="1"/>
          </p:cNvSpPr>
          <p:nvPr>
            <p:ph idx="1"/>
          </p:nvPr>
        </p:nvSpPr>
        <p:spPr/>
        <p:txBody>
          <a:bodyPr>
            <a:normAutofit/>
          </a:bodyPr>
          <a:lstStyle/>
          <a:p>
            <a:r>
              <a:rPr lang="en-US" sz="2400" dirty="0" smtClean="0"/>
              <a:t>SBLO – in short – is responsible for a firms small </a:t>
            </a:r>
            <a:r>
              <a:rPr lang="en-US" sz="2400" dirty="0"/>
              <a:t>business subcontracting program, i.e., developing, preparing, and executing individual subcontracting plans, monitoring performance relative to the particular plan and periodic reporting requirements </a:t>
            </a:r>
            <a:endParaRPr lang="en-US" sz="2400" dirty="0" smtClean="0"/>
          </a:p>
          <a:p>
            <a:r>
              <a:rPr lang="en-US" sz="2400" dirty="0" smtClean="0"/>
              <a:t>Every large Federal contractor with large contracts is required to have </a:t>
            </a:r>
          </a:p>
          <a:p>
            <a:r>
              <a:rPr lang="en-US" sz="2400" dirty="0" smtClean="0"/>
              <a:t>Know who they are – connect with them</a:t>
            </a:r>
          </a:p>
          <a:p>
            <a:r>
              <a:rPr lang="en-US" sz="2400" dirty="0">
                <a:hlinkClick r:id="rId2"/>
              </a:rPr>
              <a:t>http://www.acq.osd.mil/osbp/docs/DoDPrimeContractorsJuly2015Final.xlsx</a:t>
            </a:r>
            <a:r>
              <a:rPr lang="en-US" sz="2400" dirty="0"/>
              <a:t> list of Prime Contractors for DOD 2014 – contact information may be </a:t>
            </a:r>
            <a:r>
              <a:rPr lang="en-US" sz="2400" dirty="0" smtClean="0"/>
              <a:t>outdated</a:t>
            </a:r>
          </a:p>
          <a:p>
            <a:pPr marL="914400" lvl="2" indent="0">
              <a:buNone/>
            </a:pPr>
            <a:endParaRPr lang="en-US" sz="1600" b="1" dirty="0" smtClean="0"/>
          </a:p>
          <a:p>
            <a:pPr marL="914400" lvl="2" indent="0">
              <a:buNone/>
            </a:pPr>
            <a:r>
              <a:rPr lang="en-US" sz="2800" b="1" dirty="0" smtClean="0">
                <a:solidFill>
                  <a:schemeClr val="accent2">
                    <a:lumMod val="50000"/>
                  </a:schemeClr>
                </a:solidFill>
              </a:rPr>
              <a:t>WHAT WILL THEY LOOK FOR…….?</a:t>
            </a:r>
            <a:endParaRPr lang="en-US" sz="2800" b="1" dirty="0">
              <a:solidFill>
                <a:schemeClr val="accent2">
                  <a:lumMod val="50000"/>
                </a:schemeClr>
              </a:solidFill>
            </a:endParaRPr>
          </a:p>
          <a:p>
            <a:endParaRPr lang="en-US" sz="2400" dirty="0"/>
          </a:p>
          <a:p>
            <a:endParaRPr lang="en-US" dirty="0" smtClean="0"/>
          </a:p>
        </p:txBody>
      </p:sp>
      <p:sp>
        <p:nvSpPr>
          <p:cNvPr id="2" name="Date Placeholder 1"/>
          <p:cNvSpPr>
            <a:spLocks noGrp="1"/>
          </p:cNvSpPr>
          <p:nvPr>
            <p:ph type="dt" sz="half" idx="10"/>
          </p:nvPr>
        </p:nvSpPr>
        <p:spPr/>
        <p:txBody>
          <a:bodyPr/>
          <a:lstStyle/>
          <a:p>
            <a:fld id="{B5AF7B0F-221F-49BA-A1C6-47F9C6683B3E}" type="datetime1">
              <a:rPr lang="en-US" smtClean="0"/>
              <a:pPr/>
              <a:t>2/27/2018</a:t>
            </a:fld>
            <a:endParaRPr lang="en-US"/>
          </a:p>
        </p:txBody>
      </p:sp>
      <p:sp>
        <p:nvSpPr>
          <p:cNvPr id="3" name="Slide Number Placeholder 2"/>
          <p:cNvSpPr>
            <a:spLocks noGrp="1"/>
          </p:cNvSpPr>
          <p:nvPr>
            <p:ph type="sldNum" sz="quarter" idx="12"/>
          </p:nvPr>
        </p:nvSpPr>
        <p:spPr/>
        <p:txBody>
          <a:bodyPr/>
          <a:lstStyle/>
          <a:p>
            <a:fld id="{ADA154DA-61D3-48FE-9D45-AD0948896A79}" type="slidenum">
              <a:rPr lang="en-US" smtClean="0"/>
              <a:pPr/>
              <a:t>24</a:t>
            </a:fld>
            <a:endParaRPr lang="en-US"/>
          </a:p>
        </p:txBody>
      </p:sp>
    </p:spTree>
    <p:extLst>
      <p:ext uri="{BB962C8B-B14F-4D97-AF65-F5344CB8AC3E}">
        <p14:creationId xmlns:p14="http://schemas.microsoft.com/office/powerpoint/2010/main" val="14832519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rPr>
              <a:t>Register in the prime portals</a:t>
            </a:r>
            <a:endParaRPr lang="en-US" dirty="0">
              <a:solidFill>
                <a:srgbClr val="002060"/>
              </a:solidFill>
            </a:endParaRPr>
          </a:p>
        </p:txBody>
      </p:sp>
      <p:sp>
        <p:nvSpPr>
          <p:cNvPr id="3" name="Content Placeholder 2"/>
          <p:cNvSpPr>
            <a:spLocks noGrp="1"/>
          </p:cNvSpPr>
          <p:nvPr>
            <p:ph idx="1"/>
          </p:nvPr>
        </p:nvSpPr>
        <p:spPr/>
        <p:txBody>
          <a:bodyPr/>
          <a:lstStyle/>
          <a:p>
            <a:r>
              <a:rPr lang="en-US" dirty="0" smtClean="0"/>
              <a:t>Most – not all – have entry points for current and potential suppliers</a:t>
            </a:r>
          </a:p>
          <a:p>
            <a:r>
              <a:rPr lang="en-US" dirty="0" smtClean="0"/>
              <a:t>Take a serious look at what they expect from a subcontractor</a:t>
            </a:r>
          </a:p>
          <a:p>
            <a:r>
              <a:rPr lang="en-US" dirty="0" smtClean="0"/>
              <a:t>Do not enter your information until you review their requirements and priorities – it will determine how you enter your information</a:t>
            </a:r>
          </a:p>
          <a:p>
            <a:r>
              <a:rPr lang="en-US" dirty="0" smtClean="0"/>
              <a:t>Understand this is just an entry point registration – this is their list</a:t>
            </a:r>
          </a:p>
          <a:p>
            <a:pPr lvl="1"/>
            <a:r>
              <a:rPr lang="en-US" dirty="0" smtClean="0"/>
              <a:t>They will search for suppliers if there is a need</a:t>
            </a:r>
          </a:p>
          <a:p>
            <a:pPr lvl="1"/>
            <a:r>
              <a:rPr lang="en-US" dirty="0" smtClean="0"/>
              <a:t>They will search by small business status, NAICS, ………  be complete and accurate</a:t>
            </a:r>
          </a:p>
          <a:p>
            <a:endParaRPr lang="en-US" dirty="0"/>
          </a:p>
        </p:txBody>
      </p:sp>
      <p:sp>
        <p:nvSpPr>
          <p:cNvPr id="4" name="Date Placeholder 3"/>
          <p:cNvSpPr>
            <a:spLocks noGrp="1"/>
          </p:cNvSpPr>
          <p:nvPr>
            <p:ph type="dt" sz="half" idx="10"/>
          </p:nvPr>
        </p:nvSpPr>
        <p:spPr/>
        <p:txBody>
          <a:bodyPr/>
          <a:lstStyle/>
          <a:p>
            <a:pPr algn="ctr"/>
            <a:fld id="{434C25C4-6371-4D0B-8E67-E38F12C10FB4}" type="datetime1">
              <a:rPr lang="en-US" smtClean="0">
                <a:solidFill>
                  <a:prstClr val="black">
                    <a:tint val="75000"/>
                  </a:prstClr>
                </a:solidFill>
              </a:rPr>
              <a:pPr algn="ctr"/>
              <a:t>2/27/2018</a:t>
            </a:fld>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687C8F9-D69E-408A-9471-1F7D9DCD1C43}" type="slidenum">
              <a:rPr lang="en-US" smtClean="0">
                <a:solidFill>
                  <a:prstClr val="black">
                    <a:tint val="75000"/>
                  </a:prstClr>
                </a:solidFill>
              </a:rPr>
              <a:pPr/>
              <a:t>25</a:t>
            </a:fld>
            <a:endParaRPr lang="en-US">
              <a:solidFill>
                <a:prstClr val="black">
                  <a:tint val="75000"/>
                </a:prstClr>
              </a:solidFill>
            </a:endParaRPr>
          </a:p>
        </p:txBody>
      </p:sp>
    </p:spTree>
    <p:extLst>
      <p:ext uri="{BB962C8B-B14F-4D97-AF65-F5344CB8AC3E}">
        <p14:creationId xmlns:p14="http://schemas.microsoft.com/office/powerpoint/2010/main" val="2195154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lgn="ctr"/>
            <a:fld id="{434C25C4-6371-4D0B-8E67-E38F12C10FB4}" type="datetime1">
              <a:rPr lang="en-US" smtClean="0">
                <a:solidFill>
                  <a:prstClr val="black">
                    <a:tint val="75000"/>
                  </a:prstClr>
                </a:solidFill>
              </a:rPr>
              <a:pPr algn="ctr"/>
              <a:t>2/27/2018</a:t>
            </a:fld>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687C8F9-D69E-408A-9471-1F7D9DCD1C43}" type="slidenum">
              <a:rPr lang="en-US" smtClean="0">
                <a:solidFill>
                  <a:prstClr val="black">
                    <a:tint val="75000"/>
                  </a:prstClr>
                </a:solidFill>
              </a:rPr>
              <a:pPr/>
              <a:t>26</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1083732" y="193634"/>
            <a:ext cx="9539575" cy="5809232"/>
          </a:xfrm>
          <a:prstGeom prst="rect">
            <a:avLst/>
          </a:prstGeom>
        </p:spPr>
      </p:pic>
    </p:spTree>
    <p:extLst>
      <p:ext uri="{BB962C8B-B14F-4D97-AF65-F5344CB8AC3E}">
        <p14:creationId xmlns:p14="http://schemas.microsoft.com/office/powerpoint/2010/main" val="40417862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35C1EE-610B-466F-ADAC-1E57EF37776C}" type="datetime1">
              <a:rPr lang="en-US" smtClean="0">
                <a:solidFill>
                  <a:prstClr val="black">
                    <a:tint val="75000"/>
                  </a:prstClr>
                </a:solidFill>
              </a:rPr>
              <a:pPr/>
              <a:t>2/27/2018</a:t>
            </a:fld>
            <a:endParaRPr lang="en-US" dirty="0">
              <a:solidFill>
                <a:prstClr val="black">
                  <a:tint val="75000"/>
                </a:prstClr>
              </a:solidFill>
            </a:endParaRPr>
          </a:p>
        </p:txBody>
      </p:sp>
      <p:sp>
        <p:nvSpPr>
          <p:cNvPr id="3" name="Slide Number Placeholder 2"/>
          <p:cNvSpPr>
            <a:spLocks noGrp="1"/>
          </p:cNvSpPr>
          <p:nvPr>
            <p:ph type="sldNum" sz="quarter" idx="12"/>
          </p:nvPr>
        </p:nvSpPr>
        <p:spPr/>
        <p:txBody>
          <a:bodyPr/>
          <a:lstStyle/>
          <a:p>
            <a:fld id="{B687C8F9-D69E-408A-9471-1F7D9DCD1C43}" type="slidenum">
              <a:rPr lang="en-US" smtClean="0">
                <a:solidFill>
                  <a:prstClr val="black">
                    <a:tint val="75000"/>
                  </a:prstClr>
                </a:solidFill>
              </a:rPr>
              <a:pPr/>
              <a:t>27</a:t>
            </a:fld>
            <a:endParaRPr lang="en-US">
              <a:solidFill>
                <a:prstClr val="black">
                  <a:tint val="75000"/>
                </a:prstClr>
              </a:solidFill>
            </a:endParaRPr>
          </a:p>
        </p:txBody>
      </p:sp>
      <p:pic>
        <p:nvPicPr>
          <p:cNvPr id="4" name="Picture 3"/>
          <p:cNvPicPr>
            <a:picLocks noChangeAspect="1"/>
          </p:cNvPicPr>
          <p:nvPr/>
        </p:nvPicPr>
        <p:blipFill>
          <a:blip r:embed="rId2"/>
          <a:stretch>
            <a:fillRect/>
          </a:stretch>
        </p:blipFill>
        <p:spPr>
          <a:xfrm>
            <a:off x="1705566" y="332927"/>
            <a:ext cx="8276634" cy="5771540"/>
          </a:xfrm>
          <a:prstGeom prst="rect">
            <a:avLst/>
          </a:prstGeom>
        </p:spPr>
      </p:pic>
    </p:spTree>
    <p:extLst>
      <p:ext uri="{BB962C8B-B14F-4D97-AF65-F5344CB8AC3E}">
        <p14:creationId xmlns:p14="http://schemas.microsoft.com/office/powerpoint/2010/main" val="14584831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35C1EE-610B-466F-ADAC-1E57EF37776C}" type="datetime1">
              <a:rPr lang="en-US" smtClean="0">
                <a:solidFill>
                  <a:prstClr val="black">
                    <a:tint val="75000"/>
                  </a:prstClr>
                </a:solidFill>
              </a:rPr>
              <a:pPr/>
              <a:t>2/27/2018</a:t>
            </a:fld>
            <a:endParaRPr lang="en-US" dirty="0">
              <a:solidFill>
                <a:prstClr val="black">
                  <a:tint val="75000"/>
                </a:prstClr>
              </a:solidFill>
            </a:endParaRPr>
          </a:p>
        </p:txBody>
      </p:sp>
      <p:sp>
        <p:nvSpPr>
          <p:cNvPr id="3" name="Slide Number Placeholder 2"/>
          <p:cNvSpPr>
            <a:spLocks noGrp="1"/>
          </p:cNvSpPr>
          <p:nvPr>
            <p:ph type="sldNum" sz="quarter" idx="12"/>
          </p:nvPr>
        </p:nvSpPr>
        <p:spPr/>
        <p:txBody>
          <a:bodyPr/>
          <a:lstStyle/>
          <a:p>
            <a:fld id="{B687C8F9-D69E-408A-9471-1F7D9DCD1C43}" type="slidenum">
              <a:rPr lang="en-US" smtClean="0">
                <a:solidFill>
                  <a:prstClr val="black">
                    <a:tint val="75000"/>
                  </a:prstClr>
                </a:solidFill>
              </a:rPr>
              <a:pPr/>
              <a:t>28</a:t>
            </a:fld>
            <a:endParaRPr lang="en-US">
              <a:solidFill>
                <a:prstClr val="black">
                  <a:tint val="75000"/>
                </a:prstClr>
              </a:solidFill>
            </a:endParaRPr>
          </a:p>
        </p:txBody>
      </p:sp>
      <p:pic>
        <p:nvPicPr>
          <p:cNvPr id="4" name="Picture 3"/>
          <p:cNvPicPr>
            <a:picLocks noChangeAspect="1"/>
          </p:cNvPicPr>
          <p:nvPr/>
        </p:nvPicPr>
        <p:blipFill>
          <a:blip r:embed="rId2"/>
          <a:stretch>
            <a:fillRect/>
          </a:stretch>
        </p:blipFill>
        <p:spPr>
          <a:xfrm>
            <a:off x="1545882" y="304642"/>
            <a:ext cx="8436318" cy="6046335"/>
          </a:xfrm>
          <a:prstGeom prst="rect">
            <a:avLst/>
          </a:prstGeom>
        </p:spPr>
      </p:pic>
    </p:spTree>
    <p:extLst>
      <p:ext uri="{BB962C8B-B14F-4D97-AF65-F5344CB8AC3E}">
        <p14:creationId xmlns:p14="http://schemas.microsoft.com/office/powerpoint/2010/main" val="16736906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724400" y="1398614"/>
            <a:ext cx="2829033" cy="3459756"/>
          </a:xfrm>
          <a:prstGeom prst="rect">
            <a:avLst/>
          </a:prstGeom>
        </p:spPr>
      </p:pic>
      <p:sp>
        <p:nvSpPr>
          <p:cNvPr id="5" name="Title 4"/>
          <p:cNvSpPr>
            <a:spLocks noGrp="1"/>
          </p:cNvSpPr>
          <p:nvPr>
            <p:ph type="title"/>
          </p:nvPr>
        </p:nvSpPr>
        <p:spPr>
          <a:xfrm>
            <a:off x="838200" y="286556"/>
            <a:ext cx="10515600" cy="1325563"/>
          </a:xfrm>
        </p:spPr>
        <p:txBody>
          <a:bodyPr/>
          <a:lstStyle/>
          <a:p>
            <a:r>
              <a:rPr lang="en-US" dirty="0" smtClean="0"/>
              <a:t>NETWORK, attend AND SCHMOOZE </a:t>
            </a:r>
            <a:endParaRPr lang="en-US" dirty="0"/>
          </a:p>
        </p:txBody>
      </p:sp>
      <p:sp>
        <p:nvSpPr>
          <p:cNvPr id="2" name="Date Placeholder 1"/>
          <p:cNvSpPr>
            <a:spLocks noGrp="1"/>
          </p:cNvSpPr>
          <p:nvPr>
            <p:ph type="dt" sz="half" idx="10"/>
          </p:nvPr>
        </p:nvSpPr>
        <p:spPr/>
        <p:txBody>
          <a:bodyPr/>
          <a:lstStyle/>
          <a:p>
            <a:fld id="{E835C1EE-610B-466F-ADAC-1E57EF37776C}" type="datetime1">
              <a:rPr lang="en-US" smtClean="0">
                <a:solidFill>
                  <a:prstClr val="black">
                    <a:tint val="75000"/>
                  </a:prstClr>
                </a:solidFill>
              </a:rPr>
              <a:pPr/>
              <a:t>2/27/2018</a:t>
            </a:fld>
            <a:endParaRPr lang="en-US" dirty="0">
              <a:solidFill>
                <a:prstClr val="black">
                  <a:tint val="75000"/>
                </a:prstClr>
              </a:solidFill>
            </a:endParaRPr>
          </a:p>
        </p:txBody>
      </p:sp>
      <p:sp>
        <p:nvSpPr>
          <p:cNvPr id="3" name="Slide Number Placeholder 2"/>
          <p:cNvSpPr>
            <a:spLocks noGrp="1"/>
          </p:cNvSpPr>
          <p:nvPr>
            <p:ph type="sldNum" sz="quarter" idx="12"/>
          </p:nvPr>
        </p:nvSpPr>
        <p:spPr/>
        <p:txBody>
          <a:bodyPr/>
          <a:lstStyle/>
          <a:p>
            <a:fld id="{B687C8F9-D69E-408A-9471-1F7D9DCD1C43}" type="slidenum">
              <a:rPr lang="en-US" smtClean="0">
                <a:solidFill>
                  <a:prstClr val="black">
                    <a:tint val="75000"/>
                  </a:prstClr>
                </a:solidFill>
              </a:rPr>
              <a:pPr/>
              <a:t>29</a:t>
            </a:fld>
            <a:endParaRPr lang="en-US">
              <a:solidFill>
                <a:prstClr val="black">
                  <a:tint val="75000"/>
                </a:prstClr>
              </a:solidFill>
            </a:endParaRPr>
          </a:p>
        </p:txBody>
      </p:sp>
      <p:pic>
        <p:nvPicPr>
          <p:cNvPr id="4" name="Picture 3"/>
          <p:cNvPicPr>
            <a:picLocks noChangeAspect="1"/>
          </p:cNvPicPr>
          <p:nvPr/>
        </p:nvPicPr>
        <p:blipFill>
          <a:blip r:embed="rId3"/>
          <a:stretch>
            <a:fillRect/>
          </a:stretch>
        </p:blipFill>
        <p:spPr>
          <a:xfrm>
            <a:off x="304799" y="1398614"/>
            <a:ext cx="3997845" cy="2648452"/>
          </a:xfrm>
          <a:prstGeom prst="rect">
            <a:avLst/>
          </a:prstGeom>
        </p:spPr>
      </p:pic>
      <p:pic>
        <p:nvPicPr>
          <p:cNvPr id="7" name="Content Placeholder 6"/>
          <p:cNvPicPr>
            <a:picLocks noGrp="1" noChangeAspect="1"/>
          </p:cNvPicPr>
          <p:nvPr>
            <p:ph idx="1"/>
          </p:nvPr>
        </p:nvPicPr>
        <p:blipFill>
          <a:blip r:embed="rId4"/>
          <a:stretch>
            <a:fillRect/>
          </a:stretch>
        </p:blipFill>
        <p:spPr>
          <a:xfrm>
            <a:off x="1740458" y="3285065"/>
            <a:ext cx="3334477" cy="2824163"/>
          </a:xfrm>
          <a:prstGeom prst="rect">
            <a:avLst/>
          </a:prstGeom>
        </p:spPr>
      </p:pic>
      <p:pic>
        <p:nvPicPr>
          <p:cNvPr id="9" name="Picture 8"/>
          <p:cNvPicPr>
            <a:picLocks noChangeAspect="1"/>
          </p:cNvPicPr>
          <p:nvPr/>
        </p:nvPicPr>
        <p:blipFill>
          <a:blip r:embed="rId5"/>
          <a:stretch>
            <a:fillRect/>
          </a:stretch>
        </p:blipFill>
        <p:spPr>
          <a:xfrm>
            <a:off x="7722658" y="2695943"/>
            <a:ext cx="3031800" cy="3495597"/>
          </a:xfrm>
          <a:prstGeom prst="rect">
            <a:avLst/>
          </a:prstGeom>
        </p:spPr>
      </p:pic>
    </p:spTree>
    <p:extLst>
      <p:ext uri="{BB962C8B-B14F-4D97-AF65-F5344CB8AC3E}">
        <p14:creationId xmlns:p14="http://schemas.microsoft.com/office/powerpoint/2010/main" val="837291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AF7B0F-221F-49BA-A1C6-47F9C6683B3E}" type="datetime1">
              <a:rPr lang="en-US" smtClean="0"/>
              <a:pPr/>
              <a:t>2/27/2018</a:t>
            </a:fld>
            <a:endParaRPr lang="en-US"/>
          </a:p>
        </p:txBody>
      </p:sp>
      <p:sp>
        <p:nvSpPr>
          <p:cNvPr id="3" name="Slide Number Placeholder 2"/>
          <p:cNvSpPr>
            <a:spLocks noGrp="1"/>
          </p:cNvSpPr>
          <p:nvPr>
            <p:ph type="sldNum" sz="quarter" idx="12"/>
          </p:nvPr>
        </p:nvSpPr>
        <p:spPr/>
        <p:txBody>
          <a:bodyPr/>
          <a:lstStyle/>
          <a:p>
            <a:fld id="{ADA154DA-61D3-48FE-9D45-AD0948896A79}" type="slidenum">
              <a:rPr lang="en-US" smtClean="0"/>
              <a:pPr/>
              <a:t>3</a:t>
            </a:fld>
            <a:endParaRPr lang="en-US"/>
          </a:p>
        </p:txBody>
      </p:sp>
      <p:pic>
        <p:nvPicPr>
          <p:cNvPr id="4" name="Picture 3"/>
          <p:cNvPicPr>
            <a:picLocks noChangeAspect="1"/>
          </p:cNvPicPr>
          <p:nvPr/>
        </p:nvPicPr>
        <p:blipFill>
          <a:blip r:embed="rId2" cstate="print"/>
          <a:stretch>
            <a:fillRect/>
          </a:stretch>
        </p:blipFill>
        <p:spPr>
          <a:xfrm>
            <a:off x="7510272" y="2708338"/>
            <a:ext cx="3211449" cy="3003649"/>
          </a:xfrm>
          <a:prstGeom prst="rect">
            <a:avLst/>
          </a:prstGeom>
        </p:spPr>
      </p:pic>
      <p:sp>
        <p:nvSpPr>
          <p:cNvPr id="5" name="TextBox 4"/>
          <p:cNvSpPr txBox="1"/>
          <p:nvPr/>
        </p:nvSpPr>
        <p:spPr>
          <a:xfrm>
            <a:off x="902208" y="670560"/>
            <a:ext cx="5864352" cy="3416320"/>
          </a:xfrm>
          <a:prstGeom prst="rect">
            <a:avLst/>
          </a:prstGeom>
          <a:noFill/>
        </p:spPr>
        <p:txBody>
          <a:bodyPr wrap="square" rtlCol="0">
            <a:spAutoFit/>
          </a:bodyPr>
          <a:lstStyle/>
          <a:p>
            <a:r>
              <a:rPr lang="en-US" sz="3600" b="1" dirty="0" smtClean="0"/>
              <a:t>INTRODUCTIONS</a:t>
            </a:r>
          </a:p>
          <a:p>
            <a:endParaRPr lang="en-US" dirty="0"/>
          </a:p>
          <a:p>
            <a:pPr marL="285750" indent="-285750">
              <a:buFont typeface="Arial" panose="020B0604020202020204" pitchFamily="34" charset="0"/>
              <a:buChar char="•"/>
            </a:pPr>
            <a:r>
              <a:rPr lang="en-US" sz="3600" dirty="0" smtClean="0"/>
              <a:t>Your name</a:t>
            </a:r>
          </a:p>
          <a:p>
            <a:pPr marL="285750" indent="-285750">
              <a:buFont typeface="Arial" panose="020B0604020202020204" pitchFamily="34" charset="0"/>
              <a:buChar char="•"/>
            </a:pPr>
            <a:r>
              <a:rPr lang="en-US" sz="3600" dirty="0" smtClean="0"/>
              <a:t>Company name</a:t>
            </a:r>
          </a:p>
          <a:p>
            <a:pPr marL="285750" indent="-285750">
              <a:buFont typeface="Arial" panose="020B0604020202020204" pitchFamily="34" charset="0"/>
              <a:buChar char="•"/>
            </a:pPr>
            <a:r>
              <a:rPr lang="en-US" sz="3600" dirty="0" smtClean="0"/>
              <a:t>City</a:t>
            </a:r>
          </a:p>
          <a:p>
            <a:pPr marL="285750" indent="-285750">
              <a:buFont typeface="Arial" panose="020B0604020202020204" pitchFamily="34" charset="0"/>
              <a:buChar char="•"/>
            </a:pPr>
            <a:r>
              <a:rPr lang="en-US" sz="3600" dirty="0" smtClean="0"/>
              <a:t>DoD contracting experience?</a:t>
            </a:r>
          </a:p>
          <a:p>
            <a:endParaRPr lang="en-US" dirty="0"/>
          </a:p>
        </p:txBody>
      </p:sp>
    </p:spTree>
    <p:extLst>
      <p:ext uri="{BB962C8B-B14F-4D97-AF65-F5344CB8AC3E}">
        <p14:creationId xmlns:p14="http://schemas.microsoft.com/office/powerpoint/2010/main" val="17144871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lgn="ctr"/>
            <a:fld id="{434C25C4-6371-4D0B-8E67-E38F12C10FB4}" type="datetime1">
              <a:rPr lang="en-US" smtClean="0">
                <a:solidFill>
                  <a:prstClr val="black">
                    <a:tint val="75000"/>
                  </a:prstClr>
                </a:solidFill>
              </a:rPr>
              <a:pPr algn="ctr"/>
              <a:t>2/27/2018</a:t>
            </a:fld>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687C8F9-D69E-408A-9471-1F7D9DCD1C43}" type="slidenum">
              <a:rPr lang="en-US" smtClean="0">
                <a:solidFill>
                  <a:prstClr val="black">
                    <a:tint val="75000"/>
                  </a:prstClr>
                </a:solidFill>
              </a:rPr>
              <a:pPr/>
              <a:t>30</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341892" y="302788"/>
            <a:ext cx="5648275" cy="2730950"/>
          </a:xfrm>
          <a:prstGeom prst="rect">
            <a:avLst/>
          </a:prstGeom>
        </p:spPr>
      </p:pic>
      <p:pic>
        <p:nvPicPr>
          <p:cNvPr id="7" name="Picture 6"/>
          <p:cNvPicPr>
            <a:picLocks noChangeAspect="1"/>
          </p:cNvPicPr>
          <p:nvPr/>
        </p:nvPicPr>
        <p:blipFill>
          <a:blip r:embed="rId3"/>
          <a:stretch>
            <a:fillRect/>
          </a:stretch>
        </p:blipFill>
        <p:spPr>
          <a:xfrm>
            <a:off x="6885252" y="1188572"/>
            <a:ext cx="3992562" cy="4943964"/>
          </a:xfrm>
          <a:prstGeom prst="rect">
            <a:avLst/>
          </a:prstGeom>
        </p:spPr>
      </p:pic>
      <p:pic>
        <p:nvPicPr>
          <p:cNvPr id="8" name="Picture 7"/>
          <p:cNvPicPr>
            <a:picLocks noChangeAspect="1"/>
          </p:cNvPicPr>
          <p:nvPr/>
        </p:nvPicPr>
        <p:blipFill>
          <a:blip r:embed="rId4"/>
          <a:stretch>
            <a:fillRect/>
          </a:stretch>
        </p:blipFill>
        <p:spPr>
          <a:xfrm>
            <a:off x="3275014" y="2755522"/>
            <a:ext cx="3286653" cy="3873671"/>
          </a:xfrm>
          <a:prstGeom prst="rect">
            <a:avLst/>
          </a:prstGeom>
        </p:spPr>
      </p:pic>
    </p:spTree>
    <p:extLst>
      <p:ext uri="{BB962C8B-B14F-4D97-AF65-F5344CB8AC3E}">
        <p14:creationId xmlns:p14="http://schemas.microsoft.com/office/powerpoint/2010/main" val="37783372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002060"/>
                </a:solidFill>
              </a:rPr>
              <a:t>Preparing for networking and schmoozing</a:t>
            </a:r>
            <a:endParaRPr lang="en-US" dirty="0">
              <a:solidFill>
                <a:srgbClr val="002060"/>
              </a:solidFill>
            </a:endParaRPr>
          </a:p>
        </p:txBody>
      </p:sp>
      <p:sp>
        <p:nvSpPr>
          <p:cNvPr id="5" name="Content Placeholder 4"/>
          <p:cNvSpPr>
            <a:spLocks noGrp="1"/>
          </p:cNvSpPr>
          <p:nvPr>
            <p:ph idx="1"/>
          </p:nvPr>
        </p:nvSpPr>
        <p:spPr/>
        <p:txBody>
          <a:bodyPr/>
          <a:lstStyle/>
          <a:p>
            <a:r>
              <a:rPr lang="en-US" dirty="0" smtClean="0"/>
              <a:t>BE PREPARED for BUSINESS MEETINGS with BUSINESS PROFESSIONALS</a:t>
            </a:r>
          </a:p>
          <a:p>
            <a:pPr lvl="1"/>
            <a:r>
              <a:rPr lang="en-US" dirty="0" smtClean="0"/>
              <a:t>Active registration </a:t>
            </a:r>
            <a:r>
              <a:rPr lang="en-US" smtClean="0"/>
              <a:t>in </a:t>
            </a:r>
            <a:r>
              <a:rPr lang="en-US" smtClean="0"/>
              <a:t>SAM </a:t>
            </a:r>
            <a:r>
              <a:rPr lang="en-US" dirty="0" smtClean="0"/>
              <a:t>with a DSBS profile</a:t>
            </a:r>
          </a:p>
          <a:p>
            <a:pPr lvl="1"/>
            <a:r>
              <a:rPr lang="en-US" dirty="0" smtClean="0"/>
              <a:t>Business Card</a:t>
            </a:r>
          </a:p>
          <a:p>
            <a:pPr lvl="1"/>
            <a:r>
              <a:rPr lang="en-US" dirty="0" smtClean="0"/>
              <a:t>Capabilities Statement</a:t>
            </a:r>
          </a:p>
          <a:p>
            <a:pPr lvl="1"/>
            <a:r>
              <a:rPr lang="en-US" dirty="0" smtClean="0"/>
              <a:t>ON LINE presence</a:t>
            </a:r>
          </a:p>
          <a:p>
            <a:pPr lvl="1"/>
            <a:r>
              <a:rPr lang="en-US" dirty="0" smtClean="0"/>
              <a:t>Verbal </a:t>
            </a:r>
          </a:p>
          <a:p>
            <a:pPr lvl="2"/>
            <a:r>
              <a:rPr lang="en-US" dirty="0" smtClean="0"/>
              <a:t>Introduction</a:t>
            </a:r>
          </a:p>
          <a:p>
            <a:pPr lvl="2"/>
            <a:r>
              <a:rPr lang="en-US" dirty="0" smtClean="0"/>
              <a:t>Discussion of more detail</a:t>
            </a:r>
          </a:p>
          <a:p>
            <a:pPr lvl="1"/>
            <a:endParaRPr lang="en-US" dirty="0"/>
          </a:p>
        </p:txBody>
      </p:sp>
      <p:sp>
        <p:nvSpPr>
          <p:cNvPr id="2" name="Date Placeholder 1"/>
          <p:cNvSpPr>
            <a:spLocks noGrp="1"/>
          </p:cNvSpPr>
          <p:nvPr>
            <p:ph type="dt" sz="half" idx="10"/>
          </p:nvPr>
        </p:nvSpPr>
        <p:spPr/>
        <p:txBody>
          <a:bodyPr/>
          <a:lstStyle/>
          <a:p>
            <a:fld id="{E835C1EE-610B-466F-ADAC-1E57EF37776C}" type="datetime1">
              <a:rPr lang="en-US" smtClean="0">
                <a:solidFill>
                  <a:prstClr val="black">
                    <a:tint val="75000"/>
                  </a:prstClr>
                </a:solidFill>
              </a:rPr>
              <a:pPr/>
              <a:t>2/27/2018</a:t>
            </a:fld>
            <a:endParaRPr lang="en-US" dirty="0">
              <a:solidFill>
                <a:prstClr val="black">
                  <a:tint val="75000"/>
                </a:prstClr>
              </a:solidFill>
            </a:endParaRPr>
          </a:p>
        </p:txBody>
      </p:sp>
      <p:sp>
        <p:nvSpPr>
          <p:cNvPr id="3" name="Slide Number Placeholder 2"/>
          <p:cNvSpPr>
            <a:spLocks noGrp="1"/>
          </p:cNvSpPr>
          <p:nvPr>
            <p:ph type="sldNum" sz="quarter" idx="12"/>
          </p:nvPr>
        </p:nvSpPr>
        <p:spPr/>
        <p:txBody>
          <a:bodyPr/>
          <a:lstStyle/>
          <a:p>
            <a:fld id="{B687C8F9-D69E-408A-9471-1F7D9DCD1C43}" type="slidenum">
              <a:rPr lang="en-US" smtClean="0">
                <a:solidFill>
                  <a:prstClr val="black">
                    <a:tint val="75000"/>
                  </a:prstClr>
                </a:solidFill>
              </a:rPr>
              <a:pPr/>
              <a:t>31</a:t>
            </a:fld>
            <a:endParaRPr lang="en-US">
              <a:solidFill>
                <a:prstClr val="black">
                  <a:tint val="75000"/>
                </a:prstClr>
              </a:solidFill>
            </a:endParaRPr>
          </a:p>
        </p:txBody>
      </p:sp>
      <p:pic>
        <p:nvPicPr>
          <p:cNvPr id="7" name="Picture 6"/>
          <p:cNvPicPr>
            <a:picLocks noChangeAspect="1"/>
          </p:cNvPicPr>
          <p:nvPr/>
        </p:nvPicPr>
        <p:blipFill>
          <a:blip r:embed="rId2"/>
          <a:stretch>
            <a:fillRect/>
          </a:stretch>
        </p:blipFill>
        <p:spPr>
          <a:xfrm>
            <a:off x="8134350" y="3712104"/>
            <a:ext cx="952500" cy="2295525"/>
          </a:xfrm>
          <a:prstGeom prst="rect">
            <a:avLst/>
          </a:prstGeom>
        </p:spPr>
      </p:pic>
    </p:spTree>
    <p:extLst>
      <p:ext uri="{BB962C8B-B14F-4D97-AF65-F5344CB8AC3E}">
        <p14:creationId xmlns:p14="http://schemas.microsoft.com/office/powerpoint/2010/main" val="23273242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2060"/>
                </a:solidFill>
              </a:rPr>
              <a:t>Preparing for networking and schmoozing</a:t>
            </a:r>
            <a:endParaRPr lang="en-US" dirty="0"/>
          </a:p>
        </p:txBody>
      </p:sp>
      <p:sp>
        <p:nvSpPr>
          <p:cNvPr id="3" name="Content Placeholder 2"/>
          <p:cNvSpPr>
            <a:spLocks noGrp="1"/>
          </p:cNvSpPr>
          <p:nvPr>
            <p:ph idx="1"/>
          </p:nvPr>
        </p:nvSpPr>
        <p:spPr/>
        <p:txBody>
          <a:bodyPr>
            <a:normAutofit lnSpcReduction="10000"/>
          </a:bodyPr>
          <a:lstStyle/>
          <a:p>
            <a:r>
              <a:rPr lang="en-US" dirty="0" smtClean="0"/>
              <a:t>Do your homework prior to meetings / events – know your potential customer</a:t>
            </a:r>
          </a:p>
          <a:p>
            <a:pPr lvl="1"/>
            <a:r>
              <a:rPr lang="en-US" dirty="0" smtClean="0"/>
              <a:t>What they are looking for</a:t>
            </a:r>
          </a:p>
          <a:p>
            <a:pPr lvl="1"/>
            <a:r>
              <a:rPr lang="en-US" dirty="0" smtClean="0"/>
              <a:t>What are their priorities</a:t>
            </a:r>
          </a:p>
          <a:p>
            <a:pPr lvl="1"/>
            <a:r>
              <a:rPr lang="en-US" dirty="0" smtClean="0"/>
              <a:t>What projects they are working on</a:t>
            </a:r>
          </a:p>
          <a:p>
            <a:pPr lvl="1"/>
            <a:r>
              <a:rPr lang="en-US" dirty="0" smtClean="0"/>
              <a:t>Any current news – good and bad</a:t>
            </a:r>
          </a:p>
          <a:p>
            <a:pPr lvl="1"/>
            <a:endParaRPr lang="en-US" dirty="0"/>
          </a:p>
          <a:p>
            <a:pPr marL="457200" lvl="1" indent="0">
              <a:buNone/>
            </a:pPr>
            <a:r>
              <a:rPr lang="en-US" b="1" dirty="0" smtClean="0">
                <a:solidFill>
                  <a:srgbClr val="C00000"/>
                </a:solidFill>
              </a:rPr>
              <a:t>TO GET THE SALE – YOU NEED TO GO AND GET IT!  </a:t>
            </a:r>
          </a:p>
          <a:p>
            <a:pPr marL="457200" lvl="1" indent="0">
              <a:buNone/>
            </a:pPr>
            <a:r>
              <a:rPr lang="en-US" b="1" dirty="0" smtClean="0">
                <a:solidFill>
                  <a:srgbClr val="C00000"/>
                </a:solidFill>
              </a:rPr>
              <a:t>If they cannot find you and they do not know who you are and what you can do………………….NO SALE!</a:t>
            </a:r>
            <a:endParaRPr lang="en-US" b="1" dirty="0">
              <a:solidFill>
                <a:srgbClr val="C00000"/>
              </a:solidFill>
            </a:endParaRPr>
          </a:p>
        </p:txBody>
      </p:sp>
      <p:sp>
        <p:nvSpPr>
          <p:cNvPr id="4" name="Date Placeholder 3"/>
          <p:cNvSpPr>
            <a:spLocks noGrp="1"/>
          </p:cNvSpPr>
          <p:nvPr>
            <p:ph type="dt" sz="half" idx="10"/>
          </p:nvPr>
        </p:nvSpPr>
        <p:spPr/>
        <p:txBody>
          <a:bodyPr/>
          <a:lstStyle/>
          <a:p>
            <a:pPr algn="ctr"/>
            <a:fld id="{434C25C4-6371-4D0B-8E67-E38F12C10FB4}" type="datetime1">
              <a:rPr lang="en-US" smtClean="0">
                <a:solidFill>
                  <a:prstClr val="black">
                    <a:tint val="75000"/>
                  </a:prstClr>
                </a:solidFill>
              </a:rPr>
              <a:pPr algn="ctr"/>
              <a:t>2/27/2018</a:t>
            </a:fld>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687C8F9-D69E-408A-9471-1F7D9DCD1C43}" type="slidenum">
              <a:rPr lang="en-US" smtClean="0">
                <a:solidFill>
                  <a:prstClr val="black">
                    <a:tint val="75000"/>
                  </a:prstClr>
                </a:solidFill>
              </a:rPr>
              <a:pPr/>
              <a:t>32</a:t>
            </a:fld>
            <a:endParaRPr lang="en-US">
              <a:solidFill>
                <a:prstClr val="black">
                  <a:tint val="75000"/>
                </a:prstClr>
              </a:solidFill>
            </a:endParaRPr>
          </a:p>
        </p:txBody>
      </p:sp>
    </p:spTree>
    <p:extLst>
      <p:ext uri="{BB962C8B-B14F-4D97-AF65-F5344CB8AC3E}">
        <p14:creationId xmlns:p14="http://schemas.microsoft.com/office/powerpoint/2010/main" val="1865451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latin typeface="+mn-lt"/>
              </a:rPr>
              <a:t>THE BUSINESS CARD</a:t>
            </a:r>
          </a:p>
        </p:txBody>
      </p:sp>
      <p:sp>
        <p:nvSpPr>
          <p:cNvPr id="3" name="Content Placeholder 2"/>
          <p:cNvSpPr>
            <a:spLocks noGrp="1"/>
          </p:cNvSpPr>
          <p:nvPr>
            <p:ph idx="1"/>
          </p:nvPr>
        </p:nvSpPr>
        <p:spPr>
          <a:xfrm>
            <a:off x="839575" y="2091557"/>
            <a:ext cx="4803375" cy="3124201"/>
          </a:xfrm>
        </p:spPr>
        <p:txBody>
          <a:bodyPr>
            <a:normAutofit lnSpcReduction="10000"/>
          </a:bodyPr>
          <a:lstStyle/>
          <a:p>
            <a:r>
              <a:rPr lang="en-US" b="1" dirty="0"/>
              <a:t>Appearance</a:t>
            </a:r>
          </a:p>
          <a:p>
            <a:pPr lvl="1"/>
            <a:r>
              <a:rPr lang="en-US" dirty="0"/>
              <a:t>Light in </a:t>
            </a:r>
            <a:r>
              <a:rPr lang="en-US" dirty="0" smtClean="0"/>
              <a:t>color – so recipient can write on</a:t>
            </a:r>
            <a:endParaRPr lang="en-US" dirty="0"/>
          </a:p>
          <a:p>
            <a:pPr lvl="1"/>
            <a:r>
              <a:rPr lang="en-US" dirty="0"/>
              <a:t>Not </a:t>
            </a:r>
            <a:r>
              <a:rPr lang="en-US" dirty="0" smtClean="0"/>
              <a:t>glossy – so recipient can write on</a:t>
            </a:r>
            <a:endParaRPr lang="en-US" dirty="0"/>
          </a:p>
          <a:p>
            <a:pPr lvl="1"/>
            <a:r>
              <a:rPr lang="en-US" dirty="0"/>
              <a:t>Not </a:t>
            </a:r>
            <a:r>
              <a:rPr lang="en-US" dirty="0" smtClean="0"/>
              <a:t>CUTE – this is business</a:t>
            </a:r>
            <a:endParaRPr lang="en-US" dirty="0"/>
          </a:p>
          <a:p>
            <a:pPr lvl="1"/>
            <a:r>
              <a:rPr lang="en-US" dirty="0"/>
              <a:t>Leave “white space” for notes by recipients</a:t>
            </a:r>
          </a:p>
        </p:txBody>
      </p:sp>
      <p:sp>
        <p:nvSpPr>
          <p:cNvPr id="4" name="Date Placeholder 3"/>
          <p:cNvSpPr>
            <a:spLocks noGrp="1"/>
          </p:cNvSpPr>
          <p:nvPr>
            <p:ph type="dt" sz="half" idx="10"/>
          </p:nvPr>
        </p:nvSpPr>
        <p:spPr/>
        <p:txBody>
          <a:bodyPr/>
          <a:lstStyle/>
          <a:p>
            <a:fld id="{4494C26E-9DFD-4299-A65F-CE6257908869}" type="datetime1">
              <a:rPr lang="en-US" smtClean="0"/>
              <a:t>2/27/2018</a:t>
            </a:fld>
            <a:endParaRPr lang="en-US"/>
          </a:p>
        </p:txBody>
      </p:sp>
      <p:sp>
        <p:nvSpPr>
          <p:cNvPr id="6" name="Slide Number Placeholder 5"/>
          <p:cNvSpPr>
            <a:spLocks noGrp="1"/>
          </p:cNvSpPr>
          <p:nvPr>
            <p:ph type="sldNum" sz="quarter" idx="12"/>
          </p:nvPr>
        </p:nvSpPr>
        <p:spPr/>
        <p:txBody>
          <a:bodyPr/>
          <a:lstStyle/>
          <a:p>
            <a:fld id="{E0503716-1321-4643-A986-25420C1BA17F}" type="slidenum">
              <a:rPr lang="en-US" smtClean="0"/>
              <a:t>33</a:t>
            </a:fld>
            <a:endParaRPr lang="en-US"/>
          </a:p>
        </p:txBody>
      </p:sp>
      <p:pic>
        <p:nvPicPr>
          <p:cNvPr id="11" name="Picture 10"/>
          <p:cNvPicPr>
            <a:picLocks noChangeAspect="1"/>
          </p:cNvPicPr>
          <p:nvPr/>
        </p:nvPicPr>
        <p:blipFill>
          <a:blip r:embed="rId2"/>
          <a:stretch>
            <a:fillRect/>
          </a:stretch>
        </p:blipFill>
        <p:spPr>
          <a:xfrm>
            <a:off x="6096003" y="365125"/>
            <a:ext cx="5608472" cy="5962216"/>
          </a:xfrm>
          <a:prstGeom prst="rect">
            <a:avLst/>
          </a:prstGeom>
        </p:spPr>
      </p:pic>
      <p:cxnSp>
        <p:nvCxnSpPr>
          <p:cNvPr id="8" name="Straight Connector 7"/>
          <p:cNvCxnSpPr/>
          <p:nvPr/>
        </p:nvCxnSpPr>
        <p:spPr>
          <a:xfrm flipV="1">
            <a:off x="839570" y="1455333"/>
            <a:ext cx="5168448" cy="9995"/>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4859604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rPr>
              <a:t>Capabilities statement</a:t>
            </a:r>
            <a:endParaRPr lang="en-US" dirty="0">
              <a:solidFill>
                <a:srgbClr val="002060"/>
              </a:solidFill>
            </a:endParaRPr>
          </a:p>
        </p:txBody>
      </p:sp>
      <p:sp>
        <p:nvSpPr>
          <p:cNvPr id="3" name="Content Placeholder 2"/>
          <p:cNvSpPr>
            <a:spLocks noGrp="1"/>
          </p:cNvSpPr>
          <p:nvPr>
            <p:ph idx="1"/>
          </p:nvPr>
        </p:nvSpPr>
        <p:spPr/>
        <p:txBody>
          <a:bodyPr>
            <a:normAutofit fontScale="70000" lnSpcReduction="20000"/>
          </a:bodyPr>
          <a:lstStyle/>
          <a:p>
            <a:pPr marL="0" indent="0">
              <a:buNone/>
            </a:pPr>
            <a:r>
              <a:rPr lang="en-US" sz="3800" b="1" dirty="0">
                <a:latin typeface="Calibri" panose="020F0502020204030204" pitchFamily="34" charset="0"/>
              </a:rPr>
              <a:t>Five key elements are included in a successful capability statement:</a:t>
            </a:r>
            <a:br>
              <a:rPr lang="en-US" sz="3800" b="1" dirty="0">
                <a:latin typeface="Calibri" panose="020F0502020204030204" pitchFamily="34" charset="0"/>
              </a:rPr>
            </a:br>
            <a:endParaRPr lang="en-US" sz="3800" b="1" dirty="0">
              <a:latin typeface="Calibri" panose="020F0502020204030204" pitchFamily="34" charset="0"/>
            </a:endParaRPr>
          </a:p>
          <a:p>
            <a:pPr marL="457200" lvl="1" indent="0">
              <a:buNone/>
            </a:pPr>
            <a:r>
              <a:rPr lang="en-US" sz="3200" b="1" i="1" dirty="0">
                <a:latin typeface="Calibri" panose="020F0502020204030204" pitchFamily="34" charset="0"/>
              </a:rPr>
              <a:t>1. Core competencies</a:t>
            </a:r>
            <a:endParaRPr lang="en-US" sz="3200" b="1" dirty="0">
              <a:latin typeface="Calibri" panose="020F0502020204030204" pitchFamily="34" charset="0"/>
            </a:endParaRPr>
          </a:p>
          <a:p>
            <a:pPr marL="457200" lvl="1" indent="0">
              <a:buNone/>
            </a:pPr>
            <a:r>
              <a:rPr lang="en-US" sz="3200" b="1" i="1" dirty="0">
                <a:latin typeface="Calibri" panose="020F0502020204030204" pitchFamily="34" charset="0"/>
              </a:rPr>
              <a:t>2. Past performance</a:t>
            </a:r>
            <a:endParaRPr lang="en-US" sz="3200" b="1" dirty="0">
              <a:latin typeface="Calibri" panose="020F0502020204030204" pitchFamily="34" charset="0"/>
            </a:endParaRPr>
          </a:p>
          <a:p>
            <a:pPr marL="457200" lvl="1" indent="0">
              <a:buNone/>
            </a:pPr>
            <a:r>
              <a:rPr lang="en-US" sz="3200" b="1" i="1" dirty="0">
                <a:latin typeface="Calibri" panose="020F0502020204030204" pitchFamily="34" charset="0"/>
              </a:rPr>
              <a:t>3. Differentiators</a:t>
            </a:r>
            <a:endParaRPr lang="en-US" sz="3200" b="1" dirty="0">
              <a:latin typeface="Calibri" panose="020F0502020204030204" pitchFamily="34" charset="0"/>
            </a:endParaRPr>
          </a:p>
          <a:p>
            <a:pPr marL="457200" lvl="1" indent="0">
              <a:buNone/>
            </a:pPr>
            <a:r>
              <a:rPr lang="en-US" sz="3200" b="1" i="1" dirty="0">
                <a:latin typeface="Calibri" panose="020F0502020204030204" pitchFamily="34" charset="0"/>
              </a:rPr>
              <a:t>4. Corporate data</a:t>
            </a:r>
            <a:endParaRPr lang="en-US" sz="3200" b="1" dirty="0">
              <a:latin typeface="Calibri" panose="020F0502020204030204" pitchFamily="34" charset="0"/>
            </a:endParaRPr>
          </a:p>
          <a:p>
            <a:pPr marL="457200" lvl="1" indent="0">
              <a:buNone/>
            </a:pPr>
            <a:r>
              <a:rPr lang="en-US" sz="3200" b="1" i="1" dirty="0">
                <a:latin typeface="Calibri" panose="020F0502020204030204" pitchFamily="34" charset="0"/>
              </a:rPr>
              <a:t>5. Contact information</a:t>
            </a:r>
          </a:p>
          <a:p>
            <a:pPr marL="457135" lvl="1" indent="0">
              <a:buNone/>
            </a:pPr>
            <a:endParaRPr lang="en-US" dirty="0">
              <a:latin typeface="Calibri" panose="020F0502020204030204" pitchFamily="34" charset="0"/>
            </a:endParaRPr>
          </a:p>
          <a:p>
            <a:pPr marL="0" indent="0">
              <a:buNone/>
            </a:pPr>
            <a:r>
              <a:rPr lang="en-US" dirty="0">
                <a:latin typeface="Calibri" panose="020F0502020204030204" pitchFamily="34" charset="0"/>
              </a:rPr>
              <a:t>A Capability Statement should also include your firm’s name, logo, tag line and other branding elements.  It should be free of long paragraphs but instead, should use short sentences and bulleted lists for quick review.  We recommend that you customize your CAPE’s for various market segments. You should not itemize or number your CAPE statement but should include ALL 5 elements.</a:t>
            </a:r>
            <a:endParaRPr lang="en-US" dirty="0"/>
          </a:p>
          <a:p>
            <a:endParaRPr lang="en-US" dirty="0"/>
          </a:p>
        </p:txBody>
      </p:sp>
      <p:sp>
        <p:nvSpPr>
          <p:cNvPr id="4" name="Date Placeholder 3"/>
          <p:cNvSpPr>
            <a:spLocks noGrp="1"/>
          </p:cNvSpPr>
          <p:nvPr>
            <p:ph type="dt" sz="half" idx="10"/>
          </p:nvPr>
        </p:nvSpPr>
        <p:spPr/>
        <p:txBody>
          <a:bodyPr/>
          <a:lstStyle/>
          <a:p>
            <a:pPr algn="ctr"/>
            <a:fld id="{434C25C4-6371-4D0B-8E67-E38F12C10FB4}" type="datetime1">
              <a:rPr lang="en-US" smtClean="0">
                <a:solidFill>
                  <a:prstClr val="black">
                    <a:tint val="75000"/>
                  </a:prstClr>
                </a:solidFill>
              </a:rPr>
              <a:pPr algn="ctr"/>
              <a:t>2/27/2018</a:t>
            </a:fld>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687C8F9-D69E-408A-9471-1F7D9DCD1C43}" type="slidenum">
              <a:rPr lang="en-US" smtClean="0">
                <a:solidFill>
                  <a:prstClr val="black">
                    <a:tint val="75000"/>
                  </a:prstClr>
                </a:solidFill>
              </a:rPr>
              <a:pPr/>
              <a:t>34</a:t>
            </a:fld>
            <a:endParaRPr lang="en-US">
              <a:solidFill>
                <a:prstClr val="black">
                  <a:tint val="75000"/>
                </a:prstClr>
              </a:solidFill>
            </a:endParaRPr>
          </a:p>
        </p:txBody>
      </p:sp>
    </p:spTree>
    <p:extLst>
      <p:ext uri="{BB962C8B-B14F-4D97-AF65-F5344CB8AC3E}">
        <p14:creationId xmlns:p14="http://schemas.microsoft.com/office/powerpoint/2010/main" val="3981963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lgn="ctr"/>
            <a:fld id="{434C25C4-6371-4D0B-8E67-E38F12C10FB4}" type="datetime1">
              <a:rPr lang="en-US" smtClean="0">
                <a:solidFill>
                  <a:prstClr val="black">
                    <a:tint val="75000"/>
                  </a:prstClr>
                </a:solidFill>
              </a:rPr>
              <a:pPr algn="ctr"/>
              <a:t>2/27/2018</a:t>
            </a:fld>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687C8F9-D69E-408A-9471-1F7D9DCD1C43}" type="slidenum">
              <a:rPr lang="en-US" smtClean="0">
                <a:solidFill>
                  <a:prstClr val="black">
                    <a:tint val="75000"/>
                  </a:prstClr>
                </a:solidFill>
              </a:rPr>
              <a:pPr/>
              <a:t>35</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5834103" y="305858"/>
            <a:ext cx="4520059" cy="5796939"/>
          </a:xfrm>
          <a:prstGeom prst="rect">
            <a:avLst/>
          </a:prstGeom>
        </p:spPr>
      </p:pic>
      <p:sp>
        <p:nvSpPr>
          <p:cNvPr id="8" name="Title 1"/>
          <p:cNvSpPr txBox="1">
            <a:spLocks/>
          </p:cNvSpPr>
          <p:nvPr/>
        </p:nvSpPr>
        <p:spPr>
          <a:xfrm>
            <a:off x="660400" y="305858"/>
            <a:ext cx="3886200" cy="1325563"/>
          </a:xfrm>
          <a:prstGeom prst="rect">
            <a:avLst/>
          </a:prstGeom>
        </p:spPr>
        <p:txBody>
          <a:bodyPr/>
          <a:lstStyle>
            <a:lvl1pPr algn="l" defTabSz="914400" rtl="0" eaLnBrk="1" latinLnBrk="0" hangingPunct="1">
              <a:lnSpc>
                <a:spcPct val="90000"/>
              </a:lnSpc>
              <a:spcBef>
                <a:spcPct val="0"/>
              </a:spcBef>
              <a:buNone/>
              <a:defRPr sz="4400" b="1" kern="1200" cap="all" baseline="0">
                <a:solidFill>
                  <a:srgbClr val="C00000"/>
                </a:solidFill>
                <a:latin typeface="Corbel" panose="020B0503020204020204" pitchFamily="34" charset="0"/>
                <a:ea typeface="+mj-ea"/>
                <a:cs typeface="+mj-cs"/>
              </a:defRPr>
            </a:lvl1pPr>
          </a:lstStyle>
          <a:p>
            <a:r>
              <a:rPr lang="en-US" dirty="0" smtClean="0">
                <a:solidFill>
                  <a:srgbClr val="002060"/>
                </a:solidFill>
              </a:rPr>
              <a:t>Capabilities statement</a:t>
            </a:r>
            <a:endParaRPr lang="en-US" dirty="0">
              <a:solidFill>
                <a:srgbClr val="002060"/>
              </a:solidFill>
            </a:endParaRPr>
          </a:p>
        </p:txBody>
      </p:sp>
    </p:spTree>
    <p:extLst>
      <p:ext uri="{BB962C8B-B14F-4D97-AF65-F5344CB8AC3E}">
        <p14:creationId xmlns:p14="http://schemas.microsoft.com/office/powerpoint/2010/main" val="38111280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websites</a:t>
            </a:r>
            <a:endParaRPr lang="en-US" dirty="0"/>
          </a:p>
        </p:txBody>
      </p:sp>
      <p:sp>
        <p:nvSpPr>
          <p:cNvPr id="2" name="Date Placeholder 1"/>
          <p:cNvSpPr>
            <a:spLocks noGrp="1"/>
          </p:cNvSpPr>
          <p:nvPr>
            <p:ph type="dt" sz="half" idx="10"/>
          </p:nvPr>
        </p:nvSpPr>
        <p:spPr/>
        <p:txBody>
          <a:bodyPr/>
          <a:lstStyle/>
          <a:p>
            <a:fld id="{E835C1EE-610B-466F-ADAC-1E57EF37776C}" type="datetime1">
              <a:rPr lang="en-US" smtClean="0">
                <a:solidFill>
                  <a:prstClr val="black">
                    <a:tint val="75000"/>
                  </a:prstClr>
                </a:solidFill>
              </a:rPr>
              <a:pPr/>
              <a:t>2/27/2018</a:t>
            </a:fld>
            <a:endParaRPr lang="en-US" dirty="0">
              <a:solidFill>
                <a:prstClr val="black">
                  <a:tint val="75000"/>
                </a:prstClr>
              </a:solidFill>
            </a:endParaRPr>
          </a:p>
        </p:txBody>
      </p:sp>
      <p:sp>
        <p:nvSpPr>
          <p:cNvPr id="3" name="Slide Number Placeholder 2"/>
          <p:cNvSpPr>
            <a:spLocks noGrp="1"/>
          </p:cNvSpPr>
          <p:nvPr>
            <p:ph type="sldNum" sz="quarter" idx="12"/>
          </p:nvPr>
        </p:nvSpPr>
        <p:spPr/>
        <p:txBody>
          <a:bodyPr/>
          <a:lstStyle/>
          <a:p>
            <a:fld id="{B687C8F9-D69E-408A-9471-1F7D9DCD1C43}" type="slidenum">
              <a:rPr lang="en-US" smtClean="0">
                <a:solidFill>
                  <a:prstClr val="black">
                    <a:tint val="75000"/>
                  </a:prstClr>
                </a:solidFill>
              </a:rPr>
              <a:pPr/>
              <a:t>36</a:t>
            </a:fld>
            <a:endParaRPr lang="en-US">
              <a:solidFill>
                <a:prstClr val="black">
                  <a:tint val="75000"/>
                </a:prstClr>
              </a:solidFill>
            </a:endParaRPr>
          </a:p>
        </p:txBody>
      </p:sp>
      <p:pic>
        <p:nvPicPr>
          <p:cNvPr id="7" name="Picture 6"/>
          <p:cNvPicPr>
            <a:picLocks noChangeAspect="1"/>
          </p:cNvPicPr>
          <p:nvPr/>
        </p:nvPicPr>
        <p:blipFill>
          <a:blip r:embed="rId2"/>
          <a:stretch>
            <a:fillRect/>
          </a:stretch>
        </p:blipFill>
        <p:spPr>
          <a:xfrm>
            <a:off x="5774266" y="504074"/>
            <a:ext cx="5808593" cy="3627659"/>
          </a:xfrm>
          <a:prstGeom prst="rect">
            <a:avLst/>
          </a:prstGeom>
        </p:spPr>
      </p:pic>
      <p:pic>
        <p:nvPicPr>
          <p:cNvPr id="8" name="Picture 7"/>
          <p:cNvPicPr>
            <a:picLocks noChangeAspect="1"/>
          </p:cNvPicPr>
          <p:nvPr/>
        </p:nvPicPr>
        <p:blipFill>
          <a:blip r:embed="rId3"/>
          <a:stretch>
            <a:fillRect/>
          </a:stretch>
        </p:blipFill>
        <p:spPr>
          <a:xfrm>
            <a:off x="1311875" y="1546754"/>
            <a:ext cx="4645233" cy="4531840"/>
          </a:xfrm>
          <a:prstGeom prst="rect">
            <a:avLst/>
          </a:prstGeom>
        </p:spPr>
      </p:pic>
    </p:spTree>
    <p:extLst>
      <p:ext uri="{BB962C8B-B14F-4D97-AF65-F5344CB8AC3E}">
        <p14:creationId xmlns:p14="http://schemas.microsoft.com/office/powerpoint/2010/main" val="20479283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rPr>
              <a:t>THE TALKING PART</a:t>
            </a:r>
            <a:endParaRPr lang="en-US" dirty="0">
              <a:solidFill>
                <a:srgbClr val="002060"/>
              </a:solidFill>
            </a:endParaRPr>
          </a:p>
        </p:txBody>
      </p:sp>
      <p:sp>
        <p:nvSpPr>
          <p:cNvPr id="3" name="Content Placeholder 2"/>
          <p:cNvSpPr>
            <a:spLocks noGrp="1"/>
          </p:cNvSpPr>
          <p:nvPr>
            <p:ph idx="1"/>
          </p:nvPr>
        </p:nvSpPr>
        <p:spPr/>
        <p:txBody>
          <a:bodyPr/>
          <a:lstStyle/>
          <a:p>
            <a:pPr lvl="1"/>
            <a:r>
              <a:rPr lang="en-US" sz="3200" dirty="0"/>
              <a:t>Verbal </a:t>
            </a:r>
          </a:p>
          <a:p>
            <a:pPr lvl="2"/>
            <a:r>
              <a:rPr lang="en-US" sz="2800" dirty="0" smtClean="0"/>
              <a:t>Introduction</a:t>
            </a:r>
          </a:p>
          <a:p>
            <a:pPr lvl="3"/>
            <a:r>
              <a:rPr lang="en-US" sz="2400" dirty="0" smtClean="0"/>
              <a:t>Have your brief 30 second “elevator pitch” prepared and refined</a:t>
            </a:r>
            <a:endParaRPr lang="en-US" sz="2400" dirty="0"/>
          </a:p>
          <a:p>
            <a:pPr lvl="2"/>
            <a:r>
              <a:rPr lang="en-US" sz="2800" dirty="0"/>
              <a:t>Discussion of more </a:t>
            </a:r>
            <a:r>
              <a:rPr lang="en-US" sz="2800" dirty="0" smtClean="0"/>
              <a:t>detail</a:t>
            </a:r>
          </a:p>
          <a:p>
            <a:pPr lvl="3"/>
            <a:r>
              <a:rPr lang="en-US" sz="2600" dirty="0" smtClean="0"/>
              <a:t>Expanded discussion</a:t>
            </a:r>
          </a:p>
          <a:p>
            <a:pPr lvl="3"/>
            <a:r>
              <a:rPr lang="en-US" sz="2600" dirty="0" smtClean="0"/>
              <a:t>Next meeting</a:t>
            </a:r>
          </a:p>
          <a:p>
            <a:pPr lvl="3"/>
            <a:r>
              <a:rPr lang="en-US" sz="2600" dirty="0" smtClean="0"/>
              <a:t>Advice on following up</a:t>
            </a:r>
            <a:endParaRPr lang="en-US" sz="2600" dirty="0"/>
          </a:p>
          <a:p>
            <a:endParaRPr lang="en-US" dirty="0"/>
          </a:p>
        </p:txBody>
      </p:sp>
      <p:sp>
        <p:nvSpPr>
          <p:cNvPr id="4" name="Date Placeholder 3"/>
          <p:cNvSpPr>
            <a:spLocks noGrp="1"/>
          </p:cNvSpPr>
          <p:nvPr>
            <p:ph type="dt" sz="half" idx="10"/>
          </p:nvPr>
        </p:nvSpPr>
        <p:spPr/>
        <p:txBody>
          <a:bodyPr/>
          <a:lstStyle/>
          <a:p>
            <a:pPr algn="ctr"/>
            <a:fld id="{434C25C4-6371-4D0B-8E67-E38F12C10FB4}" type="datetime1">
              <a:rPr lang="en-US" smtClean="0">
                <a:solidFill>
                  <a:prstClr val="black">
                    <a:tint val="75000"/>
                  </a:prstClr>
                </a:solidFill>
              </a:rPr>
              <a:pPr algn="ctr"/>
              <a:t>2/27/2018</a:t>
            </a:fld>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687C8F9-D69E-408A-9471-1F7D9DCD1C43}" type="slidenum">
              <a:rPr lang="en-US" smtClean="0">
                <a:solidFill>
                  <a:prstClr val="black">
                    <a:tint val="75000"/>
                  </a:prstClr>
                </a:solidFill>
              </a:rPr>
              <a:pPr/>
              <a:t>37</a:t>
            </a:fld>
            <a:endParaRPr lang="en-US">
              <a:solidFill>
                <a:prstClr val="black">
                  <a:tint val="75000"/>
                </a:prstClr>
              </a:solidFill>
            </a:endParaRPr>
          </a:p>
        </p:txBody>
      </p:sp>
      <p:pic>
        <p:nvPicPr>
          <p:cNvPr id="6" name="Picture 2" descr="elevator-pit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1599" y="125464"/>
            <a:ext cx="2478640" cy="2827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99310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dirty="0" smtClean="0"/>
              <a:t>PRACTICAL ADVICE AND WISDOM from someone that has taken the journey</a:t>
            </a:r>
            <a:endParaRPr lang="en-US" dirty="0"/>
          </a:p>
        </p:txBody>
      </p:sp>
      <p:sp>
        <p:nvSpPr>
          <p:cNvPr id="4" name="Date Placeholder 3"/>
          <p:cNvSpPr>
            <a:spLocks noGrp="1"/>
          </p:cNvSpPr>
          <p:nvPr>
            <p:ph type="dt" sz="half" idx="10"/>
          </p:nvPr>
        </p:nvSpPr>
        <p:spPr/>
        <p:txBody>
          <a:bodyPr/>
          <a:lstStyle/>
          <a:p>
            <a:pPr algn="ctr"/>
            <a:fld id="{434C25C4-6371-4D0B-8E67-E38F12C10FB4}" type="datetime1">
              <a:rPr lang="en-US" smtClean="0">
                <a:solidFill>
                  <a:prstClr val="black">
                    <a:tint val="75000"/>
                  </a:prstClr>
                </a:solidFill>
              </a:rPr>
              <a:pPr algn="ctr"/>
              <a:t>2/27/2018</a:t>
            </a:fld>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687C8F9-D69E-408A-9471-1F7D9DCD1C43}" type="slidenum">
              <a:rPr lang="en-US" smtClean="0">
                <a:solidFill>
                  <a:prstClr val="black">
                    <a:tint val="75000"/>
                  </a:prstClr>
                </a:solidFill>
              </a:rPr>
              <a:pPr/>
              <a:t>38</a:t>
            </a:fld>
            <a:endParaRPr lang="en-US">
              <a:solidFill>
                <a:prstClr val="black">
                  <a:tint val="75000"/>
                </a:prstClr>
              </a:solidFill>
            </a:endParaRPr>
          </a:p>
        </p:txBody>
      </p:sp>
    </p:spTree>
    <p:extLst>
      <p:ext uri="{BB962C8B-B14F-4D97-AF65-F5344CB8AC3E}">
        <p14:creationId xmlns:p14="http://schemas.microsoft.com/office/powerpoint/2010/main" val="30948084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92A47F8-F1FC-4B91-844E-7ED50602EBF1}" type="datetime1">
              <a:rPr lang="en-US" smtClean="0">
                <a:solidFill>
                  <a:prstClr val="black">
                    <a:tint val="75000"/>
                  </a:prstClr>
                </a:solidFill>
              </a:rPr>
              <a:pPr/>
              <a:t>2/27/2018</a:t>
            </a:fld>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r>
              <a:rPr lang="en-US" smtClean="0">
                <a:solidFill>
                  <a:prstClr val="black">
                    <a:tint val="75000"/>
                  </a:prstClr>
                </a:solidFill>
              </a:rPr>
              <a:t>Page </a:t>
            </a:r>
            <a:fld id="{B687C8F9-D69E-408A-9471-1F7D9DCD1C43}" type="slidenum">
              <a:rPr lang="en-US" smtClean="0">
                <a:solidFill>
                  <a:prstClr val="black">
                    <a:tint val="75000"/>
                  </a:prstClr>
                </a:solidFill>
              </a:rPr>
              <a:pPr/>
              <a:t>39</a:t>
            </a:fld>
            <a:endParaRPr lang="en-US" dirty="0">
              <a:solidFill>
                <a:prstClr val="black">
                  <a:tint val="75000"/>
                </a:prstClr>
              </a:solidFill>
            </a:endParaRPr>
          </a:p>
        </p:txBody>
      </p:sp>
      <p:sp>
        <p:nvSpPr>
          <p:cNvPr id="5" name="TextBox 4"/>
          <p:cNvSpPr txBox="1"/>
          <p:nvPr/>
        </p:nvSpPr>
        <p:spPr>
          <a:xfrm>
            <a:off x="3513909" y="1297518"/>
            <a:ext cx="4927600" cy="646331"/>
          </a:xfrm>
          <a:prstGeom prst="rect">
            <a:avLst/>
          </a:prstGeom>
          <a:noFill/>
        </p:spPr>
        <p:txBody>
          <a:bodyPr wrap="square" rtlCol="0">
            <a:spAutoFit/>
          </a:bodyPr>
          <a:lstStyle/>
          <a:p>
            <a:pPr algn="ctr"/>
            <a:r>
              <a:rPr lang="en-US" sz="3600" b="1" dirty="0" smtClean="0">
                <a:latin typeface="Corbel" panose="020B0503020204020204" pitchFamily="34" charset="0"/>
              </a:rPr>
              <a:t>PRESENTED BY</a:t>
            </a:r>
            <a:endParaRPr lang="en-US" sz="3600" b="1" dirty="0">
              <a:latin typeface="Corbel" panose="020B0503020204020204" pitchFamily="34" charset="0"/>
            </a:endParaRPr>
          </a:p>
        </p:txBody>
      </p:sp>
      <p:sp>
        <p:nvSpPr>
          <p:cNvPr id="6" name="Rectangle 1"/>
          <p:cNvSpPr>
            <a:spLocks noChangeArrowheads="1"/>
          </p:cNvSpPr>
          <p:nvPr/>
        </p:nvSpPr>
        <p:spPr bwMode="auto">
          <a:xfrm>
            <a:off x="2777624" y="2515024"/>
            <a:ext cx="6636753" cy="2539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William Capelle – Director of Operations</a:t>
            </a:r>
            <a:endParaRPr kumimoji="0" lang="en-US" altLang="en-US" sz="1200" b="0"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US" altLang="en-US" sz="1200" b="0"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American Pride Industrial Equipment &amp; Services LLC</a:t>
            </a:r>
            <a:endParaRPr kumimoji="0" lang="en-US" altLang="en-US" sz="1200" b="0"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“Service-Disabled Veteran-Owned Small Business”</a:t>
            </a:r>
            <a:endParaRPr kumimoji="0" lang="en-US" altLang="en-US" sz="800" b="0"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1978 Commercial Way </a:t>
            </a:r>
            <a:endParaRPr kumimoji="0" lang="en-US" altLang="en-US" sz="800" b="0"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Suite A</a:t>
            </a:r>
            <a:endParaRPr kumimoji="0" lang="en-US" altLang="en-US" sz="800" b="0"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Green Bay, WI 54311</a:t>
            </a:r>
            <a:endParaRPr kumimoji="0" lang="en-US" altLang="en-US" sz="800" b="0"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US" altLang="en-US" sz="800" b="0"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Toll Free </a:t>
            </a:r>
            <a:r>
              <a:rPr kumimoji="0" lang="en-US"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hlinkClick r:id="rId2"/>
              </a:rPr>
              <a:t>877-739-8601</a:t>
            </a:r>
            <a:endParaRPr kumimoji="0" lang="en-US" altLang="en-US" sz="800" b="0"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Phone  </a:t>
            </a:r>
            <a:r>
              <a:rPr kumimoji="0" lang="en-US" altLang="en-US" sz="11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hlinkClick r:id="rId3"/>
              </a:rPr>
              <a:t>920-785-1165</a:t>
            </a:r>
            <a:r>
              <a:rPr kumimoji="0" lang="en-US" altLang="en-US" sz="11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Fax </a:t>
            </a:r>
            <a:r>
              <a:rPr kumimoji="0" lang="en-US" altLang="en-US" sz="11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hlinkClick r:id="rId4"/>
              </a:rPr>
              <a:t>920-785-1624</a:t>
            </a:r>
            <a:endParaRPr kumimoji="0" lang="en-US" altLang="en-US" sz="800" b="0"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Mobile </a:t>
            </a:r>
            <a:r>
              <a:rPr kumimoji="0" lang="en-US" altLang="en-US" sz="11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hlinkClick r:id="rId5"/>
              </a:rPr>
              <a:t>920-676-5336</a:t>
            </a:r>
            <a:endParaRPr kumimoji="0" lang="en-US" altLang="en-US" sz="800" b="0"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Arial" panose="020B0604020202020204" pitchFamily="34" charset="0"/>
                <a:ea typeface="Calibri" panose="020F0502020204030204" pitchFamily="34" charset="0"/>
                <a:hlinkClick r:id="rId6"/>
              </a:rPr>
              <a:t>william.capelle@americanprideindustrial.com</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98207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6000" dirty="0"/>
              <a:t>ABOUT WPI</a:t>
            </a:r>
            <a:br>
              <a:rPr lang="en-US" sz="6000" dirty="0"/>
            </a:br>
            <a:r>
              <a:rPr lang="en-US" sz="6000" dirty="0"/>
              <a:t>Supporting the </a:t>
            </a:r>
            <a:r>
              <a:rPr lang="en-US" sz="6000" dirty="0" smtClean="0"/>
              <a:t>Mission</a:t>
            </a:r>
            <a:r>
              <a:rPr lang="en-US" dirty="0" smtClean="0"/>
              <a:t/>
            </a:r>
            <a:br>
              <a:rPr lang="en-US" dirty="0" smtClean="0"/>
            </a:br>
            <a:r>
              <a:rPr lang="en-US" dirty="0"/>
              <a:t/>
            </a:r>
            <a:br>
              <a:rPr lang="en-US" dirty="0"/>
            </a:br>
            <a:r>
              <a:rPr lang="en-US" dirty="0" smtClean="0"/>
              <a:t>Serving Wisconsin </a:t>
            </a:r>
            <a:br>
              <a:rPr lang="en-US" dirty="0" smtClean="0"/>
            </a:br>
            <a:r>
              <a:rPr lang="en-US" dirty="0" smtClean="0"/>
              <a:t>companies for 30 years!</a:t>
            </a:r>
            <a:endParaRPr lang="en-US" dirty="0"/>
          </a:p>
        </p:txBody>
      </p:sp>
      <p:sp>
        <p:nvSpPr>
          <p:cNvPr id="3" name="Date Placeholder 2"/>
          <p:cNvSpPr>
            <a:spLocks noGrp="1"/>
          </p:cNvSpPr>
          <p:nvPr>
            <p:ph type="dt" sz="half" idx="10"/>
          </p:nvPr>
        </p:nvSpPr>
        <p:spPr/>
        <p:txBody>
          <a:bodyPr/>
          <a:lstStyle/>
          <a:p>
            <a:fld id="{C9308291-F126-4239-BD45-673C0395ACC7}" type="datetime1">
              <a:rPr lang="en-US" smtClean="0">
                <a:solidFill>
                  <a:prstClr val="black">
                    <a:tint val="75000"/>
                  </a:prstClr>
                </a:solidFill>
              </a:rPr>
              <a:pPr/>
              <a:t>2/27/2018</a:t>
            </a:fld>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687C8F9-D69E-408A-9471-1F7D9DCD1C43}" type="slidenum">
              <a:rPr lang="en-US" smtClean="0">
                <a:solidFill>
                  <a:prstClr val="black">
                    <a:tint val="75000"/>
                  </a:prstClr>
                </a:solidFill>
              </a:rPr>
              <a:pPr/>
              <a:t>4</a:t>
            </a:fld>
            <a:endParaRPr lang="en-US" dirty="0">
              <a:solidFill>
                <a:prstClr val="black">
                  <a:tint val="75000"/>
                </a:prstClr>
              </a:solidFill>
            </a:endParaRPr>
          </a:p>
        </p:txBody>
      </p:sp>
    </p:spTree>
    <p:extLst>
      <p:ext uri="{BB962C8B-B14F-4D97-AF65-F5344CB8AC3E}">
        <p14:creationId xmlns:p14="http://schemas.microsoft.com/office/powerpoint/2010/main" val="30883767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35C1EE-610B-466F-ADAC-1E57EF37776C}" type="datetime1">
              <a:rPr lang="en-US" smtClean="0">
                <a:solidFill>
                  <a:prstClr val="black">
                    <a:tint val="75000"/>
                  </a:prstClr>
                </a:solidFill>
              </a:rPr>
              <a:pPr/>
              <a:t>2/27/2018</a:t>
            </a:fld>
            <a:endParaRPr lang="en-US" dirty="0">
              <a:solidFill>
                <a:prstClr val="black">
                  <a:tint val="75000"/>
                </a:prstClr>
              </a:solidFill>
            </a:endParaRPr>
          </a:p>
        </p:txBody>
      </p:sp>
      <p:sp>
        <p:nvSpPr>
          <p:cNvPr id="3" name="Slide Number Placeholder 2"/>
          <p:cNvSpPr>
            <a:spLocks noGrp="1"/>
          </p:cNvSpPr>
          <p:nvPr>
            <p:ph type="sldNum" sz="quarter" idx="12"/>
          </p:nvPr>
        </p:nvSpPr>
        <p:spPr/>
        <p:txBody>
          <a:bodyPr/>
          <a:lstStyle/>
          <a:p>
            <a:fld id="{B687C8F9-D69E-408A-9471-1F7D9DCD1C43}" type="slidenum">
              <a:rPr lang="en-US" smtClean="0">
                <a:solidFill>
                  <a:prstClr val="black">
                    <a:tint val="75000"/>
                  </a:prstClr>
                </a:solidFill>
              </a:rPr>
              <a:pPr/>
              <a:t>40</a:t>
            </a:fld>
            <a:endParaRPr lang="en-US">
              <a:solidFill>
                <a:prstClr val="black">
                  <a:tint val="75000"/>
                </a:prstClr>
              </a:solidFill>
            </a:endParaRPr>
          </a:p>
        </p:txBody>
      </p:sp>
      <p:pic>
        <p:nvPicPr>
          <p:cNvPr id="4" name="Picture 3"/>
          <p:cNvPicPr>
            <a:picLocks noChangeAspect="1"/>
          </p:cNvPicPr>
          <p:nvPr/>
        </p:nvPicPr>
        <p:blipFill>
          <a:blip r:embed="rId2"/>
          <a:stretch>
            <a:fillRect/>
          </a:stretch>
        </p:blipFill>
        <p:spPr>
          <a:xfrm>
            <a:off x="2361124" y="184663"/>
            <a:ext cx="6852545" cy="6047815"/>
          </a:xfrm>
          <a:prstGeom prst="rect">
            <a:avLst/>
          </a:prstGeom>
        </p:spPr>
      </p:pic>
    </p:spTree>
    <p:extLst>
      <p:ext uri="{BB962C8B-B14F-4D97-AF65-F5344CB8AC3E}">
        <p14:creationId xmlns:p14="http://schemas.microsoft.com/office/powerpoint/2010/main" val="1694799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lgn="ctr"/>
            <a:fld id="{E3C47B22-2CF1-4D30-8582-4DF3BB067816}" type="datetime1">
              <a:rPr lang="en-US" smtClean="0">
                <a:solidFill>
                  <a:prstClr val="black">
                    <a:tint val="75000"/>
                  </a:prstClr>
                </a:solidFill>
              </a:rPr>
              <a:t>2/27/2018</a:t>
            </a:fld>
            <a:endParaRPr lang="en-US" dirty="0">
              <a:solidFill>
                <a:prstClr val="black">
                  <a:tint val="75000"/>
                </a:prstClr>
              </a:solidFill>
            </a:endParaRPr>
          </a:p>
        </p:txBody>
      </p:sp>
      <p:sp>
        <p:nvSpPr>
          <p:cNvPr id="5" name="Slide Number Placeholder 4"/>
          <p:cNvSpPr>
            <a:spLocks noGrp="1"/>
          </p:cNvSpPr>
          <p:nvPr>
            <p:ph type="sldNum" sz="quarter" idx="11"/>
          </p:nvPr>
        </p:nvSpPr>
        <p:spPr/>
        <p:txBody>
          <a:bodyPr/>
          <a:lstStyle/>
          <a:p>
            <a:fld id="{B687C8F9-D69E-408A-9471-1F7D9DCD1C43}" type="slidenum">
              <a:rPr lang="en-US" smtClean="0">
                <a:solidFill>
                  <a:prstClr val="black">
                    <a:tint val="75000"/>
                  </a:prstClr>
                </a:solidFill>
              </a:rPr>
              <a:pPr/>
              <a:t>41</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2480733" y="457933"/>
            <a:ext cx="6589184" cy="5542236"/>
          </a:xfrm>
          <a:prstGeom prst="rect">
            <a:avLst/>
          </a:prstGeom>
        </p:spPr>
      </p:pic>
      <p:sp>
        <p:nvSpPr>
          <p:cNvPr id="7" name="Rectangle 6"/>
          <p:cNvSpPr/>
          <p:nvPr/>
        </p:nvSpPr>
        <p:spPr>
          <a:xfrm>
            <a:off x="7281332" y="3952502"/>
            <a:ext cx="3285067" cy="923330"/>
          </a:xfrm>
          <a:prstGeom prst="rect">
            <a:avLst/>
          </a:prstGeom>
        </p:spPr>
        <p:txBody>
          <a:bodyPr wrap="square">
            <a:spAutoFit/>
          </a:bodyPr>
          <a:lstStyle/>
          <a:p>
            <a:r>
              <a:rPr lang="en-US" dirty="0"/>
              <a:t>https://www.wispro.org/events/developing-your-marketing-materials-for-government-sales/</a:t>
            </a:r>
          </a:p>
        </p:txBody>
      </p:sp>
    </p:spTree>
    <p:extLst>
      <p:ext uri="{BB962C8B-B14F-4D97-AF65-F5344CB8AC3E}">
        <p14:creationId xmlns:p14="http://schemas.microsoft.com/office/powerpoint/2010/main" val="5056034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35C1EE-610B-466F-ADAC-1E57EF37776C}" type="datetime1">
              <a:rPr lang="en-US" smtClean="0"/>
              <a:t>2/27/2018</a:t>
            </a:fld>
            <a:endParaRPr lang="en-US" dirty="0"/>
          </a:p>
        </p:txBody>
      </p:sp>
      <p:sp>
        <p:nvSpPr>
          <p:cNvPr id="3" name="Slide Number Placeholder 2"/>
          <p:cNvSpPr>
            <a:spLocks noGrp="1"/>
          </p:cNvSpPr>
          <p:nvPr>
            <p:ph type="sldNum" sz="quarter" idx="11"/>
          </p:nvPr>
        </p:nvSpPr>
        <p:spPr/>
        <p:txBody>
          <a:bodyPr/>
          <a:lstStyle/>
          <a:p>
            <a:fld id="{B687C8F9-D69E-408A-9471-1F7D9DCD1C43}" type="slidenum">
              <a:rPr lang="en-US" smtClean="0"/>
              <a:t>42</a:t>
            </a:fld>
            <a:endParaRPr lang="en-US"/>
          </a:p>
        </p:txBody>
      </p:sp>
      <p:pic>
        <p:nvPicPr>
          <p:cNvPr id="4" name="Picture 3"/>
          <p:cNvPicPr>
            <a:picLocks noChangeAspect="1"/>
          </p:cNvPicPr>
          <p:nvPr/>
        </p:nvPicPr>
        <p:blipFill>
          <a:blip r:embed="rId2"/>
          <a:stretch>
            <a:fillRect/>
          </a:stretch>
        </p:blipFill>
        <p:spPr>
          <a:xfrm>
            <a:off x="2209800" y="583966"/>
            <a:ext cx="6693958" cy="5622629"/>
          </a:xfrm>
          <a:prstGeom prst="rect">
            <a:avLst/>
          </a:prstGeom>
        </p:spPr>
      </p:pic>
      <p:sp>
        <p:nvSpPr>
          <p:cNvPr id="5" name="Rectangle 4"/>
          <p:cNvSpPr/>
          <p:nvPr/>
        </p:nvSpPr>
        <p:spPr>
          <a:xfrm>
            <a:off x="7349067" y="4475606"/>
            <a:ext cx="4004733" cy="1200329"/>
          </a:xfrm>
          <a:prstGeom prst="rect">
            <a:avLst/>
          </a:prstGeom>
        </p:spPr>
        <p:txBody>
          <a:bodyPr wrap="square">
            <a:spAutoFit/>
          </a:bodyPr>
          <a:lstStyle/>
          <a:p>
            <a:r>
              <a:rPr lang="en-US" dirty="0"/>
              <a:t>https://www.wispro.org/events/society-of-american-military-engineers-same-joint-industry-days-and-federal-agency-forum/</a:t>
            </a:r>
          </a:p>
        </p:txBody>
      </p:sp>
    </p:spTree>
    <p:extLst>
      <p:ext uri="{BB962C8B-B14F-4D97-AF65-F5344CB8AC3E}">
        <p14:creationId xmlns:p14="http://schemas.microsoft.com/office/powerpoint/2010/main" val="3631429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2" name="Date Placeholder 1"/>
          <p:cNvSpPr>
            <a:spLocks noGrp="1"/>
          </p:cNvSpPr>
          <p:nvPr>
            <p:ph type="dt" sz="half" idx="10"/>
          </p:nvPr>
        </p:nvSpPr>
        <p:spPr/>
        <p:txBody>
          <a:bodyPr/>
          <a:lstStyle/>
          <a:p>
            <a:fld id="{100F47A0-5ED6-4D32-9093-7AB3C2F180D2}" type="datetime1">
              <a:rPr lang="en-US" smtClean="0"/>
              <a:t>2/27/2018</a:t>
            </a:fld>
            <a:endParaRPr lang="en-US" dirty="0"/>
          </a:p>
        </p:txBody>
      </p:sp>
      <p:sp>
        <p:nvSpPr>
          <p:cNvPr id="3" name="Slide Number Placeholder 2"/>
          <p:cNvSpPr>
            <a:spLocks noGrp="1"/>
          </p:cNvSpPr>
          <p:nvPr>
            <p:ph type="sldNum" sz="quarter" idx="11"/>
          </p:nvPr>
        </p:nvSpPr>
        <p:spPr/>
        <p:txBody>
          <a:bodyPr/>
          <a:lstStyle/>
          <a:p>
            <a:fld id="{B687C8F9-D69E-408A-9471-1F7D9DCD1C43}" type="slidenum">
              <a:rPr lang="en-US" smtClean="0"/>
              <a:t>43</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7929" y="610053"/>
            <a:ext cx="5437016" cy="3568700"/>
          </a:xfrm>
          <a:prstGeom prst="rect">
            <a:avLst/>
          </a:prstGeom>
        </p:spPr>
      </p:pic>
      <p:sp>
        <p:nvSpPr>
          <p:cNvPr id="5" name="Title 5"/>
          <p:cNvSpPr txBox="1">
            <a:spLocks/>
          </p:cNvSpPr>
          <p:nvPr/>
        </p:nvSpPr>
        <p:spPr>
          <a:xfrm>
            <a:off x="2173287" y="4178753"/>
            <a:ext cx="10018713" cy="1008845"/>
          </a:xfrm>
          <a:prstGeom prst="rect">
            <a:avLst/>
          </a:prstGeom>
        </p:spPr>
        <p:txBody>
          <a:bodyPr>
            <a:normAutofit/>
          </a:bodyPr>
          <a:lstStyle>
            <a:lvl1pPr algn="l" defTabSz="914400" rtl="0" eaLnBrk="1" latinLnBrk="0" hangingPunct="1">
              <a:lnSpc>
                <a:spcPct val="90000"/>
              </a:lnSpc>
              <a:spcBef>
                <a:spcPct val="0"/>
              </a:spcBef>
              <a:buNone/>
              <a:defRPr sz="4400" b="1" kern="1200" cap="all" baseline="0">
                <a:solidFill>
                  <a:srgbClr val="C00000"/>
                </a:solidFill>
                <a:latin typeface="Corbel" panose="020B0503020204020204" pitchFamily="34" charset="0"/>
                <a:ea typeface="+mj-ea"/>
                <a:cs typeface="+mj-cs"/>
              </a:defRPr>
            </a:lvl1pPr>
          </a:lstStyle>
          <a:p>
            <a:pPr algn="ctr"/>
            <a:r>
              <a:rPr lang="en-US" sz="6000" dirty="0">
                <a:solidFill>
                  <a:schemeClr val="tx1"/>
                </a:solidFill>
              </a:rPr>
              <a:t>QUESTIONS?</a:t>
            </a:r>
          </a:p>
        </p:txBody>
      </p:sp>
    </p:spTree>
    <p:extLst>
      <p:ext uri="{BB962C8B-B14F-4D97-AF65-F5344CB8AC3E}">
        <p14:creationId xmlns:p14="http://schemas.microsoft.com/office/powerpoint/2010/main" val="10301473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0327498-2C77-4FC9-B30D-1F4CECB056B3}" type="datetime1">
              <a:rPr lang="en-US" smtClean="0"/>
              <a:t>2/27/2018</a:t>
            </a:fld>
            <a:endParaRPr lang="en-US" dirty="0"/>
          </a:p>
        </p:txBody>
      </p:sp>
      <p:sp>
        <p:nvSpPr>
          <p:cNvPr id="4" name="Slide Number Placeholder 3"/>
          <p:cNvSpPr>
            <a:spLocks noGrp="1"/>
          </p:cNvSpPr>
          <p:nvPr>
            <p:ph type="sldNum" sz="quarter" idx="11"/>
          </p:nvPr>
        </p:nvSpPr>
        <p:spPr/>
        <p:txBody>
          <a:bodyPr/>
          <a:lstStyle/>
          <a:p>
            <a:fld id="{B687C8F9-D69E-408A-9471-1F7D9DCD1C43}" type="slidenum">
              <a:rPr lang="en-US" smtClean="0"/>
              <a:t>44</a:t>
            </a:fld>
            <a:endParaRPr lang="en-US"/>
          </a:p>
        </p:txBody>
      </p:sp>
      <p:sp>
        <p:nvSpPr>
          <p:cNvPr id="5" name="Shape 180"/>
          <p:cNvSpPr txBox="1">
            <a:spLocks/>
          </p:cNvSpPr>
          <p:nvPr/>
        </p:nvSpPr>
        <p:spPr>
          <a:xfrm>
            <a:off x="1529586" y="749015"/>
            <a:ext cx="9045757" cy="5220937"/>
          </a:xfrm>
          <a:prstGeom prst="rect">
            <a:avLst/>
          </a:prstGeom>
          <a:solidFill>
            <a:srgbClr val="FFFFFF"/>
          </a:solidFill>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70000"/>
              </a:lnSpc>
            </a:pPr>
            <a:r>
              <a:rPr lang="en-US" b="1" cap="all" dirty="0">
                <a:latin typeface="Arial" panose="020B0604020202020204" pitchFamily="34" charset="0"/>
                <a:cs typeface="Arial" panose="020B0604020202020204" pitchFamily="34" charset="0"/>
              </a:rPr>
              <a:t>Presented By</a:t>
            </a:r>
            <a:r>
              <a:rPr lang="en-US" b="1" dirty="0">
                <a:latin typeface="Arial" panose="020B0604020202020204" pitchFamily="34" charset="0"/>
                <a:cs typeface="Arial" panose="020B0604020202020204" pitchFamily="34" charset="0"/>
              </a:rPr>
              <a:t/>
            </a:r>
            <a:br>
              <a:rPr lang="en-US" b="1" dirty="0">
                <a:latin typeface="Arial" panose="020B0604020202020204" pitchFamily="34" charset="0"/>
                <a:cs typeface="Arial" panose="020B0604020202020204" pitchFamily="34" charset="0"/>
              </a:rPr>
            </a:br>
            <a:r>
              <a:rPr lang="en-US" sz="1400" b="1" dirty="0">
                <a:latin typeface="Arial" panose="020B0604020202020204" pitchFamily="34" charset="0"/>
                <a:cs typeface="Arial" panose="020B0604020202020204" pitchFamily="34" charset="0"/>
              </a:rPr>
              <a:t/>
            </a:r>
            <a:br>
              <a:rPr lang="en-US" sz="1400" b="1" dirty="0">
                <a:latin typeface="Arial" panose="020B0604020202020204" pitchFamily="34" charset="0"/>
                <a:cs typeface="Arial" panose="020B0604020202020204" pitchFamily="34" charset="0"/>
              </a:rPr>
            </a:br>
            <a:r>
              <a:rPr lang="en-US" sz="4500" b="1" dirty="0">
                <a:solidFill>
                  <a:srgbClr val="002060"/>
                </a:solidFill>
                <a:latin typeface="Arial" panose="020B0604020202020204" pitchFamily="34" charset="0"/>
                <a:cs typeface="Arial" panose="020B0604020202020204" pitchFamily="34" charset="0"/>
              </a:rPr>
              <a:t>Wisconsin Procurement Institute (WPI)</a:t>
            </a:r>
            <a:r>
              <a:rPr lang="en-US" sz="4500" b="1" dirty="0">
                <a:solidFill>
                  <a:srgbClr val="C00000"/>
                </a:solidFill>
                <a:latin typeface="Arial" panose="020B0604020202020204" pitchFamily="34" charset="0"/>
                <a:cs typeface="Arial" panose="020B0604020202020204" pitchFamily="34" charset="0"/>
              </a:rPr>
              <a:t/>
            </a:r>
            <a:br>
              <a:rPr lang="en-US" sz="4500" b="1" dirty="0">
                <a:solidFill>
                  <a:srgbClr val="C00000"/>
                </a:solidFill>
                <a:latin typeface="Arial" panose="020B0604020202020204" pitchFamily="34" charset="0"/>
                <a:cs typeface="Arial" panose="020B0604020202020204" pitchFamily="34" charset="0"/>
              </a:rPr>
            </a:br>
            <a:r>
              <a:rPr lang="en-US" sz="4500" b="1" dirty="0">
                <a:solidFill>
                  <a:srgbClr val="C00000"/>
                </a:solidFill>
                <a:latin typeface="Arial" panose="020B0604020202020204" pitchFamily="34" charset="0"/>
                <a:cs typeface="Arial" panose="020B0604020202020204" pitchFamily="34" charset="0"/>
                <a:hlinkClick r:id="rId2"/>
              </a:rPr>
              <a:t>www.wispro.org</a:t>
            </a:r>
            <a:r>
              <a:rPr lang="en-US" sz="4500" b="1" dirty="0">
                <a:solidFill>
                  <a:srgbClr val="C00000"/>
                </a:solidFill>
                <a:latin typeface="Arial" panose="020B0604020202020204" pitchFamily="34" charset="0"/>
                <a:cs typeface="Arial" panose="020B0604020202020204" pitchFamily="34" charset="0"/>
              </a:rPr>
              <a:t> </a:t>
            </a:r>
            <a:r>
              <a:rPr lang="en-US" sz="2400" b="1" dirty="0">
                <a:solidFill>
                  <a:srgbClr val="C00000"/>
                </a:solidFill>
                <a:latin typeface="Arial" panose="020B0604020202020204" pitchFamily="34" charset="0"/>
                <a:cs typeface="Arial" panose="020B0604020202020204" pitchFamily="34" charset="0"/>
              </a:rPr>
              <a:t/>
            </a:r>
            <a:br>
              <a:rPr lang="en-US" sz="2400" b="1" dirty="0">
                <a:solidFill>
                  <a:srgbClr val="C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 </a:t>
            </a:r>
            <a:br>
              <a:rPr lang="en-US" sz="2400" b="1" dirty="0">
                <a:solidFill>
                  <a:srgbClr val="C00000"/>
                </a:solidFill>
                <a:latin typeface="Arial" panose="020B0604020202020204" pitchFamily="34" charset="0"/>
                <a:cs typeface="Arial" panose="020B0604020202020204" pitchFamily="34" charset="0"/>
              </a:rPr>
            </a:br>
            <a:r>
              <a:rPr lang="en-US" sz="2400" b="1" dirty="0" smtClean="0">
                <a:solidFill>
                  <a:srgbClr val="002060"/>
                </a:solidFill>
                <a:latin typeface="Arial" panose="020B0604020202020204" pitchFamily="34" charset="0"/>
                <a:cs typeface="Arial" panose="020B0604020202020204" pitchFamily="34" charset="0"/>
              </a:rPr>
              <a:t>Joseph Smetak - </a:t>
            </a:r>
            <a:r>
              <a:rPr lang="en-US" sz="2400" b="1" dirty="0">
                <a:latin typeface="Arial" panose="020B0604020202020204" pitchFamily="34" charset="0"/>
                <a:cs typeface="Arial" panose="020B0604020202020204" pitchFamily="34" charset="0"/>
              </a:rPr>
              <a:t>Manager, Business Outreach / Government Contract </a:t>
            </a:r>
            <a:r>
              <a:rPr lang="en-US" sz="2400" b="1" dirty="0" smtClean="0">
                <a:solidFill>
                  <a:srgbClr val="002060"/>
                </a:solidFill>
                <a:latin typeface="Arial" panose="020B0604020202020204" pitchFamily="34" charset="0"/>
                <a:cs typeface="Arial" panose="020B0604020202020204" pitchFamily="34" charset="0"/>
              </a:rPr>
              <a:t>–</a:t>
            </a:r>
          </a:p>
          <a:p>
            <a:pPr algn="ctr">
              <a:lnSpc>
                <a:spcPct val="170000"/>
              </a:lnSpc>
            </a:pPr>
            <a:r>
              <a:rPr lang="en-US" sz="2400" b="1" dirty="0" smtClean="0">
                <a:solidFill>
                  <a:srgbClr val="002060"/>
                </a:solidFill>
                <a:latin typeface="Arial" panose="020B0604020202020204" pitchFamily="34" charset="0"/>
                <a:cs typeface="Arial" panose="020B0604020202020204" pitchFamily="34" charset="0"/>
                <a:hlinkClick r:id="rId3"/>
              </a:rPr>
              <a:t>josephs@wispro.org</a:t>
            </a:r>
            <a:r>
              <a:rPr lang="en-US" sz="2400" b="1" dirty="0" smtClean="0">
                <a:solidFill>
                  <a:srgbClr val="002060"/>
                </a:solidFill>
                <a:latin typeface="Arial" panose="020B0604020202020204" pitchFamily="34" charset="0"/>
                <a:cs typeface="Arial" panose="020B0604020202020204" pitchFamily="34" charset="0"/>
              </a:rPr>
              <a:t> – 414-270-3600</a:t>
            </a:r>
          </a:p>
          <a:p>
            <a:pPr algn="ctr">
              <a:lnSpc>
                <a:spcPct val="170000"/>
              </a:lnSpc>
            </a:pPr>
            <a:r>
              <a:rPr lang="en-US" sz="2400" b="1" dirty="0" smtClean="0">
                <a:solidFill>
                  <a:srgbClr val="002060"/>
                </a:solidFill>
                <a:latin typeface="Arial" panose="020B0604020202020204" pitchFamily="34" charset="0"/>
                <a:cs typeface="Arial" panose="020B0604020202020204" pitchFamily="34" charset="0"/>
              </a:rPr>
              <a:t>Jean Polka – Government Contract Specialist - </a:t>
            </a:r>
            <a:r>
              <a:rPr lang="en-US" sz="2400" b="1" dirty="0" smtClean="0">
                <a:solidFill>
                  <a:srgbClr val="002060"/>
                </a:solidFill>
                <a:latin typeface="Arial" panose="020B0604020202020204" pitchFamily="34" charset="0"/>
                <a:cs typeface="Arial" panose="020B0604020202020204" pitchFamily="34" charset="0"/>
                <a:hlinkClick r:id="rId4"/>
              </a:rPr>
              <a:t>jeanp@wispro.org</a:t>
            </a:r>
            <a:r>
              <a:rPr lang="en-US" sz="2400" b="1" dirty="0" smtClean="0">
                <a:solidFill>
                  <a:srgbClr val="002060"/>
                </a:solidFill>
                <a:latin typeface="Arial" panose="020B0604020202020204" pitchFamily="34" charset="0"/>
                <a:cs typeface="Arial" panose="020B0604020202020204" pitchFamily="34" charset="0"/>
              </a:rPr>
              <a:t> – 920-285-4442</a:t>
            </a:r>
          </a:p>
          <a:p>
            <a:pPr algn="ctr">
              <a:lnSpc>
                <a:spcPct val="170000"/>
              </a:lnSpc>
            </a:pPr>
            <a:r>
              <a:rPr lang="en-US" sz="2400" b="1" dirty="0" smtClean="0">
                <a:solidFill>
                  <a:srgbClr val="002060"/>
                </a:solidFill>
                <a:latin typeface="Arial" panose="020B0604020202020204" pitchFamily="34" charset="0"/>
                <a:cs typeface="Arial" panose="020B0604020202020204" pitchFamily="34" charset="0"/>
              </a:rPr>
              <a:t>Ken </a:t>
            </a:r>
            <a:r>
              <a:rPr lang="en-US" sz="2400" b="1" dirty="0">
                <a:solidFill>
                  <a:srgbClr val="002060"/>
                </a:solidFill>
                <a:latin typeface="Arial" panose="020B0604020202020204" pitchFamily="34" charset="0"/>
                <a:cs typeface="Arial" panose="020B0604020202020204" pitchFamily="34" charset="0"/>
              </a:rPr>
              <a:t>Kotloski – Government Contract Specialist </a:t>
            </a:r>
            <a:r>
              <a:rPr lang="en-US" sz="2400" b="1" dirty="0" smtClean="0">
                <a:solidFill>
                  <a:srgbClr val="002060"/>
                </a:solidFill>
                <a:latin typeface="Arial" panose="020B0604020202020204" pitchFamily="34" charset="0"/>
                <a:cs typeface="Arial" panose="020B0604020202020204" pitchFamily="34" charset="0"/>
              </a:rPr>
              <a:t>- </a:t>
            </a:r>
            <a:r>
              <a:rPr lang="en-US" sz="2400" b="1" dirty="0" smtClean="0">
                <a:solidFill>
                  <a:srgbClr val="002060"/>
                </a:solidFill>
                <a:latin typeface="Arial" panose="020B0604020202020204" pitchFamily="34" charset="0"/>
                <a:cs typeface="Arial" panose="020B0604020202020204" pitchFamily="34" charset="0"/>
                <a:hlinkClick r:id="rId5"/>
              </a:rPr>
              <a:t>kenk@wispro.org</a:t>
            </a:r>
            <a:r>
              <a:rPr lang="en-US" sz="2400" b="1" dirty="0" smtClean="0">
                <a:solidFill>
                  <a:srgbClr val="002060"/>
                </a:solidFill>
                <a:latin typeface="Arial" panose="020B0604020202020204" pitchFamily="34" charset="0"/>
                <a:cs typeface="Arial" panose="020B0604020202020204" pitchFamily="34" charset="0"/>
              </a:rPr>
              <a:t> – 920-840-4699</a:t>
            </a:r>
            <a:endParaRPr lang="en-US" sz="2400" b="1" dirty="0">
              <a:solidFill>
                <a:srgbClr val="002060"/>
              </a:solidFill>
              <a:latin typeface="Arial" panose="020B0604020202020204" pitchFamily="34" charset="0"/>
              <a:cs typeface="Arial" panose="020B0604020202020204" pitchFamily="34" charset="0"/>
            </a:endParaRPr>
          </a:p>
          <a:p>
            <a:pPr algn="ctr"/>
            <a:r>
              <a:rPr lang="en-US" sz="2400" b="1" dirty="0">
                <a:solidFill>
                  <a:srgbClr val="C00000"/>
                </a:solidFill>
                <a:latin typeface="Arial" panose="020B0604020202020204" pitchFamily="34" charset="0"/>
                <a:cs typeface="Arial" panose="020B0604020202020204" pitchFamily="34" charset="0"/>
              </a:rPr>
              <a:t/>
            </a:r>
            <a:br>
              <a:rPr lang="en-US" sz="2400" b="1" dirty="0">
                <a:solidFill>
                  <a:srgbClr val="C00000"/>
                </a:solidFill>
                <a:latin typeface="Arial" panose="020B0604020202020204" pitchFamily="34" charset="0"/>
                <a:cs typeface="Arial" panose="020B0604020202020204" pitchFamily="34" charset="0"/>
              </a:rPr>
            </a:br>
            <a:endParaRPr lang="en-US" sz="2400" b="1" dirty="0" smtClean="0">
              <a:solidFill>
                <a:srgbClr val="002060"/>
              </a:solidFill>
              <a:latin typeface="Arial" panose="020B0604020202020204" pitchFamily="34" charset="0"/>
              <a:cs typeface="Arial" panose="020B0604020202020204" pitchFamily="34" charset="0"/>
            </a:endParaRPr>
          </a:p>
          <a:p>
            <a:pPr algn="ctr"/>
            <a:endParaRPr lang="en-US" sz="2400" b="1" dirty="0">
              <a:solidFill>
                <a:srgbClr val="002060"/>
              </a:solidFill>
              <a:latin typeface="Arial" panose="020B0604020202020204" pitchFamily="34" charset="0"/>
              <a:cs typeface="Arial" panose="020B0604020202020204" pitchFamily="34" charset="0"/>
            </a:endParaRPr>
          </a:p>
          <a:p>
            <a:pPr algn="ctr"/>
            <a:r>
              <a:rPr lang="en-US" sz="2400" b="1" dirty="0">
                <a:solidFill>
                  <a:srgbClr val="002060"/>
                </a:solidFill>
                <a:latin typeface="Arial" panose="020B0604020202020204" pitchFamily="34" charset="0"/>
                <a:cs typeface="Arial" panose="020B0604020202020204" pitchFamily="34" charset="0"/>
              </a:rPr>
              <a:t>10437 Innovation Drive, Suite </a:t>
            </a:r>
            <a:r>
              <a:rPr lang="en-US" sz="2400" b="1" dirty="0" smtClean="0">
                <a:solidFill>
                  <a:srgbClr val="002060"/>
                </a:solidFill>
                <a:latin typeface="Arial" panose="020B0604020202020204" pitchFamily="34" charset="0"/>
                <a:cs typeface="Arial" panose="020B0604020202020204" pitchFamily="34" charset="0"/>
              </a:rPr>
              <a:t>320 - Milwaukee</a:t>
            </a:r>
            <a:r>
              <a:rPr lang="en-US" sz="2400" b="1" dirty="0">
                <a:solidFill>
                  <a:srgbClr val="002060"/>
                </a:solidFill>
                <a:latin typeface="Arial" panose="020B0604020202020204" pitchFamily="34" charset="0"/>
                <a:cs typeface="Arial" panose="020B0604020202020204" pitchFamily="34" charset="0"/>
              </a:rPr>
              <a:t>, WI  53226</a:t>
            </a:r>
            <a:r>
              <a:rPr lang="en-US" sz="1400" dirty="0">
                <a:latin typeface="Arial" panose="020B0604020202020204" pitchFamily="34" charset="0"/>
                <a:cs typeface="Arial" panose="020B0604020202020204" pitchFamily="34" charset="0"/>
              </a:rPr>
              <a:t/>
            </a:r>
            <a:br>
              <a:rPr lang="en-US" sz="1400" dirty="0">
                <a:latin typeface="Arial" panose="020B0604020202020204" pitchFamily="34" charset="0"/>
                <a:cs typeface="Arial" panose="020B0604020202020204" pitchFamily="34" charset="0"/>
              </a:rPr>
            </a:br>
            <a:endParaRPr lang="en-US" sz="2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2833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3704" y="1243855"/>
            <a:ext cx="10515600" cy="4515588"/>
          </a:xfrm>
        </p:spPr>
        <p:txBody>
          <a:bodyPr>
            <a:normAutofit lnSpcReduction="10000"/>
          </a:bodyPr>
          <a:lstStyle/>
          <a:p>
            <a:pPr marL="0" indent="0" algn="ctr">
              <a:lnSpc>
                <a:spcPct val="150000"/>
              </a:lnSpc>
              <a:spcAft>
                <a:spcPts val="600"/>
              </a:spcAft>
              <a:buNone/>
            </a:pPr>
            <a:r>
              <a:rPr lang="en-US" sz="4800" dirty="0"/>
              <a:t>Assist businesses in creating, development and growing their sales, revenue and jobs through Federal, state and local government contracts.</a:t>
            </a:r>
          </a:p>
          <a:p>
            <a:pPr marL="0" indent="0">
              <a:buNone/>
            </a:pPr>
            <a:endParaRPr lang="en-US" dirty="0"/>
          </a:p>
        </p:txBody>
      </p:sp>
      <p:sp>
        <p:nvSpPr>
          <p:cNvPr id="4" name="Date Placeholder 3"/>
          <p:cNvSpPr>
            <a:spLocks noGrp="1"/>
          </p:cNvSpPr>
          <p:nvPr>
            <p:ph type="dt" sz="half" idx="10"/>
          </p:nvPr>
        </p:nvSpPr>
        <p:spPr/>
        <p:txBody>
          <a:bodyPr/>
          <a:lstStyle/>
          <a:p>
            <a:pPr algn="ctr"/>
            <a:fld id="{1D03B97F-37DA-4DB7-A207-6108D7A24D06}" type="datetime1">
              <a:rPr lang="en-US" smtClean="0">
                <a:solidFill>
                  <a:prstClr val="black">
                    <a:tint val="75000"/>
                  </a:prstClr>
                </a:solidFill>
              </a:rPr>
              <a:pPr algn="ctr"/>
              <a:t>2/27/2018</a:t>
            </a:fld>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687C8F9-D69E-408A-9471-1F7D9DCD1C43}" type="slidenum">
              <a:rPr lang="en-US" smtClean="0">
                <a:solidFill>
                  <a:prstClr val="black">
                    <a:tint val="75000"/>
                  </a:prstClr>
                </a:solidFill>
              </a:rPr>
              <a:pPr/>
              <a:t>5</a:t>
            </a:fld>
            <a:endParaRPr lang="en-US" dirty="0">
              <a:solidFill>
                <a:prstClr val="black">
                  <a:tint val="75000"/>
                </a:prstClr>
              </a:solidFill>
            </a:endParaRPr>
          </a:p>
        </p:txBody>
      </p:sp>
    </p:spTree>
    <p:extLst>
      <p:ext uri="{BB962C8B-B14F-4D97-AF65-F5344CB8AC3E}">
        <p14:creationId xmlns:p14="http://schemas.microsoft.com/office/powerpoint/2010/main" val="458131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4BCC9F-3095-4C11-8558-D1CC1709C0E5}" type="datetime1">
              <a:rPr lang="en-US" smtClean="0">
                <a:solidFill>
                  <a:prstClr val="black">
                    <a:tint val="75000"/>
                  </a:prstClr>
                </a:solidFill>
              </a:rPr>
              <a:pPr/>
              <a:t>2/27/2018</a:t>
            </a:fld>
            <a:endParaRPr lang="en-US" dirty="0">
              <a:solidFill>
                <a:prstClr val="black">
                  <a:tint val="75000"/>
                </a:prstClr>
              </a:solidFill>
            </a:endParaRPr>
          </a:p>
        </p:txBody>
      </p:sp>
      <p:sp>
        <p:nvSpPr>
          <p:cNvPr id="3" name="Slide Number Placeholder 2"/>
          <p:cNvSpPr>
            <a:spLocks noGrp="1"/>
          </p:cNvSpPr>
          <p:nvPr>
            <p:ph type="sldNum" sz="quarter" idx="12"/>
          </p:nvPr>
        </p:nvSpPr>
        <p:spPr/>
        <p:txBody>
          <a:bodyPr/>
          <a:lstStyle/>
          <a:p>
            <a:fld id="{B687C8F9-D69E-408A-9471-1F7D9DCD1C43}" type="slidenum">
              <a:rPr lang="en-US" smtClean="0">
                <a:solidFill>
                  <a:prstClr val="black">
                    <a:tint val="75000"/>
                  </a:prstClr>
                </a:solidFill>
              </a:rPr>
              <a:pPr/>
              <a:t>6</a:t>
            </a:fld>
            <a:endParaRPr lang="en-US" dirty="0">
              <a:solidFill>
                <a:prstClr val="black">
                  <a:tint val="75000"/>
                </a:prstClr>
              </a:solidFill>
            </a:endParaRPr>
          </a:p>
        </p:txBody>
      </p:sp>
      <p:pic>
        <p:nvPicPr>
          <p:cNvPr id="4" name="Picture 2" descr="Image result for wisconsin county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6948" y="344198"/>
            <a:ext cx="5486400" cy="57912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759681" y="3937488"/>
            <a:ext cx="1856811" cy="369332"/>
          </a:xfrm>
          <a:prstGeom prst="rect">
            <a:avLst/>
          </a:prstGeom>
          <a:solidFill>
            <a:schemeClr val="bg1"/>
          </a:solidFill>
        </p:spPr>
        <p:txBody>
          <a:bodyPr wrap="square" rtlCol="0">
            <a:spAutoFit/>
          </a:bodyPr>
          <a:lstStyle/>
          <a:p>
            <a:pPr algn="r"/>
            <a:r>
              <a:rPr lang="en-US" b="1" dirty="0">
                <a:solidFill>
                  <a:prstClr val="black"/>
                </a:solidFill>
              </a:rPr>
              <a:t>CAMP DOUGLAS</a:t>
            </a:r>
          </a:p>
        </p:txBody>
      </p:sp>
      <p:pic>
        <p:nvPicPr>
          <p:cNvPr id="6" name="Picture 5"/>
          <p:cNvPicPr>
            <a:picLocks noChangeAspect="1"/>
          </p:cNvPicPr>
          <p:nvPr/>
        </p:nvPicPr>
        <p:blipFill>
          <a:blip r:embed="rId3"/>
          <a:stretch>
            <a:fillRect/>
          </a:stretch>
        </p:blipFill>
        <p:spPr>
          <a:xfrm>
            <a:off x="418194" y="344198"/>
            <a:ext cx="3249031" cy="1078260"/>
          </a:xfrm>
          <a:prstGeom prst="rect">
            <a:avLst/>
          </a:prstGeom>
        </p:spPr>
      </p:pic>
      <p:sp>
        <p:nvSpPr>
          <p:cNvPr id="7" name="TextBox 6"/>
          <p:cNvSpPr txBox="1"/>
          <p:nvPr/>
        </p:nvSpPr>
        <p:spPr>
          <a:xfrm>
            <a:off x="769586" y="1706108"/>
            <a:ext cx="4081326" cy="4462760"/>
          </a:xfrm>
          <a:prstGeom prst="rect">
            <a:avLst/>
          </a:prstGeom>
          <a:noFill/>
        </p:spPr>
        <p:txBody>
          <a:bodyPr wrap="square" rtlCol="0">
            <a:spAutoFit/>
          </a:bodyPr>
          <a:lstStyle/>
          <a:p>
            <a:r>
              <a:rPr lang="en-US" sz="2800" b="1" dirty="0">
                <a:solidFill>
                  <a:srgbClr val="C00000"/>
                </a:solidFill>
                <a:latin typeface="Corbel" panose="020B0503020204020204" pitchFamily="34" charset="0"/>
              </a:rPr>
              <a:t>WPI OFFICE LOCATIONS</a:t>
            </a:r>
          </a:p>
          <a:p>
            <a:pPr marL="457200" indent="-457200">
              <a:spcAft>
                <a:spcPts val="600"/>
              </a:spcAft>
              <a:buFont typeface="Arial" panose="020B0604020202020204" pitchFamily="34" charset="0"/>
              <a:buChar char="•"/>
            </a:pPr>
            <a:r>
              <a:rPr lang="en-US" sz="2000" dirty="0">
                <a:solidFill>
                  <a:prstClr val="black"/>
                </a:solidFill>
                <a:latin typeface="Corbel" panose="020B0503020204020204" pitchFamily="34" charset="0"/>
              </a:rPr>
              <a:t>MILWAUKEE –</a:t>
            </a:r>
            <a:r>
              <a:rPr lang="en-US" sz="2000" i="1" dirty="0">
                <a:solidFill>
                  <a:prstClr val="black"/>
                </a:solidFill>
                <a:latin typeface="Corbel" panose="020B0503020204020204" pitchFamily="34" charset="0"/>
              </a:rPr>
              <a:t> Technology </a:t>
            </a:r>
            <a:r>
              <a:rPr lang="en-US" i="1" dirty="0">
                <a:solidFill>
                  <a:prstClr val="black"/>
                </a:solidFill>
                <a:latin typeface="Corbel" panose="020B0503020204020204" pitchFamily="34" charset="0"/>
              </a:rPr>
              <a:t>Innovation Center</a:t>
            </a:r>
          </a:p>
          <a:p>
            <a:pPr marL="457200" indent="-457200">
              <a:spcAft>
                <a:spcPts val="600"/>
              </a:spcAft>
              <a:buFont typeface="Arial" panose="020B0604020202020204" pitchFamily="34" charset="0"/>
              <a:buChar char="•"/>
            </a:pPr>
            <a:r>
              <a:rPr lang="en-US" sz="2000" dirty="0">
                <a:solidFill>
                  <a:prstClr val="black"/>
                </a:solidFill>
                <a:latin typeface="Corbel" panose="020B0503020204020204" pitchFamily="34" charset="0"/>
              </a:rPr>
              <a:t>MADISON</a:t>
            </a:r>
            <a:r>
              <a:rPr lang="en-US" dirty="0">
                <a:solidFill>
                  <a:prstClr val="black"/>
                </a:solidFill>
                <a:latin typeface="Corbel" panose="020B0503020204020204" pitchFamily="34" charset="0"/>
              </a:rPr>
              <a:t> –</a:t>
            </a:r>
          </a:p>
          <a:p>
            <a:pPr marL="914400" lvl="1" indent="-457200">
              <a:spcAft>
                <a:spcPts val="600"/>
              </a:spcAft>
              <a:buFont typeface="Arial" panose="020B0604020202020204" pitchFamily="34" charset="0"/>
              <a:buChar char="•"/>
            </a:pPr>
            <a:r>
              <a:rPr lang="en-US" i="1" dirty="0">
                <a:solidFill>
                  <a:prstClr val="black"/>
                </a:solidFill>
                <a:latin typeface="Corbel" panose="020B0503020204020204" pitchFamily="34" charset="0"/>
              </a:rPr>
              <a:t>Madison Enterprise Center</a:t>
            </a:r>
          </a:p>
          <a:p>
            <a:pPr marL="914400" lvl="1" indent="-457200">
              <a:spcAft>
                <a:spcPts val="600"/>
              </a:spcAft>
              <a:buFont typeface="Arial" panose="020B0604020202020204" pitchFamily="34" charset="0"/>
              <a:buChar char="•"/>
            </a:pPr>
            <a:r>
              <a:rPr lang="en-US" i="1" dirty="0">
                <a:solidFill>
                  <a:prstClr val="black"/>
                </a:solidFill>
                <a:latin typeface="Corbel" panose="020B0503020204020204" pitchFamily="34" charset="0"/>
              </a:rPr>
              <a:t>FEED Kitchens</a:t>
            </a:r>
          </a:p>
          <a:p>
            <a:pPr marL="457200" indent="-457200">
              <a:spcAft>
                <a:spcPts val="600"/>
              </a:spcAft>
              <a:buFont typeface="Arial" panose="020B0604020202020204" pitchFamily="34" charset="0"/>
              <a:buChar char="•"/>
            </a:pPr>
            <a:r>
              <a:rPr lang="en-US" sz="2000" dirty="0">
                <a:solidFill>
                  <a:prstClr val="black"/>
                </a:solidFill>
                <a:latin typeface="Corbel" panose="020B0503020204020204" pitchFamily="34" charset="0"/>
              </a:rPr>
              <a:t>CAMP DOUGLAS</a:t>
            </a:r>
            <a:r>
              <a:rPr lang="en-US" dirty="0">
                <a:solidFill>
                  <a:prstClr val="black"/>
                </a:solidFill>
                <a:latin typeface="Corbel" panose="020B0503020204020204" pitchFamily="34" charset="0"/>
              </a:rPr>
              <a:t>– </a:t>
            </a:r>
            <a:r>
              <a:rPr lang="en-US" i="1" dirty="0">
                <a:solidFill>
                  <a:prstClr val="black"/>
                </a:solidFill>
                <a:latin typeface="Corbel" panose="020B0503020204020204" pitchFamily="34" charset="0"/>
              </a:rPr>
              <a:t>Juneau County Economic Development Corporation (JCEDC)</a:t>
            </a:r>
          </a:p>
          <a:p>
            <a:pPr marL="457200" indent="-457200">
              <a:spcAft>
                <a:spcPts val="600"/>
              </a:spcAft>
              <a:buFont typeface="Arial" panose="020B0604020202020204" pitchFamily="34" charset="0"/>
              <a:buChar char="•"/>
            </a:pPr>
            <a:r>
              <a:rPr lang="en-US" sz="2000" dirty="0">
                <a:solidFill>
                  <a:prstClr val="black"/>
                </a:solidFill>
                <a:latin typeface="Corbel" panose="020B0503020204020204" pitchFamily="34" charset="0"/>
              </a:rPr>
              <a:t>WAUSAU</a:t>
            </a:r>
            <a:r>
              <a:rPr lang="en-US" dirty="0">
                <a:solidFill>
                  <a:prstClr val="black"/>
                </a:solidFill>
                <a:latin typeface="Corbel" panose="020B0503020204020204" pitchFamily="34" charset="0"/>
              </a:rPr>
              <a:t> – </a:t>
            </a:r>
            <a:r>
              <a:rPr lang="en-US" i="1" dirty="0">
                <a:solidFill>
                  <a:prstClr val="black"/>
                </a:solidFill>
                <a:latin typeface="Corbel" panose="020B0503020204020204" pitchFamily="34" charset="0"/>
              </a:rPr>
              <a:t>Wausau Region Chamber of Commerce</a:t>
            </a:r>
          </a:p>
          <a:p>
            <a:pPr marL="457200" indent="-457200">
              <a:spcAft>
                <a:spcPts val="600"/>
              </a:spcAft>
              <a:buFont typeface="Arial" panose="020B0604020202020204" pitchFamily="34" charset="0"/>
              <a:buChar char="•"/>
            </a:pPr>
            <a:r>
              <a:rPr lang="en-US" sz="2000" dirty="0">
                <a:solidFill>
                  <a:prstClr val="black"/>
                </a:solidFill>
                <a:latin typeface="Corbel" panose="020B0503020204020204" pitchFamily="34" charset="0"/>
              </a:rPr>
              <a:t>APPLETON</a:t>
            </a:r>
            <a:r>
              <a:rPr lang="en-US" dirty="0">
                <a:solidFill>
                  <a:prstClr val="black"/>
                </a:solidFill>
                <a:latin typeface="Corbel" panose="020B0503020204020204" pitchFamily="34" charset="0"/>
              </a:rPr>
              <a:t> – </a:t>
            </a:r>
            <a:r>
              <a:rPr lang="en-US" i="1" dirty="0">
                <a:solidFill>
                  <a:prstClr val="black"/>
                </a:solidFill>
                <a:latin typeface="Corbel" panose="020B0503020204020204" pitchFamily="34" charset="0"/>
              </a:rPr>
              <a:t>Fox Valley Technical College </a:t>
            </a:r>
          </a:p>
        </p:txBody>
      </p:sp>
      <p:sp>
        <p:nvSpPr>
          <p:cNvPr id="8" name="5-Point Star 7"/>
          <p:cNvSpPr/>
          <p:nvPr/>
        </p:nvSpPr>
        <p:spPr>
          <a:xfrm>
            <a:off x="7616661" y="3927485"/>
            <a:ext cx="385010" cy="336884"/>
          </a:xfrm>
          <a:prstGeom prst="star5">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solidFill>
                <a:prstClr val="white"/>
              </a:solidFill>
            </a:endParaRPr>
          </a:p>
        </p:txBody>
      </p:sp>
      <p:sp>
        <p:nvSpPr>
          <p:cNvPr id="9" name="5-Point Star 8"/>
          <p:cNvSpPr/>
          <p:nvPr/>
        </p:nvSpPr>
        <p:spPr>
          <a:xfrm>
            <a:off x="9660969" y="5162419"/>
            <a:ext cx="385010" cy="336884"/>
          </a:xfrm>
          <a:prstGeom prst="star5">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solidFill>
                <a:prstClr val="white"/>
              </a:solidFill>
            </a:endParaRPr>
          </a:p>
        </p:txBody>
      </p:sp>
      <p:sp>
        <p:nvSpPr>
          <p:cNvPr id="10" name="5-Point Star 9"/>
          <p:cNvSpPr/>
          <p:nvPr/>
        </p:nvSpPr>
        <p:spPr>
          <a:xfrm>
            <a:off x="8267621" y="5040130"/>
            <a:ext cx="385010" cy="336884"/>
          </a:xfrm>
          <a:prstGeom prst="star5">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solidFill>
                <a:prstClr val="white"/>
              </a:solidFill>
            </a:endParaRPr>
          </a:p>
        </p:txBody>
      </p:sp>
      <p:sp>
        <p:nvSpPr>
          <p:cNvPr id="11" name="TextBox 10"/>
          <p:cNvSpPr txBox="1"/>
          <p:nvPr/>
        </p:nvSpPr>
        <p:spPr>
          <a:xfrm>
            <a:off x="7051629" y="5129971"/>
            <a:ext cx="1215992" cy="369332"/>
          </a:xfrm>
          <a:prstGeom prst="rect">
            <a:avLst/>
          </a:prstGeom>
          <a:solidFill>
            <a:schemeClr val="bg1"/>
          </a:solidFill>
        </p:spPr>
        <p:txBody>
          <a:bodyPr wrap="square" rtlCol="0">
            <a:spAutoFit/>
          </a:bodyPr>
          <a:lstStyle/>
          <a:p>
            <a:pPr algn="r"/>
            <a:r>
              <a:rPr lang="en-US" b="1" dirty="0">
                <a:solidFill>
                  <a:prstClr val="black"/>
                </a:solidFill>
              </a:rPr>
              <a:t>MADISON</a:t>
            </a:r>
          </a:p>
        </p:txBody>
      </p:sp>
      <p:sp>
        <p:nvSpPr>
          <p:cNvPr id="12" name="5-Point Star 11"/>
          <p:cNvSpPr/>
          <p:nvPr/>
        </p:nvSpPr>
        <p:spPr>
          <a:xfrm>
            <a:off x="9154345" y="3302175"/>
            <a:ext cx="385010" cy="336884"/>
          </a:xfrm>
          <a:prstGeom prst="star5">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solidFill>
                <a:prstClr val="white"/>
              </a:solidFill>
            </a:endParaRPr>
          </a:p>
        </p:txBody>
      </p:sp>
      <p:sp>
        <p:nvSpPr>
          <p:cNvPr id="13" name="TextBox 12"/>
          <p:cNvSpPr txBox="1"/>
          <p:nvPr/>
        </p:nvSpPr>
        <p:spPr>
          <a:xfrm>
            <a:off x="9552446" y="3350471"/>
            <a:ext cx="1368393" cy="369332"/>
          </a:xfrm>
          <a:prstGeom prst="rect">
            <a:avLst/>
          </a:prstGeom>
          <a:solidFill>
            <a:schemeClr val="bg1"/>
          </a:solidFill>
        </p:spPr>
        <p:txBody>
          <a:bodyPr wrap="square" rtlCol="0">
            <a:spAutoFit/>
          </a:bodyPr>
          <a:lstStyle/>
          <a:p>
            <a:r>
              <a:rPr lang="en-US" b="1" dirty="0">
                <a:solidFill>
                  <a:prstClr val="black"/>
                </a:solidFill>
              </a:rPr>
              <a:t>APPLETON</a:t>
            </a:r>
          </a:p>
        </p:txBody>
      </p:sp>
      <p:sp>
        <p:nvSpPr>
          <p:cNvPr id="14" name="5-Point Star 13"/>
          <p:cNvSpPr/>
          <p:nvPr/>
        </p:nvSpPr>
        <p:spPr>
          <a:xfrm>
            <a:off x="7972796" y="2806032"/>
            <a:ext cx="385010" cy="336884"/>
          </a:xfrm>
          <a:prstGeom prst="star5">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solidFill>
                <a:prstClr val="white"/>
              </a:solidFill>
            </a:endParaRPr>
          </a:p>
        </p:txBody>
      </p:sp>
      <p:sp>
        <p:nvSpPr>
          <p:cNvPr id="15" name="TextBox 14"/>
          <p:cNvSpPr txBox="1"/>
          <p:nvPr/>
        </p:nvSpPr>
        <p:spPr>
          <a:xfrm>
            <a:off x="8357806" y="2870466"/>
            <a:ext cx="1100491" cy="369332"/>
          </a:xfrm>
          <a:prstGeom prst="rect">
            <a:avLst/>
          </a:prstGeom>
          <a:solidFill>
            <a:schemeClr val="bg1"/>
          </a:solidFill>
        </p:spPr>
        <p:txBody>
          <a:bodyPr wrap="square" rtlCol="0">
            <a:spAutoFit/>
          </a:bodyPr>
          <a:lstStyle/>
          <a:p>
            <a:r>
              <a:rPr lang="en-US" b="1" dirty="0">
                <a:solidFill>
                  <a:prstClr val="black"/>
                </a:solidFill>
              </a:rPr>
              <a:t>WAUSAU</a:t>
            </a:r>
          </a:p>
        </p:txBody>
      </p:sp>
      <p:sp>
        <p:nvSpPr>
          <p:cNvPr id="17" name="TextBox 16"/>
          <p:cNvSpPr txBox="1"/>
          <p:nvPr/>
        </p:nvSpPr>
        <p:spPr>
          <a:xfrm>
            <a:off x="9992152" y="5053094"/>
            <a:ext cx="1361648" cy="369332"/>
          </a:xfrm>
          <a:prstGeom prst="rect">
            <a:avLst/>
          </a:prstGeom>
          <a:solidFill>
            <a:schemeClr val="bg1"/>
          </a:solidFill>
        </p:spPr>
        <p:txBody>
          <a:bodyPr wrap="square" rtlCol="0">
            <a:spAutoFit/>
          </a:bodyPr>
          <a:lstStyle/>
          <a:p>
            <a:pPr algn="r"/>
            <a:r>
              <a:rPr lang="en-US" b="1" dirty="0">
                <a:solidFill>
                  <a:prstClr val="black"/>
                </a:solidFill>
              </a:rPr>
              <a:t>MILWAUKEE</a:t>
            </a:r>
          </a:p>
        </p:txBody>
      </p:sp>
    </p:spTree>
    <p:extLst>
      <p:ext uri="{BB962C8B-B14F-4D97-AF65-F5344CB8AC3E}">
        <p14:creationId xmlns:p14="http://schemas.microsoft.com/office/powerpoint/2010/main" val="548771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611" y="170914"/>
            <a:ext cx="10553700" cy="603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fld id="{B08BA3A3-2186-4D34-A751-4B149B48EFC5}" type="datetime1">
              <a:rPr lang="en-US" smtClean="0">
                <a:solidFill>
                  <a:prstClr val="black">
                    <a:tint val="75000"/>
                  </a:prstClr>
                </a:solidFill>
              </a:rPr>
              <a:pPr/>
              <a:t>2/27/2018</a:t>
            </a:fld>
            <a:endParaRPr lang="en-US" dirty="0">
              <a:solidFill>
                <a:prstClr val="black">
                  <a:tint val="75000"/>
                </a:prstClr>
              </a:solidFill>
            </a:endParaRPr>
          </a:p>
        </p:txBody>
      </p:sp>
      <p:sp>
        <p:nvSpPr>
          <p:cNvPr id="3" name="Slide Number Placeholder 2"/>
          <p:cNvSpPr>
            <a:spLocks noGrp="1"/>
          </p:cNvSpPr>
          <p:nvPr>
            <p:ph type="sldNum" sz="quarter" idx="12"/>
          </p:nvPr>
        </p:nvSpPr>
        <p:spPr/>
        <p:txBody>
          <a:bodyPr/>
          <a:lstStyle/>
          <a:p>
            <a:fld id="{B687C8F9-D69E-408A-9471-1F7D9DCD1C43}" type="slidenum">
              <a:rPr lang="en-US" smtClean="0">
                <a:solidFill>
                  <a:prstClr val="black">
                    <a:tint val="75000"/>
                  </a:prstClr>
                </a:solidFill>
              </a:rPr>
              <a:pPr/>
              <a:t>7</a:t>
            </a:fld>
            <a:endParaRPr lang="en-US" dirty="0">
              <a:solidFill>
                <a:prstClr val="black">
                  <a:tint val="75000"/>
                </a:prstClr>
              </a:solidFill>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3260" y="4483228"/>
            <a:ext cx="5016758" cy="1191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 xmlns:a16="http://schemas.microsoft.com/office/drawing/2014/main" id="{A6ADD692-97B9-4EBA-BC4D-F3EE2D584D32}"/>
              </a:ext>
            </a:extLst>
          </p:cNvPr>
          <p:cNvSpPr/>
          <p:nvPr/>
        </p:nvSpPr>
        <p:spPr>
          <a:xfrm>
            <a:off x="8408894" y="44450"/>
            <a:ext cx="1084730" cy="65479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870384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41A75C-3E5A-4E77-B605-71409301C051}" type="datetime1">
              <a:rPr lang="en-US" smtClean="0">
                <a:solidFill>
                  <a:prstClr val="black">
                    <a:tint val="75000"/>
                  </a:prstClr>
                </a:solidFill>
              </a:rPr>
              <a:pPr/>
              <a:t>2/27/2018</a:t>
            </a:fld>
            <a:endParaRPr lang="en-US" dirty="0">
              <a:solidFill>
                <a:prstClr val="black">
                  <a:tint val="75000"/>
                </a:prstClr>
              </a:solidFill>
            </a:endParaRPr>
          </a:p>
        </p:txBody>
      </p:sp>
      <p:sp>
        <p:nvSpPr>
          <p:cNvPr id="3" name="Slide Number Placeholder 2"/>
          <p:cNvSpPr>
            <a:spLocks noGrp="1"/>
          </p:cNvSpPr>
          <p:nvPr>
            <p:ph type="sldNum" sz="quarter" idx="12"/>
          </p:nvPr>
        </p:nvSpPr>
        <p:spPr/>
        <p:txBody>
          <a:bodyPr/>
          <a:lstStyle/>
          <a:p>
            <a:fld id="{B687C8F9-D69E-408A-9471-1F7D9DCD1C43}" type="slidenum">
              <a:rPr lang="en-US" smtClean="0">
                <a:solidFill>
                  <a:prstClr val="black">
                    <a:tint val="75000"/>
                  </a:prstClr>
                </a:solidFill>
              </a:rPr>
              <a:pPr/>
              <a:t>8</a:t>
            </a:fld>
            <a:endParaRPr lang="en-US" dirty="0">
              <a:solidFill>
                <a:prstClr val="black">
                  <a:tint val="75000"/>
                </a:prstClr>
              </a:solidFill>
            </a:endParaRPr>
          </a:p>
        </p:txBody>
      </p:sp>
      <p:pic>
        <p:nvPicPr>
          <p:cNvPr id="4" name="Content Placeholder 5"/>
          <p:cNvPicPr>
            <a:picLocks noChangeAspect="1"/>
          </p:cNvPicPr>
          <p:nvPr/>
        </p:nvPicPr>
        <p:blipFill>
          <a:blip r:embed="rId2"/>
          <a:stretch>
            <a:fillRect/>
          </a:stretch>
        </p:blipFill>
        <p:spPr>
          <a:xfrm>
            <a:off x="1066799" y="685734"/>
            <a:ext cx="9691473" cy="5436413"/>
          </a:xfrm>
          <a:prstGeom prst="rect">
            <a:avLst/>
          </a:prstGeom>
        </p:spPr>
      </p:pic>
    </p:spTree>
    <p:extLst>
      <p:ext uri="{BB962C8B-B14F-4D97-AF65-F5344CB8AC3E}">
        <p14:creationId xmlns:p14="http://schemas.microsoft.com/office/powerpoint/2010/main" val="9705953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rPr>
              <a:t>What we will talk about today</a:t>
            </a:r>
            <a:endParaRPr lang="en-US" dirty="0">
              <a:solidFill>
                <a:srgbClr val="002060"/>
              </a:solidFill>
            </a:endParaRPr>
          </a:p>
        </p:txBody>
      </p:sp>
      <p:sp>
        <p:nvSpPr>
          <p:cNvPr id="4" name="Date Placeholder 3"/>
          <p:cNvSpPr>
            <a:spLocks noGrp="1"/>
          </p:cNvSpPr>
          <p:nvPr>
            <p:ph type="dt" sz="half" idx="10"/>
          </p:nvPr>
        </p:nvSpPr>
        <p:spPr/>
        <p:txBody>
          <a:bodyPr/>
          <a:lstStyle/>
          <a:p>
            <a:fld id="{44D0C00D-60FB-4254-9C54-A97BCAF87EA7}" type="datetime1">
              <a:rPr lang="en-US" smtClean="0">
                <a:solidFill>
                  <a:prstClr val="black">
                    <a:tint val="75000"/>
                  </a:prstClr>
                </a:solidFill>
              </a:rPr>
              <a:pPr/>
              <a:t>2/27/2018</a:t>
            </a:fld>
            <a:endParaRPr lang="en-US">
              <a:solidFill>
                <a:prstClr val="black">
                  <a:tint val="75000"/>
                </a:prstClr>
              </a:solidFill>
            </a:endParaRPr>
          </a:p>
        </p:txBody>
      </p:sp>
      <p:sp>
        <p:nvSpPr>
          <p:cNvPr id="5" name="Slide Number Placeholder 4"/>
          <p:cNvSpPr>
            <a:spLocks noGrp="1"/>
          </p:cNvSpPr>
          <p:nvPr>
            <p:ph type="sldNum" sz="quarter" idx="11"/>
          </p:nvPr>
        </p:nvSpPr>
        <p:spPr/>
        <p:txBody>
          <a:bodyPr/>
          <a:lstStyle/>
          <a:p>
            <a:fld id="{F64EEFE3-3BAB-4F8C-BD4E-13489029F13F}" type="slidenum">
              <a:rPr lang="en-US" smtClean="0">
                <a:solidFill>
                  <a:prstClr val="black">
                    <a:tint val="75000"/>
                  </a:prstClr>
                </a:solidFill>
              </a:rPr>
              <a:pPr/>
              <a:t>9</a:t>
            </a:fld>
            <a:endParaRPr lang="en-US">
              <a:solidFill>
                <a:prstClr val="black">
                  <a:tint val="75000"/>
                </a:prstClr>
              </a:solidFill>
            </a:endParaRPr>
          </a:p>
        </p:txBody>
      </p:sp>
      <p:sp>
        <p:nvSpPr>
          <p:cNvPr id="3" name="Content Placeholder 2"/>
          <p:cNvSpPr>
            <a:spLocks noGrp="1"/>
          </p:cNvSpPr>
          <p:nvPr>
            <p:ph idx="4294967295"/>
          </p:nvPr>
        </p:nvSpPr>
        <p:spPr>
          <a:xfrm>
            <a:off x="922866" y="1588558"/>
            <a:ext cx="10515600" cy="4351338"/>
          </a:xfrm>
        </p:spPr>
        <p:txBody>
          <a:bodyPr>
            <a:normAutofit/>
          </a:bodyPr>
          <a:lstStyle/>
          <a:p>
            <a:r>
              <a:rPr lang="en-US" sz="3600" dirty="0"/>
              <a:t>The Process – how this REALLY works</a:t>
            </a:r>
          </a:p>
          <a:p>
            <a:r>
              <a:rPr lang="en-US" sz="3600" dirty="0"/>
              <a:t>Understanding how to leverage small business programs</a:t>
            </a:r>
          </a:p>
          <a:p>
            <a:r>
              <a:rPr lang="en-US" sz="3600" dirty="0"/>
              <a:t>THE MARKET – how to get noticed and considered</a:t>
            </a:r>
          </a:p>
          <a:p>
            <a:r>
              <a:rPr lang="en-US" sz="3600" dirty="0"/>
              <a:t>Practical advice and wisdom</a:t>
            </a:r>
          </a:p>
        </p:txBody>
      </p:sp>
    </p:spTree>
    <p:extLst>
      <p:ext uri="{BB962C8B-B14F-4D97-AF65-F5344CB8AC3E}">
        <p14:creationId xmlns:p14="http://schemas.microsoft.com/office/powerpoint/2010/main" val="140129748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1C2AF12-4A9E-454A-939E-BCBFD79F929C}" vid="{7C384941-0014-4CB0-A5DC-011C4C8E416D}"/>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1C2AF12-4A9E-454A-939E-BCBFD79F929C}" vid="{F41FD4C8-1CAF-44C9-B4C9-C837BBC98E9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388</TotalTime>
  <Words>977</Words>
  <Application>Microsoft Office PowerPoint</Application>
  <PresentationFormat>Widescreen</PresentationFormat>
  <Paragraphs>276</Paragraphs>
  <Slides>44</Slides>
  <Notes>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44</vt:i4>
      </vt:variant>
    </vt:vector>
  </HeadingPairs>
  <TitlesOfParts>
    <vt:vector size="53" baseType="lpstr">
      <vt:lpstr>Arial</vt:lpstr>
      <vt:lpstr>Calibri</vt:lpstr>
      <vt:lpstr>Calibri Light</vt:lpstr>
      <vt:lpstr>Corbel</vt:lpstr>
      <vt:lpstr>Interstate-Black</vt:lpstr>
      <vt:lpstr>Interstate-Regular</vt:lpstr>
      <vt:lpstr>1_Office Theme</vt:lpstr>
      <vt:lpstr>Custom Design</vt:lpstr>
      <vt:lpstr>1_Custom Design</vt:lpstr>
      <vt:lpstr>PowerPoint Presentation</vt:lpstr>
      <vt:lpstr>PowerPoint Presentation</vt:lpstr>
      <vt:lpstr>PowerPoint Presentation</vt:lpstr>
      <vt:lpstr>ABOUT WPI Supporting the Mission  Serving Wisconsin  companies for 30 years!</vt:lpstr>
      <vt:lpstr>PowerPoint Presentation</vt:lpstr>
      <vt:lpstr>PowerPoint Presentation</vt:lpstr>
      <vt:lpstr>PowerPoint Presentation</vt:lpstr>
      <vt:lpstr>PowerPoint Presentation</vt:lpstr>
      <vt:lpstr>What we will talk about today</vt:lpstr>
      <vt:lpstr>The process – how this really works</vt:lpstr>
      <vt:lpstr>PowerPoint Presentation</vt:lpstr>
      <vt:lpstr>what does a prime contractor look for</vt:lpstr>
      <vt:lpstr>what does a prime contractor look for</vt:lpstr>
      <vt:lpstr>what does a prime contractor look for</vt:lpstr>
      <vt:lpstr>PULL TOGETHER your pertinent information</vt:lpstr>
      <vt:lpstr>REGISTER IN sam.gov - required by many primes</vt:lpstr>
      <vt:lpstr>Develop your small business profile in dsbs</vt:lpstr>
      <vt:lpstr>Target your market – who is getting awards</vt:lpstr>
      <vt:lpstr>Target your market – who is getting awards</vt:lpstr>
      <vt:lpstr>NOW GO AFTER THE WORK……</vt:lpstr>
      <vt:lpstr>UNDERSTANDING HOW TO LEVERAGE SMALL BUSINESS</vt:lpstr>
      <vt:lpstr>PowerPoint Presentation</vt:lpstr>
      <vt:lpstr>HOW TO GET NOTICED AND CONSIDERED</vt:lpstr>
      <vt:lpstr>Small Business Liaison Officer - SBLO</vt:lpstr>
      <vt:lpstr>Register in the prime portals</vt:lpstr>
      <vt:lpstr>PowerPoint Presentation</vt:lpstr>
      <vt:lpstr>PowerPoint Presentation</vt:lpstr>
      <vt:lpstr>PowerPoint Presentation</vt:lpstr>
      <vt:lpstr>NETWORK, attend AND SCHMOOZE </vt:lpstr>
      <vt:lpstr>PowerPoint Presentation</vt:lpstr>
      <vt:lpstr>Preparing for networking and schmoozing</vt:lpstr>
      <vt:lpstr>Preparing for networking and schmoozing</vt:lpstr>
      <vt:lpstr>THE BUSINESS CARD</vt:lpstr>
      <vt:lpstr>Capabilities statement</vt:lpstr>
      <vt:lpstr>PowerPoint Presentation</vt:lpstr>
      <vt:lpstr>websites</vt:lpstr>
      <vt:lpstr>THE TALKING PART</vt:lpstr>
      <vt:lpstr>PRACTICAL ADVICE AND WISDOM from someone that has taken the journey</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Aina Vilumsons</dc:creator>
  <cp:lastModifiedBy>Joseph</cp:lastModifiedBy>
  <cp:revision>22</cp:revision>
  <cp:lastPrinted>2018-02-27T16:03:06Z</cp:lastPrinted>
  <dcterms:created xsi:type="dcterms:W3CDTF">2018-02-26T19:01:46Z</dcterms:created>
  <dcterms:modified xsi:type="dcterms:W3CDTF">2018-02-27T16:56:05Z</dcterms:modified>
</cp:coreProperties>
</file>