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  <p:sldMasterId id="2147483822" r:id="rId2"/>
    <p:sldMasterId id="2147483840" r:id="rId3"/>
    <p:sldMasterId id="2147483858" r:id="rId4"/>
    <p:sldMasterId id="2147483876" r:id="rId5"/>
    <p:sldMasterId id="2147483894" r:id="rId6"/>
    <p:sldMasterId id="2147483912" r:id="rId7"/>
  </p:sldMasterIdLst>
  <p:notesMasterIdLst>
    <p:notesMasterId r:id="rId38"/>
  </p:notesMasterIdLst>
  <p:handoutMasterIdLst>
    <p:handoutMasterId r:id="rId39"/>
  </p:handoutMasterIdLst>
  <p:sldIdLst>
    <p:sldId id="256" r:id="rId8"/>
    <p:sldId id="301" r:id="rId9"/>
    <p:sldId id="302" r:id="rId10"/>
    <p:sldId id="303" r:id="rId11"/>
    <p:sldId id="261" r:id="rId12"/>
    <p:sldId id="364" r:id="rId13"/>
    <p:sldId id="420" r:id="rId14"/>
    <p:sldId id="421" r:id="rId15"/>
    <p:sldId id="423" r:id="rId16"/>
    <p:sldId id="374" r:id="rId17"/>
    <p:sldId id="396" r:id="rId18"/>
    <p:sldId id="412" r:id="rId19"/>
    <p:sldId id="336" r:id="rId20"/>
    <p:sldId id="411" r:id="rId21"/>
    <p:sldId id="425" r:id="rId22"/>
    <p:sldId id="426" r:id="rId23"/>
    <p:sldId id="417" r:id="rId24"/>
    <p:sldId id="416" r:id="rId25"/>
    <p:sldId id="427" r:id="rId26"/>
    <p:sldId id="415" r:id="rId27"/>
    <p:sldId id="414" r:id="rId28"/>
    <p:sldId id="359" r:id="rId29"/>
    <p:sldId id="424" r:id="rId30"/>
    <p:sldId id="403" r:id="rId31"/>
    <p:sldId id="402" r:id="rId32"/>
    <p:sldId id="342" r:id="rId33"/>
    <p:sldId id="304" r:id="rId34"/>
    <p:sldId id="418" r:id="rId35"/>
    <p:sldId id="419" r:id="rId36"/>
    <p:sldId id="306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 autoAdjust="0"/>
    <p:restoredTop sz="94660"/>
  </p:normalViewPr>
  <p:slideViewPr>
    <p:cSldViewPr snapToGrid="0">
      <p:cViewPr>
        <p:scale>
          <a:sx n="70" d="100"/>
          <a:sy n="70" d="100"/>
        </p:scale>
        <p:origin x="-732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9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B3DA3-0650-41F5-A073-0178A9C00452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543F3-1D8C-454E-B072-FAD9689D5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57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2CEB1D-C5FE-4655-9911-0F2440BC139A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27A8FA-DE47-4649-BC98-1BB592085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2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0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/>
              <a:t>April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93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079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315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354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166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070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994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190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63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805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7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540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65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4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421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4026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501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008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07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275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075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37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82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5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77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11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2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Page </a:t>
            </a:r>
            <a:fld id="{01C0EA06-4A67-497D-BB69-6F5FC9913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86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4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874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76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0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95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43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49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9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06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60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19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53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39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13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7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75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56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486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2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4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0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/>
              <a:t>April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28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9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34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27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5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461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4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15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5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00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/>
              <a:t>April 27,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75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39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353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96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8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24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44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22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035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565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70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/>
              <a:t>April 27,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26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3528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579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61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02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92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987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10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8020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32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23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/>
              <a:t>April 27,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11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584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96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020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5762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734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032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5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285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839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4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/>
              <a:t>April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430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49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67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766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A5CB-8E7B-4FDD-BB7F-FCFA4EC4F010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73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A071-8FF6-4885-9DDC-535E578529B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736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0BB5-1C09-4533-A640-B8F84F6ECC55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49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2DB-FFEF-46C9-88BC-E98F18DBDB7B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063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14001" y="6153437"/>
            <a:ext cx="1143000" cy="365125"/>
          </a:xfrm>
        </p:spPr>
        <p:txBody>
          <a:bodyPr/>
          <a:lstStyle>
            <a:lvl1pPr>
              <a:defRPr b="1"/>
            </a:lvl1pPr>
          </a:lstStyle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6546" y="6153437"/>
            <a:ext cx="696478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739" y="6153437"/>
            <a:ext cx="1258788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696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4BB4-390E-4166-8D0B-C5D4707ABE5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862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E840-5F13-44F4-A527-2AE0DBBA240D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/>
              <a:t>April 27,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26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7134-400E-4152-BF00-C06B14894E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427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061-85D8-4827-BE26-65D9B968A777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8092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5698-0106-40FB-84E0-AF128E83F758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40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867B8-17F6-457D-B87A-D4321B3FC096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65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9FA02-8DF4-4612-A7C4-BBC0EBD3514C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679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7C6FF-9300-4409-9012-5DF7DA68BCDA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904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D6562-7424-4FD4-BE59-C9E956D187B4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07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1F23-BAFB-4BAF-A778-E5C0F092A1C1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6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F1D98-3AA7-43ED-B86A-24C24681CE73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292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9A5E-320C-470E-AE74-177F0E83E709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3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/>
              <a:t>April 27,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Wisconsin Procurement Institute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1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3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8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1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00C420-17DC-409C-B4D5-417D4729093F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>
                <a:solidFill>
                  <a:prstClr val="black"/>
                </a:solidFill>
              </a:rPr>
              <a:t>Wisconsin Procurement Institute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pro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info@wispro.or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farsite.hill.af.mil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s://www.acquisition.gov/?q=browsefa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spro.org/" TargetMode="External"/><Relationship Id="rId5" Type="http://schemas.openxmlformats.org/officeDocument/2006/relationships/hyperlink" Target="https://www.fbo.gov/" TargetMode="External"/><Relationship Id="rId4" Type="http://schemas.openxmlformats.org/officeDocument/2006/relationships/hyperlink" Target="https://www.acquisition.gov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m@wispro.org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98042" y="1380068"/>
            <a:ext cx="8404981" cy="3560422"/>
          </a:xfrm>
        </p:spPr>
        <p:txBody>
          <a:bodyPr>
            <a:normAutofit/>
          </a:bodyPr>
          <a:lstStyle/>
          <a:p>
            <a:r>
              <a:rPr lang="en-US" sz="4800" dirty="0"/>
              <a:t>ACQUISITION HOUR WEBINAR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PIECES OF THE PROPOSAL PUZZLE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5459103"/>
            <a:ext cx="6987645" cy="682389"/>
          </a:xfrm>
        </p:spPr>
        <p:txBody>
          <a:bodyPr/>
          <a:lstStyle/>
          <a:p>
            <a:r>
              <a:rPr lang="en-US" dirty="0" smtClean="0"/>
              <a:t>April 27 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80" y="699030"/>
            <a:ext cx="4695825" cy="136207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5" y="520510"/>
            <a:ext cx="30416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Proposal Outline</a:t>
            </a:r>
            <a:endParaRPr lang="en-US" sz="4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4693" y="6153437"/>
            <a:ext cx="1672308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9427" y="1405719"/>
            <a:ext cx="8923596" cy="477671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Cover Page</a:t>
            </a:r>
          </a:p>
          <a:p>
            <a:r>
              <a:rPr lang="en-US" sz="3000" dirty="0" smtClean="0"/>
              <a:t>Table of Contents</a:t>
            </a:r>
            <a:endParaRPr lang="en-US" sz="3000" dirty="0"/>
          </a:p>
          <a:p>
            <a:r>
              <a:rPr lang="en-US" sz="3000" dirty="0" smtClean="0"/>
              <a:t>Cover Letter</a:t>
            </a:r>
          </a:p>
          <a:p>
            <a:r>
              <a:rPr lang="en-US" sz="3000" dirty="0" smtClean="0"/>
              <a:t>Technical Proposal</a:t>
            </a:r>
          </a:p>
          <a:p>
            <a:r>
              <a:rPr lang="en-US" sz="3000" dirty="0" smtClean="0"/>
              <a:t>Past Performance</a:t>
            </a:r>
          </a:p>
          <a:p>
            <a:r>
              <a:rPr lang="en-US" sz="3000" dirty="0" smtClean="0"/>
              <a:t>Price</a:t>
            </a:r>
          </a:p>
          <a:p>
            <a:r>
              <a:rPr lang="en-US" sz="3000" dirty="0" smtClean="0"/>
              <a:t>Solicitation Document</a:t>
            </a:r>
          </a:p>
          <a:p>
            <a:r>
              <a:rPr lang="en-US" sz="3000" dirty="0" smtClean="0"/>
              <a:t>Representations and Certifications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1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Cover Page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456" y="1747185"/>
            <a:ext cx="8344513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Include your company  information</a:t>
            </a:r>
          </a:p>
          <a:p>
            <a:r>
              <a:rPr lang="en-US" dirty="0" smtClean="0"/>
              <a:t>Company Name</a:t>
            </a:r>
          </a:p>
          <a:p>
            <a:r>
              <a:rPr lang="en-US" dirty="0" smtClean="0"/>
              <a:t>Company Address</a:t>
            </a:r>
          </a:p>
          <a:p>
            <a:r>
              <a:rPr lang="en-US" dirty="0" smtClean="0"/>
              <a:t>Company Phone Number</a:t>
            </a:r>
          </a:p>
          <a:p>
            <a:r>
              <a:rPr lang="en-US" dirty="0" smtClean="0"/>
              <a:t>Date</a:t>
            </a:r>
          </a:p>
          <a:p>
            <a:r>
              <a:rPr lang="en-US" dirty="0" smtClean="0"/>
              <a:t>Contact person name, phone, email</a:t>
            </a:r>
          </a:p>
          <a:p>
            <a:pPr marL="0" indent="0">
              <a:buNone/>
            </a:pPr>
            <a:r>
              <a:rPr lang="en-US" dirty="0" smtClean="0"/>
              <a:t>Include Government solicitation number, and requirement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Table of Contents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399" y="1883663"/>
            <a:ext cx="8344513" cy="445233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Include a Table of Contents if response includes multiple sections and 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Use Page Numbers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Include Tabs 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Cover Letter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392" y="1733266"/>
            <a:ext cx="9551393" cy="48313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Note page limitations for cover letter.  Also note if cover letter counts towards any other page limitations.</a:t>
            </a:r>
          </a:p>
          <a:p>
            <a:r>
              <a:rPr lang="en-US" sz="2800" dirty="0" smtClean="0"/>
              <a:t>Include name and address of company submitting proposal.</a:t>
            </a:r>
          </a:p>
          <a:p>
            <a:r>
              <a:rPr lang="en-US" sz="2800" dirty="0" smtClean="0"/>
              <a:t>Include name, address, e-mail address and telephone number of person with the actual power to legally bind the company</a:t>
            </a:r>
          </a:p>
          <a:p>
            <a:r>
              <a:rPr lang="en-US" sz="2800" dirty="0" smtClean="0"/>
              <a:t>Cover </a:t>
            </a:r>
            <a:r>
              <a:rPr lang="en-US" sz="2800" dirty="0"/>
              <a:t>letter should persuade the government as to why the company should be awarded the contract.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Technical Proposal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801776"/>
            <a:ext cx="8344513" cy="445233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Prepare a technical proposal addressing all requirements and evaluation factors.</a:t>
            </a:r>
          </a:p>
          <a:p>
            <a:r>
              <a:rPr lang="en-US" sz="3200" dirty="0"/>
              <a:t>Response should provide sufficient information to demonstrate the offerors capability to satisfactorily perform the objectives and meet the Government’s requirement.</a:t>
            </a:r>
          </a:p>
          <a:p>
            <a:r>
              <a:rPr lang="en-US" sz="3200" dirty="0"/>
              <a:t>Proposal shall be clear, concise, and shall include sufficient detail for effective evaluation and for substantiating the </a:t>
            </a:r>
            <a:r>
              <a:rPr lang="en-US" sz="3200" dirty="0" smtClean="0"/>
              <a:t>stated </a:t>
            </a:r>
            <a:r>
              <a:rPr lang="en-US" sz="3200" dirty="0"/>
              <a:t>claims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Respond in the same order as the requirement and evaluation factors.  Even number them the same</a:t>
            </a:r>
            <a:r>
              <a:rPr lang="en-US" sz="3200" dirty="0" smtClean="0"/>
              <a:t>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Technical Proposal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405719"/>
            <a:ext cx="8344513" cy="5158854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Show your capabilities, don’t just tell.  Never overstate qualifications.  Focus on firm’s strengths.</a:t>
            </a:r>
          </a:p>
          <a:p>
            <a:r>
              <a:rPr lang="en-US" sz="3200" dirty="0" smtClean="0"/>
              <a:t>Focus on the benefits to the Government.</a:t>
            </a:r>
          </a:p>
          <a:p>
            <a:r>
              <a:rPr lang="en-US" sz="3200" dirty="0" smtClean="0"/>
              <a:t>Make sure your proposal is well-written and error free.</a:t>
            </a:r>
          </a:p>
          <a:p>
            <a:r>
              <a:rPr lang="en-US" sz="3200" dirty="0" smtClean="0"/>
              <a:t>Provide the Government with a low risk solution to the problem.</a:t>
            </a:r>
          </a:p>
          <a:p>
            <a:r>
              <a:rPr lang="en-US" sz="3200" dirty="0" smtClean="0"/>
              <a:t>Assume the Government has no prior knowledge of your abilities and experience even if you are the incumbent.</a:t>
            </a:r>
          </a:p>
          <a:p>
            <a:r>
              <a:rPr lang="en-US" sz="3200" dirty="0" smtClean="0"/>
              <a:t>Submit bonding, if required.</a:t>
            </a:r>
          </a:p>
          <a:p>
            <a:r>
              <a:rPr lang="en-US" sz="3200" dirty="0"/>
              <a:t>Demonstrate ability to meet all solicitation requirements including terms and conditions, representations and certifications, and technical requirements</a:t>
            </a:r>
            <a:r>
              <a:rPr lang="en-US" sz="3200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Writing the Proposal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44" y="1322129"/>
            <a:ext cx="8828745" cy="483130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Start with an outline based on information from the solicitation document.</a:t>
            </a:r>
          </a:p>
          <a:p>
            <a:r>
              <a:rPr lang="en-US" sz="2800" dirty="0" smtClean="0"/>
              <a:t>Include all technical evaluation factors.  Organize proposal to match solicitation.</a:t>
            </a:r>
          </a:p>
          <a:p>
            <a:r>
              <a:rPr lang="en-US" sz="2800" dirty="0" smtClean="0"/>
              <a:t>Address how you will meet the requirement.  Completely cover the who, what, where, how, and why.</a:t>
            </a:r>
          </a:p>
          <a:p>
            <a:r>
              <a:rPr lang="en-US" sz="2800" dirty="0" smtClean="0"/>
              <a:t>Include any required statements, sample reports, resumes, etc.</a:t>
            </a:r>
          </a:p>
          <a:p>
            <a:r>
              <a:rPr lang="en-US" sz="2800" dirty="0" smtClean="0"/>
              <a:t>Review solicitation again to make sure nothing has been overlooked.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Past Performance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801776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/>
              <a:t>Review solicitation requirements.  May need to provide detailed information or even send out questionnaires to your references.  </a:t>
            </a:r>
          </a:p>
          <a:p>
            <a:r>
              <a:rPr lang="en-US" dirty="0"/>
              <a:t>Note any page limitations and number of copies</a:t>
            </a:r>
          </a:p>
          <a:p>
            <a:r>
              <a:rPr lang="en-US" dirty="0"/>
              <a:t>Use the format outlined in the solicitation</a:t>
            </a:r>
          </a:p>
          <a:p>
            <a:r>
              <a:rPr lang="en-US" dirty="0"/>
              <a:t>Relatively new companies with no prior past performance should be rated neutral having no positive or negative significance.  However, try to provide something.</a:t>
            </a:r>
          </a:p>
          <a:p>
            <a:r>
              <a:rPr lang="en-US" dirty="0"/>
              <a:t>Can generally use commercial past performance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Price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801776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/>
              <a:t>Complete price schedule</a:t>
            </a:r>
          </a:p>
          <a:p>
            <a:r>
              <a:rPr lang="en-US" u="sng" dirty="0"/>
              <a:t>Check</a:t>
            </a:r>
            <a:r>
              <a:rPr lang="en-US" dirty="0"/>
              <a:t>, </a:t>
            </a:r>
            <a:r>
              <a:rPr lang="en-US" b="1" dirty="0"/>
              <a:t>double check</a:t>
            </a:r>
            <a:r>
              <a:rPr lang="en-US" dirty="0"/>
              <a:t>, and then </a:t>
            </a:r>
            <a:r>
              <a:rPr lang="en-US" b="1" u="sng" dirty="0"/>
              <a:t>recheck</a:t>
            </a:r>
            <a:r>
              <a:rPr lang="en-US" dirty="0"/>
              <a:t> pricing, extensions, and totals. </a:t>
            </a:r>
          </a:p>
          <a:p>
            <a:r>
              <a:rPr lang="en-US" dirty="0"/>
              <a:t>How are you going to price option years?  </a:t>
            </a:r>
          </a:p>
          <a:p>
            <a:r>
              <a:rPr lang="en-US" dirty="0"/>
              <a:t>You must make a profit</a:t>
            </a:r>
            <a:r>
              <a:rPr lang="en-US" dirty="0" smtClean="0"/>
              <a:t>.  Offer a fair price.</a:t>
            </a:r>
            <a:endParaRPr lang="en-US" dirty="0"/>
          </a:p>
          <a:p>
            <a:r>
              <a:rPr lang="en-US" dirty="0"/>
              <a:t>Never low ball your proposal thinking you will make money on contract modifications.</a:t>
            </a:r>
          </a:p>
          <a:p>
            <a:r>
              <a:rPr lang="en-US" dirty="0"/>
              <a:t>Factor in all costs to complete contract, including reporting requirements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5" y="1926135"/>
            <a:ext cx="1457325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7687257" cy="8700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Contract Pricing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393" y="1733266"/>
            <a:ext cx="7891544" cy="4831308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Is Certified Cost and Pricing Data Required?</a:t>
            </a:r>
          </a:p>
          <a:p>
            <a:r>
              <a:rPr lang="en-US" sz="4400" dirty="0" smtClean="0"/>
              <a:t>Is other than certified cost and pricing data required?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4" descr="http://2.imimg.com/data2/EO/RO/MY-4236066/loan-proposal-250x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24" y="312338"/>
            <a:ext cx="2852800" cy="28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5194" y="6319210"/>
            <a:ext cx="1411727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19958" y="6329843"/>
            <a:ext cx="551167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463" y="555302"/>
            <a:ext cx="5374986" cy="5611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44808" y="341150"/>
            <a:ext cx="4316819" cy="615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dirty="0">
                <a:solidFill>
                  <a:prstClr val="black"/>
                </a:solidFill>
                <a:latin typeface="Calibri" panose="020F0502020204030204" pitchFamily="34" charset="0"/>
              </a:rPr>
              <a:t>WPI Offices located at:</a:t>
            </a:r>
          </a:p>
          <a:p>
            <a:pPr marR="374650" algn="ctr" eaLnBrk="0" fontAlgn="base" hangingPunct="0">
              <a:lnSpc>
                <a:spcPct val="110000"/>
              </a:lnSpc>
              <a:spcBef>
                <a:spcPct val="0"/>
              </a:spcBef>
            </a:pPr>
            <a:endParaRPr lang="en-US" altLang="en-US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Milwaukee County Research Park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10437 Innovation Drive, Suite 320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Milwaukee, WI  53226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414-270-3600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Juneau County Economic Development Corp.</a:t>
            </a:r>
            <a:r>
              <a:rPr lang="en-US" altLang="en-US" sz="1000" b="1" dirty="0">
                <a:solidFill>
                  <a:srgbClr val="002060"/>
                </a:solidFill>
                <a:latin typeface="Calibri" panose="020F0502020204030204" pitchFamily="34" charset="0"/>
              </a:rPr>
              <a:t/>
            </a:r>
            <a:br>
              <a:rPr lang="en-US" altLang="en-US" sz="10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122 Main St - Camp Douglas, WI 54618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608-427-2455    FAX:  608-427-2086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Western </a:t>
            </a:r>
            <a:r>
              <a:rPr lang="en-US" altLang="en-US" sz="10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Dairyland</a:t>
            </a: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EOC, Inc.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418 Wisconsin St. - Eau Claire WI  54703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608-427-2455    FAX:  608-427-2086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Fox Valley Technical College – DJ </a:t>
            </a:r>
            <a:r>
              <a:rPr lang="en-US" altLang="en-US" sz="1000" b="1" u="sng" dirty="0" err="1">
                <a:solidFill>
                  <a:srgbClr val="002060"/>
                </a:solidFill>
                <a:latin typeface="Calibri" panose="020F0502020204030204" pitchFamily="34" charset="0"/>
              </a:rPr>
              <a:t>Bordini</a:t>
            </a: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 Center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5 Systems Drive – Appleton WI 54912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920-840-3771   </a:t>
            </a: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Racine County Economic Development Corporation – Launch Box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141 Main Street, Suite 2, </a:t>
            </a: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Racine, WI  53403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414-270-3600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Madison Enterprise Center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100 S. Baldwin St., Madison, WI  53703</a:t>
            </a:r>
            <a:endParaRPr lang="en-US" altLang="en-US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608-444-0047  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Food Enterprise &amp; Economic Development (FEED)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1219 N. Sherman Ave., Madison, WI 53704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608-444-0047   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Wausau Region Chamber of Commerce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200 Washington Street, Wausau, WI   54403 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dirty="0">
                <a:solidFill>
                  <a:prstClr val="black"/>
                </a:solidFill>
                <a:latin typeface="Calibri" panose="020F0502020204030204" pitchFamily="34" charset="0"/>
              </a:rPr>
              <a:t>920-456-9990 FAX:  414-270-3610</a:t>
            </a: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</a:pPr>
            <a:endParaRPr lang="en-US" altLang="en-US" sz="1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3"/>
              </a:rPr>
              <a:t>www.wispro.org</a:t>
            </a:r>
            <a:r>
              <a:rPr lang="en-US" altLang="en-US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- </a:t>
            </a:r>
            <a:r>
              <a:rPr lang="en-US" altLang="en-US" sz="1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hlinkClick r:id="rId4"/>
              </a:rPr>
              <a:t>info@wispro.org</a:t>
            </a:r>
            <a:endParaRPr lang="en-US" altLang="en-US" sz="10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Solicitation Document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801776"/>
            <a:ext cx="8344513" cy="4452335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Determine what portions of the solicitation document need to be returned.</a:t>
            </a:r>
          </a:p>
          <a:p>
            <a:r>
              <a:rPr lang="en-US" sz="3200" dirty="0" smtClean="0"/>
              <a:t>Usually any page with a contractor fill in needs to be returned.</a:t>
            </a:r>
          </a:p>
          <a:p>
            <a:r>
              <a:rPr lang="en-US" sz="3200" dirty="0" smtClean="0"/>
              <a:t>Some contracting officers want the entire document returned.</a:t>
            </a:r>
          </a:p>
          <a:p>
            <a:r>
              <a:rPr lang="en-US" sz="3200" dirty="0" smtClean="0"/>
              <a:t>Return </a:t>
            </a:r>
            <a:r>
              <a:rPr lang="en-US" sz="3200" dirty="0"/>
              <a:t>any solicitation amendments, signed by the same official signing the proposal.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/>
              <a:t>Representations and </a:t>
            </a:r>
            <a:r>
              <a:rPr lang="en-US" sz="4800" b="1" dirty="0" smtClean="0"/>
              <a:t>Certifications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694" y="1801776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Complete Representations and Certifications annually in SAM.</a:t>
            </a:r>
          </a:p>
          <a:p>
            <a:r>
              <a:rPr lang="en-US" sz="3200" dirty="0" smtClean="0"/>
              <a:t>Indicate if any of them change based upon this solicitation.</a:t>
            </a:r>
          </a:p>
          <a:p>
            <a:r>
              <a:rPr lang="en-US" sz="3200" dirty="0" smtClean="0"/>
              <a:t>Complete any new Representations and Certifications as directed by the contracting officer or solicitation.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carterbusinessdevelopment.nl/wp-content/uploads/2012/06/t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7" y="0"/>
            <a:ext cx="2857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288" y="1733266"/>
            <a:ext cx="9130497" cy="3908582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Note any requirements for specific type/sized font, margin requirements, and maximum number of pages.</a:t>
            </a:r>
          </a:p>
          <a:p>
            <a:r>
              <a:rPr lang="en-US" sz="2800" dirty="0"/>
              <a:t>Mark and label envelopes as instructed to.  Generally price and technical proposals are submitted in separate volumes/envelopes.  </a:t>
            </a:r>
          </a:p>
          <a:p>
            <a:r>
              <a:rPr lang="en-US" sz="2800" dirty="0" smtClean="0"/>
              <a:t>Note address to submit response to.  May be different than what is on the first page. </a:t>
            </a:r>
          </a:p>
          <a:p>
            <a:r>
              <a:rPr lang="en-US" sz="2800" dirty="0" smtClean="0"/>
              <a:t>Sign Proposal</a:t>
            </a:r>
          </a:p>
          <a:p>
            <a:r>
              <a:rPr lang="en-US" sz="2800" dirty="0"/>
              <a:t>Submit proposal in media requested, and include the number of copies requested.</a:t>
            </a:r>
          </a:p>
          <a:p>
            <a:r>
              <a:rPr lang="en-US" sz="2800" dirty="0" smtClean="0"/>
              <a:t>Submit timely – late offers are not accepted.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to Avoid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5266" y="1322129"/>
            <a:ext cx="9551393" cy="483130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Nonconformance with the instructions may result in an unfavorable proposal evaluation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Do not simply rephrase or restate the Government’s requirement, address how the Offeror intends to meet the requirement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Elaborate brochures or documentation, binding, detailed art work, or other embellishments are generally unnecessary and are not desired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/>
              <a:t>WPI Bid Matching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0864" y="1856368"/>
            <a:ext cx="8344513" cy="4452335"/>
          </a:xfrm>
        </p:spPr>
        <p:txBody>
          <a:bodyPr>
            <a:normAutofit/>
          </a:bodyPr>
          <a:lstStyle/>
          <a:p>
            <a:r>
              <a:rPr lang="en-US" sz="3200" dirty="0"/>
              <a:t>Free Service</a:t>
            </a:r>
          </a:p>
          <a:p>
            <a:r>
              <a:rPr lang="en-US" sz="3200" dirty="0"/>
              <a:t>Provides opportunities daily by email</a:t>
            </a:r>
          </a:p>
          <a:p>
            <a:r>
              <a:rPr lang="en-US" sz="3200" dirty="0"/>
              <a:t>Looks at over 2,000 websites including federal, state, and local</a:t>
            </a:r>
          </a:p>
          <a:p>
            <a:r>
              <a:rPr lang="en-US" sz="3200" dirty="0"/>
              <a:t>Matches keywords based on contractor’s capabilities</a:t>
            </a:r>
          </a:p>
          <a:p>
            <a:r>
              <a:rPr lang="en-US" sz="3200" dirty="0"/>
              <a:t>Contact WPI to set </a:t>
            </a:r>
            <a:r>
              <a:rPr lang="en-US" sz="3200" dirty="0" smtClean="0"/>
              <a:t>up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0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Summary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274" y="1883663"/>
            <a:ext cx="8344513" cy="4452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The key is pulling it all together in a proposal package that clearly describes why your company offers the best solution and is the best fit to perform the work.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9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245661"/>
            <a:ext cx="10018713" cy="96899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Resources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970" y="1228299"/>
            <a:ext cx="9797054" cy="5254388"/>
          </a:xfrm>
        </p:spPr>
        <p:txBody>
          <a:bodyPr>
            <a:normAutofit/>
          </a:bodyPr>
          <a:lstStyle/>
          <a:p>
            <a:r>
              <a:rPr lang="en-US" dirty="0" smtClean="0"/>
              <a:t>FAR</a:t>
            </a:r>
            <a:r>
              <a:rPr lang="en-US" dirty="0"/>
              <a:t>:  </a:t>
            </a:r>
            <a:r>
              <a:rPr lang="en-US" dirty="0">
                <a:hlinkClick r:id="rId2"/>
              </a:rPr>
              <a:t>https://www.acquisition.gov/?q=browsefar</a:t>
            </a:r>
            <a:endParaRPr lang="en-US" dirty="0"/>
          </a:p>
          <a:p>
            <a:r>
              <a:rPr lang="en-US" dirty="0"/>
              <a:t>Air Force FAR:  </a:t>
            </a:r>
            <a:r>
              <a:rPr lang="en-US" dirty="0">
                <a:hlinkClick r:id="rId3"/>
              </a:rPr>
              <a:t>http://farsite.hill.af.mil/</a:t>
            </a:r>
            <a:endParaRPr lang="en-US" dirty="0"/>
          </a:p>
          <a:p>
            <a:r>
              <a:rPr lang="en-US" dirty="0"/>
              <a:t>Acquisition.gov is:  </a:t>
            </a:r>
            <a:r>
              <a:rPr lang="en-US" dirty="0">
                <a:hlinkClick r:id="rId4"/>
              </a:rPr>
              <a:t>https://www.acquisition.gov/</a:t>
            </a:r>
            <a:endParaRPr lang="en-US" dirty="0"/>
          </a:p>
          <a:p>
            <a:r>
              <a:rPr lang="en-US" dirty="0"/>
              <a:t>Federal Business Opportunities (</a:t>
            </a:r>
            <a:r>
              <a:rPr lang="en-US" dirty="0" err="1"/>
              <a:t>FedBizOpps</a:t>
            </a:r>
            <a:r>
              <a:rPr lang="en-US" dirty="0"/>
              <a:t>) website - </a:t>
            </a:r>
            <a:r>
              <a:rPr lang="en-US" dirty="0">
                <a:hlinkClick r:id="rId5"/>
              </a:rPr>
              <a:t>https://www.fbo.gov/</a:t>
            </a:r>
            <a:endParaRPr lang="en-US" dirty="0"/>
          </a:p>
          <a:p>
            <a:r>
              <a:rPr lang="en-US" dirty="0" smtClean="0"/>
              <a:t>Wisconsin </a:t>
            </a:r>
            <a:r>
              <a:rPr lang="en-US" dirty="0"/>
              <a:t>Procurement </a:t>
            </a:r>
            <a:r>
              <a:rPr lang="en-US" dirty="0" smtClean="0"/>
              <a:t>Institute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    Phone:  414-270-3600</a:t>
            </a:r>
          </a:p>
          <a:p>
            <a:pPr marL="114300" indent="0">
              <a:buNone/>
            </a:pPr>
            <a:r>
              <a:rPr lang="en-US" u="sng" dirty="0">
                <a:hlinkClick r:id="rId6"/>
              </a:rPr>
              <a:t> </a:t>
            </a:r>
            <a:r>
              <a:rPr lang="en-US" dirty="0">
                <a:hlinkClick r:id="rId6"/>
              </a:rPr>
              <a:t>www.wispro.org</a:t>
            </a:r>
            <a:r>
              <a:rPr lang="en-US" u="sng" dirty="0">
                <a:hlinkClick r:id="rId6"/>
              </a:rPr>
              <a:t>     </a:t>
            </a:r>
            <a:endParaRPr lang="en-US" u="sng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84693" y="6153437"/>
            <a:ext cx="1672308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266" y="3705368"/>
            <a:ext cx="3810000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5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74428"/>
            <a:ext cx="10018713" cy="978195"/>
          </a:xfrm>
        </p:spPr>
        <p:txBody>
          <a:bodyPr>
            <a:normAutofit/>
          </a:bodyPr>
          <a:lstStyle/>
          <a:p>
            <a:r>
              <a:rPr lang="en-US" b="1" dirty="0"/>
              <a:t>Upcoming WPI Events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75761" y="6153437"/>
            <a:ext cx="1481240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03767"/>
            <a:ext cx="10018713" cy="5401499"/>
          </a:xfrm>
        </p:spPr>
        <p:txBody>
          <a:bodyPr>
            <a:normAutofit fontScale="92500" lnSpcReduction="10000"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Acquisition Hour Live Webinar Series </a:t>
            </a:r>
            <a:r>
              <a:rPr lang="en-US" i="1" dirty="0"/>
              <a:t>- Tuesdays </a:t>
            </a:r>
            <a:r>
              <a:rPr lang="en-US" i="1"/>
              <a:t>and </a:t>
            </a:r>
            <a:r>
              <a:rPr lang="en-US" i="1" smtClean="0"/>
              <a:t>Wednesdays  </a:t>
            </a:r>
            <a:endParaRPr lang="en-US" i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Virtual FAR Training Webinar Series </a:t>
            </a:r>
            <a:r>
              <a:rPr lang="en-US" i="1" dirty="0"/>
              <a:t>– Wednesday evenings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4</a:t>
            </a:r>
            <a:r>
              <a:rPr lang="en-US" b="1" i="1" baseline="30000" dirty="0"/>
              <a:t>th</a:t>
            </a:r>
            <a:r>
              <a:rPr lang="en-US" b="1" i="1" dirty="0"/>
              <a:t> Annual US Department of Veterans Affairs Business Conference</a:t>
            </a:r>
            <a:r>
              <a:rPr lang="en-US" i="1" dirty="0"/>
              <a:t> – May 12, 2016 – Brown Deer, 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Government Manufacturing Conference – Supporting the Federal Defense Supply Chain </a:t>
            </a:r>
            <a:r>
              <a:rPr lang="en-US" i="1" dirty="0"/>
              <a:t>– May 19, 2016 – Green Bay, WI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Managing Your Cost Type or DOD SBIR Contract-What you Need to Know Prior to Submitting a Proposal and After Award</a:t>
            </a:r>
            <a:r>
              <a:rPr lang="en-US" i="1" dirty="0"/>
              <a:t> – May 24, 2016 – Pewaukee, 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How to do Business with the U.S. Forest Service </a:t>
            </a:r>
            <a:r>
              <a:rPr lang="en-US" i="1" dirty="0"/>
              <a:t>– May 26, 2016 – Rhinelander, WI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i="1" dirty="0"/>
              <a:t>National Education Seminar: Subcontract Management From A to Z </a:t>
            </a:r>
            <a:r>
              <a:rPr lang="en-US" i="1" dirty="0"/>
              <a:t>– June 2, 2016 – Lake Geneva, WI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i="1" dirty="0"/>
              <a:t>10</a:t>
            </a:r>
            <a:r>
              <a:rPr lang="en-US" b="1" i="1" baseline="30000" dirty="0"/>
              <a:t>th</a:t>
            </a:r>
            <a:r>
              <a:rPr lang="en-US" b="1" i="1" dirty="0"/>
              <a:t> Annual Volk Field Small Business Conference</a:t>
            </a:r>
            <a:r>
              <a:rPr lang="en-US" i="1" dirty="0"/>
              <a:t> – June 15-16, 2016 – Camp Douglas,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6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84311" y="1678674"/>
            <a:ext cx="10018713" cy="278414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questions?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757923" cy="365125"/>
          </a:xfrm>
        </p:spPr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Professional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/>
              <a:t>CPE Certificate available, please contact:</a:t>
            </a:r>
          </a:p>
          <a:p>
            <a:pPr marL="114300" indent="0">
              <a:buNone/>
            </a:pPr>
            <a:r>
              <a:rPr lang="en-US" sz="3200" b="1" dirty="0"/>
              <a:t>Benjamin Blanc</a:t>
            </a:r>
          </a:p>
          <a:p>
            <a:pPr marL="114300" indent="0">
              <a:buNone/>
            </a:pPr>
            <a:r>
              <a:rPr lang="en-US" sz="3200" dirty="0" smtClean="0"/>
              <a:t>benjaminb@wispro.org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4" y="1969096"/>
            <a:ext cx="2698751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28350" y="5911702"/>
            <a:ext cx="1143000" cy="365125"/>
          </a:xfr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48" y="84846"/>
            <a:ext cx="8522885" cy="677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3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23285"/>
            <a:ext cx="10018713" cy="130780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For Assistance or Additional</a:t>
            </a:r>
            <a:br>
              <a:rPr lang="en-US" b="1" dirty="0"/>
            </a:br>
            <a:r>
              <a:rPr lang="en-US" b="1" dirty="0"/>
              <a:t>Information -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740" y="2052085"/>
            <a:ext cx="9759283" cy="3739116"/>
          </a:xfrm>
        </p:spPr>
        <p:txBody>
          <a:bodyPr/>
          <a:lstStyle/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Wisconsin Procurement Institute (WPI)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Carol Murphy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10437 Innovation Drive, Suite 320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Milwaukee, WI  53226</a:t>
            </a:r>
          </a:p>
          <a:p>
            <a:pPr marL="91440" indent="0">
              <a:spcBef>
                <a:spcPts val="0"/>
              </a:spcBef>
              <a:buNone/>
            </a:pPr>
            <a:r>
              <a:rPr lang="en-US" sz="2800" dirty="0"/>
              <a:t>414-270-3600 or </a:t>
            </a:r>
            <a:r>
              <a:rPr lang="en-US" sz="2800" dirty="0" smtClean="0">
                <a:hlinkClick r:id="rId2"/>
              </a:rPr>
              <a:t>carolm@wispro.org</a:t>
            </a:r>
            <a:r>
              <a:rPr lang="en-US" sz="2800" dirty="0" smtClean="0"/>
              <a:t>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16704" y="6153437"/>
            <a:ext cx="1440297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5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266" y="257893"/>
            <a:ext cx="8723592" cy="63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dirty="0"/>
              <a:t>What </a:t>
            </a:r>
            <a:r>
              <a:rPr lang="en-US" sz="4800" dirty="0" smtClean="0"/>
              <a:t>we will Cover </a:t>
            </a:r>
            <a:r>
              <a:rPr lang="en-US" sz="4800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9743" y="1651379"/>
            <a:ext cx="9551393" cy="4831308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Located the Opportunity - Now What’s Next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Proposal Outline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Pulling the Pieces Together</a:t>
            </a:r>
            <a:endParaRPr lang="en-US" sz="2600" b="1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 descr="http://www.4ace.com/ac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134" y="3193385"/>
            <a:ext cx="3575714" cy="276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 descr="http://europamedia.blogactiv.eu/files/2012/12/bus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29" y="1201879"/>
            <a:ext cx="7569467" cy="481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5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What’s Next?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77" y="1815425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 smtClean="0"/>
              <a:t>Read the solicitation – Read </a:t>
            </a:r>
            <a:r>
              <a:rPr lang="en-US" u="sng" dirty="0" smtClean="0"/>
              <a:t>all</a:t>
            </a:r>
            <a:r>
              <a:rPr lang="en-US" dirty="0" smtClean="0"/>
              <a:t> of the solicitation documents, carefully, end to end.  Make notes as you go.  Pay attention to the requirements, requested format, evaluation factors, and submission schedule</a:t>
            </a:r>
          </a:p>
          <a:p>
            <a:r>
              <a:rPr lang="en-US" dirty="0" smtClean="0"/>
              <a:t>Highlight </a:t>
            </a:r>
            <a:r>
              <a:rPr lang="en-US" dirty="0"/>
              <a:t>the document.  Mark it up.  Use post-its.  </a:t>
            </a:r>
          </a:p>
          <a:p>
            <a:r>
              <a:rPr lang="en-US" dirty="0" smtClean="0"/>
              <a:t>Note </a:t>
            </a:r>
            <a:r>
              <a:rPr lang="en-US" dirty="0"/>
              <a:t>due date and draft a time line for proposal submission</a:t>
            </a:r>
          </a:p>
          <a:p>
            <a:r>
              <a:rPr lang="en-US" dirty="0"/>
              <a:t>Note submission requirements and page </a:t>
            </a:r>
            <a:r>
              <a:rPr lang="en-US" dirty="0" smtClean="0"/>
              <a:t>limitations</a:t>
            </a:r>
          </a:p>
          <a:p>
            <a:r>
              <a:rPr lang="en-US" dirty="0" smtClean="0"/>
              <a:t>Prepare </a:t>
            </a:r>
            <a:r>
              <a:rPr lang="en-US" dirty="0"/>
              <a:t>questions for submission to the contracting officer and submit timely there is usually a cutoff time for </a:t>
            </a:r>
            <a:r>
              <a:rPr lang="en-US" dirty="0" smtClean="0"/>
              <a:t>questions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8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07" y="440141"/>
            <a:ext cx="10018713" cy="870044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Establish a Team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8977" y="1815425"/>
            <a:ext cx="8344513" cy="4452335"/>
          </a:xfrm>
        </p:spPr>
        <p:txBody>
          <a:bodyPr>
            <a:normAutofit/>
          </a:bodyPr>
          <a:lstStyle/>
          <a:p>
            <a:r>
              <a:rPr lang="en-US" dirty="0"/>
              <a:t>One person should be in charge of coordinating all efforts of the response.</a:t>
            </a:r>
          </a:p>
          <a:p>
            <a:r>
              <a:rPr lang="en-US" dirty="0"/>
              <a:t>How large of a team formed can depend on the size of your business. </a:t>
            </a:r>
          </a:p>
          <a:p>
            <a:r>
              <a:rPr lang="en-US" dirty="0"/>
              <a:t>Team should include finance, human resources, leadership, and project management</a:t>
            </a:r>
            <a:r>
              <a:rPr lang="en-US" dirty="0" smtClean="0"/>
              <a:t>.</a:t>
            </a:r>
          </a:p>
          <a:p>
            <a:r>
              <a:rPr lang="en-US" dirty="0"/>
              <a:t>UNLESS you are responding to a complex proposal - you do not need to hire a consultant – you can do </a:t>
            </a:r>
            <a:r>
              <a:rPr lang="en-US" dirty="0" smtClean="0"/>
              <a:t>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/>
              <a:pPr/>
              <a:t>April 27,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01C0EA06-4A67-497D-BB69-6F5FC9913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774" y="315083"/>
            <a:ext cx="262096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73" y="863222"/>
            <a:ext cx="8953224" cy="870044"/>
          </a:xfrm>
        </p:spPr>
        <p:txBody>
          <a:bodyPr>
            <a:normAutofit/>
          </a:bodyPr>
          <a:lstStyle/>
          <a:p>
            <a:pPr algn="r"/>
            <a:r>
              <a:rPr lang="en-US" sz="4800" dirty="0" smtClean="0"/>
              <a:t>Develop Strategy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392" y="1733266"/>
            <a:ext cx="9551393" cy="483130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important is this piece of work for you to win?</a:t>
            </a:r>
          </a:p>
          <a:p>
            <a:r>
              <a:rPr lang="en-US" sz="3200" dirty="0" smtClean="0"/>
              <a:t>Would it help in winning associated work?</a:t>
            </a:r>
          </a:p>
          <a:p>
            <a:r>
              <a:rPr lang="en-US" sz="3200" dirty="0" smtClean="0"/>
              <a:t>Are you going for highly differentiated value added services or lowest priced bid?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1988" y="6153437"/>
            <a:ext cx="1645013" cy="365125"/>
          </a:xfrm>
        </p:spPr>
        <p:txBody>
          <a:bodyPr/>
          <a:lstStyle/>
          <a:p>
            <a:fld id="{2A26330F-044E-40B5-87EF-1205E6A2D372}" type="datetime4">
              <a:rPr lang="en-US" smtClean="0">
                <a:solidFill>
                  <a:prstClr val="black"/>
                </a:solidFill>
              </a:rPr>
              <a:pPr/>
              <a:t>April 27, 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Page </a:t>
            </a:r>
            <a:fld id="{01C0EA06-4A67-497D-BB69-6F5FC9913FB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Contemporary business people working in team in the 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" y="274319"/>
            <a:ext cx="4251833" cy="25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8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1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2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4.xml><?xml version="1.0" encoding="utf-8"?>
<a:theme xmlns:a="http://schemas.openxmlformats.org/drawingml/2006/main" name="3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5.xml><?xml version="1.0" encoding="utf-8"?>
<a:theme xmlns:a="http://schemas.openxmlformats.org/drawingml/2006/main" name="4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6.xml><?xml version="1.0" encoding="utf-8"?>
<a:theme xmlns:a="http://schemas.openxmlformats.org/drawingml/2006/main" name="5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7.xml><?xml version="1.0" encoding="utf-8"?>
<a:theme xmlns:a="http://schemas.openxmlformats.org/drawingml/2006/main" name="6_Parallax">
  <a:themeElements>
    <a:clrScheme name="Custom 6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002060"/>
      </a:accent2>
      <a:accent3>
        <a:srgbClr val="C7C7C7"/>
      </a:accent3>
      <a:accent4>
        <a:srgbClr val="FF0000"/>
      </a:accent4>
      <a:accent5>
        <a:srgbClr val="0070C0"/>
      </a:accent5>
      <a:accent6>
        <a:srgbClr val="50B1D4"/>
      </a:accent6>
      <a:hlink>
        <a:srgbClr val="C00000"/>
      </a:hlink>
      <a:folHlink>
        <a:srgbClr val="C0000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6379</TotalTime>
  <Words>1375</Words>
  <Application>Microsoft Office PowerPoint</Application>
  <PresentationFormat>Custom</PresentationFormat>
  <Paragraphs>225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Parallax</vt:lpstr>
      <vt:lpstr>1_Parallax</vt:lpstr>
      <vt:lpstr>2_Parallax</vt:lpstr>
      <vt:lpstr>3_Parallax</vt:lpstr>
      <vt:lpstr>4_Parallax</vt:lpstr>
      <vt:lpstr>5_Parallax</vt:lpstr>
      <vt:lpstr>6_Parallax</vt:lpstr>
      <vt:lpstr>ACQUISITION HOUR WEBINAR   PIECES OF THE PROPOSAL PUZZLE</vt:lpstr>
      <vt:lpstr>PowerPoint Presentation</vt:lpstr>
      <vt:lpstr>PowerPoint Presentation</vt:lpstr>
      <vt:lpstr>PowerPoint Presentation</vt:lpstr>
      <vt:lpstr>What we will Cover Today</vt:lpstr>
      <vt:lpstr>PowerPoint Presentation</vt:lpstr>
      <vt:lpstr>What’s Next?</vt:lpstr>
      <vt:lpstr>Establish a Team</vt:lpstr>
      <vt:lpstr>Develop Strategy</vt:lpstr>
      <vt:lpstr>Proposal Outline</vt:lpstr>
      <vt:lpstr>Cover Page</vt:lpstr>
      <vt:lpstr>Table of Contents</vt:lpstr>
      <vt:lpstr>Cover Letter</vt:lpstr>
      <vt:lpstr>Technical Proposal</vt:lpstr>
      <vt:lpstr>Technical Proposal</vt:lpstr>
      <vt:lpstr>Writing the Proposal</vt:lpstr>
      <vt:lpstr>Past Performance</vt:lpstr>
      <vt:lpstr>Price</vt:lpstr>
      <vt:lpstr>Contract Pricing</vt:lpstr>
      <vt:lpstr>Solicitation Document</vt:lpstr>
      <vt:lpstr>Representations and Certifications</vt:lpstr>
      <vt:lpstr>PowerPoint Presentation</vt:lpstr>
      <vt:lpstr>What to Avoid</vt:lpstr>
      <vt:lpstr>WPI Bid Matching Service</vt:lpstr>
      <vt:lpstr>Summary</vt:lpstr>
      <vt:lpstr>Resources</vt:lpstr>
      <vt:lpstr>Upcoming WPI Events</vt:lpstr>
      <vt:lpstr>questions?</vt:lpstr>
      <vt:lpstr>Continuing Professional Education</vt:lpstr>
      <vt:lpstr>For Assistance or Additional Information - 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Aina</dc:creator>
  <cp:lastModifiedBy>Ben</cp:lastModifiedBy>
  <cp:revision>177</cp:revision>
  <cp:lastPrinted>2016-03-30T16:24:00Z</cp:lastPrinted>
  <dcterms:created xsi:type="dcterms:W3CDTF">2015-01-14T23:46:48Z</dcterms:created>
  <dcterms:modified xsi:type="dcterms:W3CDTF">2016-04-27T19:16:08Z</dcterms:modified>
</cp:coreProperties>
</file>