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4062" r:id="rId5"/>
    <p:sldMasterId id="2147484074" r:id="rId6"/>
    <p:sldMasterId id="2147484086" r:id="rId7"/>
    <p:sldMasterId id="2147484098" r:id="rId8"/>
  </p:sldMasterIdLst>
  <p:notesMasterIdLst>
    <p:notesMasterId r:id="rId56"/>
  </p:notesMasterIdLst>
  <p:handoutMasterIdLst>
    <p:handoutMasterId r:id="rId57"/>
  </p:handoutMasterIdLst>
  <p:sldIdLst>
    <p:sldId id="256" r:id="rId9"/>
    <p:sldId id="291" r:id="rId10"/>
    <p:sldId id="293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06" r:id="rId25"/>
    <p:sldId id="285" r:id="rId26"/>
    <p:sldId id="287" r:id="rId27"/>
    <p:sldId id="288" r:id="rId28"/>
    <p:sldId id="257" r:id="rId29"/>
    <p:sldId id="259" r:id="rId30"/>
    <p:sldId id="260" r:id="rId31"/>
    <p:sldId id="261" r:id="rId32"/>
    <p:sldId id="280" r:id="rId33"/>
    <p:sldId id="262" r:id="rId34"/>
    <p:sldId id="263" r:id="rId35"/>
    <p:sldId id="264" r:id="rId36"/>
    <p:sldId id="265" r:id="rId37"/>
    <p:sldId id="266" r:id="rId38"/>
    <p:sldId id="267" r:id="rId39"/>
    <p:sldId id="282" r:id="rId40"/>
    <p:sldId id="268" r:id="rId41"/>
    <p:sldId id="269" r:id="rId42"/>
    <p:sldId id="270" r:id="rId43"/>
    <p:sldId id="271" r:id="rId44"/>
    <p:sldId id="272" r:id="rId45"/>
    <p:sldId id="274" r:id="rId46"/>
    <p:sldId id="273" r:id="rId47"/>
    <p:sldId id="281" r:id="rId48"/>
    <p:sldId id="275" r:id="rId49"/>
    <p:sldId id="276" r:id="rId50"/>
    <p:sldId id="277" r:id="rId51"/>
    <p:sldId id="283" r:id="rId52"/>
    <p:sldId id="278" r:id="rId53"/>
    <p:sldId id="258" r:id="rId54"/>
    <p:sldId id="279" r:id="rId55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816" y="31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503FF-8092-3D41-BBEF-3933CCAFC59C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D5484-DF16-754A-B98E-82C8500601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656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0577F008-C4A8-44D8-AAD2-1D7BEB82B45A}" type="datetime1">
              <a:rPr lang="en-US"/>
              <a:pPr>
                <a:defRPr/>
              </a:pPr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2" tIns="46587" rIns="93172" bIns="4658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F6590956-72DA-49C8-A872-FA3ED9CAD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04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674C73-4201-4B55-817C-F2B0CB30A651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7823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20B19-136D-A24F-83EC-64D376AAEE4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70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9DEB1EB6-4CC3-4448-9BAC-E999B1391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E39B22A4-EE0D-4901-BAAF-8AE19E690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8124F-8F1F-4258-B1C0-5337A728D0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41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824B0-10C7-4DBE-A600-A15368186BA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88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CECB8-3A7C-4F77-96C1-701D07EB998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89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4302B-9C0F-42BD-A87E-9399C40B13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49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8791A-9E9F-4832-8B56-6F46316558B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7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4D492-918A-4B56-9554-9BE5856A52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18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7D83E-78A7-455D-A3CC-429B33CF468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8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70563-3924-41DE-BA34-440CB53908B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504281D5-3616-403A-A821-05ED70E51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34BB6-2CAF-44FF-83EE-078A0DD9FA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98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84DA4-8B98-4F76-8DB6-46C429121B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58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DC8E5-3C5D-4AD0-91FA-D0D9AD96BE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84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8124F-8F1F-4258-B1C0-5337A728D0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39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824B0-10C7-4DBE-A600-A15368186BA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90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CECB8-3A7C-4F77-96C1-701D07EB998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1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4302B-9C0F-42BD-A87E-9399C40B13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1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8791A-9E9F-4832-8B56-6F46316558B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23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4D492-918A-4B56-9554-9BE5856A52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57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7D83E-78A7-455D-A3CC-429B33CF468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8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2E77B095-F8FB-4B5D-AF72-7CF1D832B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70563-3924-41DE-BA34-440CB53908B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46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34BB6-2CAF-44FF-83EE-078A0DD9FA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68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84DA4-8B98-4F76-8DB6-46C429121B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8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DC8E5-3C5D-4AD0-91FA-D0D9AD96BE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706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8124F-8F1F-4258-B1C0-5337A728D0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70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824B0-10C7-4DBE-A600-A15368186BA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053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CECB8-3A7C-4F77-96C1-701D07EB998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99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4302B-9C0F-42BD-A87E-9399C40B13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03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8791A-9E9F-4832-8B56-6F46316558B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225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4D492-918A-4B56-9554-9BE5856A52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4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F7C9A205-25A0-4A18-8F7F-EFE86F276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7D83E-78A7-455D-A3CC-429B33CF468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70563-3924-41DE-BA34-440CB53908B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175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34BB6-2CAF-44FF-83EE-078A0DD9FA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10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84DA4-8B98-4F76-8DB6-46C429121B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27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DC8E5-3C5D-4AD0-91FA-D0D9AD96BE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32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8124F-8F1F-4258-B1C0-5337A728D0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915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824B0-10C7-4DBE-A600-A15368186BA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436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CECB8-3A7C-4F77-96C1-701D07EB998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886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4302B-9C0F-42BD-A87E-9399C40B13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425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8791A-9E9F-4832-8B56-6F46316558B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8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63985B86-2BFB-4371-80A6-0BDF6FCD0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4D492-918A-4B56-9554-9BE5856A52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256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7D83E-78A7-455D-A3CC-429B33CF468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430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70563-3924-41DE-BA34-440CB53908B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58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34BB6-2CAF-44FF-83EE-078A0DD9FA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735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84DA4-8B98-4F76-8DB6-46C429121B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831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0866" y="6356350"/>
            <a:ext cx="6631514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DC8E5-3C5D-4AD0-91FA-D0D9AD96BE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2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80ADEB2C-F660-4223-B191-A2E9A0A45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4CEBB5CC-8165-495C-8A16-BCDE7DD34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0E9BEDE9-EF9B-4CB8-AD86-E1A6D6CB9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01F4BF30-591C-49F6-874E-6DE8E24EB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4788" y="274638"/>
            <a:ext cx="8685212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4788" y="1589850"/>
            <a:ext cx="8685212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6898" y="1228863"/>
            <a:ext cx="8675687" cy="331787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SBA logo 1 and signature screen us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69312" y="6011207"/>
            <a:ext cx="1423273" cy="6558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pitchFamily="-109" charset="-128"/>
          <a:cs typeface="ＭＳ Ｐゴシック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  <a:cs typeface="ＭＳ Ｐゴシック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  <a:cs typeface="ＭＳ Ｐゴシック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  <a:cs typeface="ＭＳ Ｐゴシック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  <a:cs typeface="ＭＳ Ｐゴシック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2595"/>
            <a:ext cx="8229600" cy="434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8736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12AA4A-5EA9-44F7-8CB8-2122A451AF41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>
                <a:defRPr/>
              </a:pPr>
              <a:t>2/27/2018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2380" y="6356350"/>
            <a:ext cx="7244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3926C7-08AB-4899-8CD3-A90CD95EEEA7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1" y="5971328"/>
            <a:ext cx="8229600" cy="331787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0866" y="6356350"/>
            <a:ext cx="6631514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b="1" i="1" dirty="0" smtClean="0">
                <a:solidFill>
                  <a:srgbClr val="000090"/>
                </a:solidFill>
                <a:latin typeface="Calibri"/>
                <a:ea typeface="+mn-ea"/>
                <a:cs typeface="+mn-cs"/>
              </a:rPr>
              <a:t>U.S. Small Business Administration</a:t>
            </a:r>
            <a:r>
              <a:rPr lang="en-US" sz="1250" b="1" dirty="0" smtClean="0">
                <a:solidFill>
                  <a:srgbClr val="000090"/>
                </a:solidFill>
                <a:latin typeface="Calibri"/>
                <a:ea typeface="+mn-ea"/>
                <a:cs typeface="+mn-cs"/>
              </a:rPr>
              <a:t>       Answers | Resources | Support       </a:t>
            </a:r>
            <a:r>
              <a:rPr lang="en-US" sz="1250" b="1" i="1" dirty="0" smtClean="0">
                <a:solidFill>
                  <a:srgbClr val="000090"/>
                </a:solidFill>
                <a:latin typeface="Calibri"/>
                <a:ea typeface="+mn-ea"/>
                <a:cs typeface="+mn-cs"/>
              </a:rPr>
              <a:t>For Your Small Business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9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56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2595"/>
            <a:ext cx="8229600" cy="434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8736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12AA4A-5EA9-44F7-8CB8-2122A451AF41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>
                <a:defRPr/>
              </a:pPr>
              <a:t>2/27/2018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2380" y="6356350"/>
            <a:ext cx="7244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3926C7-08AB-4899-8CD3-A90CD95EEEA7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1" y="5971328"/>
            <a:ext cx="8229600" cy="331787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0866" y="6356350"/>
            <a:ext cx="6631514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b="1" i="1" dirty="0" smtClean="0">
                <a:solidFill>
                  <a:srgbClr val="000090"/>
                </a:solidFill>
                <a:latin typeface="Calibri"/>
                <a:ea typeface="+mn-ea"/>
                <a:cs typeface="+mn-cs"/>
              </a:rPr>
              <a:t>U.S. Small Business Administration</a:t>
            </a:r>
            <a:r>
              <a:rPr lang="en-US" sz="1250" b="1" dirty="0" smtClean="0">
                <a:solidFill>
                  <a:srgbClr val="000090"/>
                </a:solidFill>
                <a:latin typeface="Calibri"/>
                <a:ea typeface="+mn-ea"/>
                <a:cs typeface="+mn-cs"/>
              </a:rPr>
              <a:t>       Answers | Resources | Support       </a:t>
            </a:r>
            <a:r>
              <a:rPr lang="en-US" sz="1250" b="1" i="1" dirty="0" smtClean="0">
                <a:solidFill>
                  <a:srgbClr val="000090"/>
                </a:solidFill>
                <a:latin typeface="Calibri"/>
                <a:ea typeface="+mn-ea"/>
                <a:cs typeface="+mn-cs"/>
              </a:rPr>
              <a:t>For Your Small Business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9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25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2595"/>
            <a:ext cx="8229600" cy="434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8736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12AA4A-5EA9-44F7-8CB8-2122A451AF41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>
                <a:defRPr/>
              </a:pPr>
              <a:t>2/27/2018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2380" y="6356350"/>
            <a:ext cx="7244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3926C7-08AB-4899-8CD3-A90CD95EEEA7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1" y="5971328"/>
            <a:ext cx="8229600" cy="331787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0866" y="6356350"/>
            <a:ext cx="6631514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b="1" i="1" dirty="0" smtClean="0">
                <a:solidFill>
                  <a:srgbClr val="000090"/>
                </a:solidFill>
                <a:latin typeface="Calibri"/>
                <a:ea typeface="+mn-ea"/>
                <a:cs typeface="+mn-cs"/>
              </a:rPr>
              <a:t>U.S. Small Business Administration</a:t>
            </a:r>
            <a:r>
              <a:rPr lang="en-US" sz="1250" b="1" dirty="0" smtClean="0">
                <a:solidFill>
                  <a:srgbClr val="000090"/>
                </a:solidFill>
                <a:latin typeface="Calibri"/>
                <a:ea typeface="+mn-ea"/>
                <a:cs typeface="+mn-cs"/>
              </a:rPr>
              <a:t>       Answers | Resources | Support       </a:t>
            </a:r>
            <a:r>
              <a:rPr lang="en-US" sz="1250" b="1" i="1" dirty="0" smtClean="0">
                <a:solidFill>
                  <a:srgbClr val="000090"/>
                </a:solidFill>
                <a:latin typeface="Calibri"/>
                <a:ea typeface="+mn-ea"/>
                <a:cs typeface="+mn-cs"/>
              </a:rPr>
              <a:t>For Your Small Business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9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7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2595"/>
            <a:ext cx="8229600" cy="434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8736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12AA4A-5EA9-44F7-8CB8-2122A451AF41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>
                <a:defRPr/>
              </a:pPr>
              <a:t>2/27/2018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2380" y="6356350"/>
            <a:ext cx="7244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3926C7-08AB-4899-8CD3-A90CD95EEEA7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1" y="5971328"/>
            <a:ext cx="8229600" cy="331787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0866" y="6356350"/>
            <a:ext cx="6631514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b="1" i="1" dirty="0" smtClean="0">
                <a:solidFill>
                  <a:srgbClr val="000090"/>
                </a:solidFill>
                <a:latin typeface="Calibri"/>
                <a:ea typeface="+mn-ea"/>
                <a:cs typeface="+mn-cs"/>
              </a:rPr>
              <a:t>U.S. Small Business Administration</a:t>
            </a:r>
            <a:r>
              <a:rPr lang="en-US" sz="1250" b="1" dirty="0" smtClean="0">
                <a:solidFill>
                  <a:srgbClr val="000090"/>
                </a:solidFill>
                <a:latin typeface="Calibri"/>
                <a:ea typeface="+mn-ea"/>
                <a:cs typeface="+mn-cs"/>
              </a:rPr>
              <a:t>       Answers | Resources | Support       </a:t>
            </a:r>
            <a:r>
              <a:rPr lang="en-US" sz="1250" b="1" i="1" dirty="0" smtClean="0">
                <a:solidFill>
                  <a:srgbClr val="000090"/>
                </a:solidFill>
                <a:latin typeface="Calibri"/>
                <a:ea typeface="+mn-ea"/>
                <a:cs typeface="+mn-cs"/>
              </a:rPr>
              <a:t>For Your Small Business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9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59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ba.gov/" TargetMode="Externa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certify.sba.gov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a.gov/sites/default/files/2016_wosb_NAICS.pdf" TargetMode="External"/><Relationship Id="rId2" Type="http://schemas.openxmlformats.org/officeDocument/2006/relationships/hyperlink" Target="https://www.sba.gov/sites/default/files/2016_edwosb_NAICS.pdf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p.vetbiz.gov/" TargetMode="External"/><Relationship Id="rId2" Type="http://schemas.openxmlformats.org/officeDocument/2006/relationships/hyperlink" Target="http://www.vetbiz.gov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ition.gov/" TargetMode="External"/><Relationship Id="rId7" Type="http://schemas.openxmlformats.org/officeDocument/2006/relationships/hyperlink" Target="http://www.sba.gov/aboutsba/sbaprograms/gc/index.html" TargetMode="External"/><Relationship Id="rId2" Type="http://schemas.openxmlformats.org/officeDocument/2006/relationships/hyperlink" Target="https://www.acquisition.gov/fa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bo.gov/" TargetMode="External"/><Relationship Id="rId5" Type="http://schemas.openxmlformats.org/officeDocument/2006/relationships/hyperlink" Target="http://www.gpoaccess.gov/cfr/index.html" TargetMode="External"/><Relationship Id="rId4" Type="http://schemas.openxmlformats.org/officeDocument/2006/relationships/hyperlink" Target="http://www.acquisition.gov/far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a.gov/offices/district/wi/milwaukee" TargetMode="External"/><Relationship Id="rId2" Type="http://schemas.openxmlformats.org/officeDocument/2006/relationships/hyperlink" Target="mailto:James.Strube@sba.gov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39713" y="601663"/>
            <a:ext cx="8675687" cy="1935162"/>
          </a:xfrm>
        </p:spPr>
        <p:txBody>
          <a:bodyPr/>
          <a:lstStyle/>
          <a:p>
            <a:pPr>
              <a:defRPr/>
            </a:pPr>
            <a:r>
              <a:rPr lang="en-US" b="1" dirty="0"/>
              <a:t>SMALL BUSINESS </a:t>
            </a:r>
            <a:r>
              <a:rPr lang="en-US" b="1" dirty="0" smtClean="0"/>
              <a:t>PROGRAMS</a:t>
            </a:r>
            <a:endParaRPr lang="en-US" b="1" dirty="0" smtClean="0">
              <a:latin typeface="+mn-lt"/>
              <a:ea typeface="+mj-ea"/>
              <a:cs typeface="+mj-cs"/>
            </a:endParaRP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239713" y="2736850"/>
            <a:ext cx="8675687" cy="1752600"/>
          </a:xfrm>
        </p:spPr>
        <p:txBody>
          <a:bodyPr/>
          <a:lstStyle/>
          <a:p>
            <a:r>
              <a:rPr lang="en-US" sz="3600" i="1" dirty="0" smtClean="0">
                <a:solidFill>
                  <a:schemeClr val="tx1"/>
                </a:solidFill>
                <a:ea typeface="ＭＳ Ｐゴシック"/>
              </a:rPr>
              <a:t>James Strube</a:t>
            </a:r>
            <a:endParaRPr lang="en-US" sz="3600" i="1" dirty="0">
              <a:solidFill>
                <a:schemeClr val="tx1"/>
              </a:solidFill>
              <a:ea typeface="ＭＳ Ｐゴシック"/>
            </a:endParaRPr>
          </a:p>
          <a:p>
            <a:r>
              <a:rPr lang="en-US" sz="3600" i="1" dirty="0" smtClean="0">
                <a:solidFill>
                  <a:schemeClr val="tx1"/>
                </a:solidFill>
                <a:ea typeface="ＭＳ Ｐゴシック"/>
              </a:rPr>
              <a:t>Business </a:t>
            </a:r>
            <a:r>
              <a:rPr lang="en-US" sz="3600" i="1" dirty="0">
                <a:solidFill>
                  <a:schemeClr val="tx1"/>
                </a:solidFill>
                <a:ea typeface="ＭＳ Ｐゴシック"/>
              </a:rPr>
              <a:t>Opportunity Specialist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9713" y="2103438"/>
            <a:ext cx="8675687" cy="331787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SBA GOV logo 1 for screen u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260" y="4820424"/>
            <a:ext cx="3511296" cy="1111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7(a) Policy Updates - Eligibility" title="7(a) Policy Updates - Eligibility"/>
          <p:cNvSpPr>
            <a:spLocks noGrp="1"/>
          </p:cNvSpPr>
          <p:nvPr>
            <p:ph type="title"/>
          </p:nvPr>
        </p:nvSpPr>
        <p:spPr>
          <a:xfrm>
            <a:off x="204788" y="274638"/>
            <a:ext cx="8685212" cy="896937"/>
          </a:xfrm>
        </p:spPr>
        <p:txBody>
          <a:bodyPr>
            <a:normAutofit fontScale="90000"/>
          </a:bodyPr>
          <a:lstStyle/>
          <a:p>
            <a:r>
              <a:rPr lang="en-US" altLang="en-US" b="1" dirty="0" err="1" smtClean="0"/>
              <a:t>SBA</a:t>
            </a:r>
            <a:r>
              <a:rPr lang="en-US" altLang="en-US" b="1" i="1" dirty="0" err="1" smtClean="0"/>
              <a:t>Express</a:t>
            </a:r>
            <a:r>
              <a:rPr lang="en-US" altLang="en-US" b="1" dirty="0" smtClean="0"/>
              <a:t> </a:t>
            </a:r>
            <a:r>
              <a:rPr lang="en-US" altLang="en-US" b="1" u="sng" dirty="0" smtClean="0"/>
              <a:t>&amp;</a:t>
            </a:r>
            <a:r>
              <a:rPr lang="en-US" altLang="en-US" b="1" dirty="0" smtClean="0"/>
              <a:t> SBA Veterans Advantage</a:t>
            </a:r>
            <a:endParaRPr lang="en-US" altLang="en-US" dirty="0" smtClean="0"/>
          </a:p>
        </p:txBody>
      </p:sp>
      <p:sp>
        <p:nvSpPr>
          <p:cNvPr id="5" name="Content Placeholder 6"/>
          <p:cNvSpPr txBox="1">
            <a:spLocks noGrp="1"/>
          </p:cNvSpPr>
          <p:nvPr>
            <p:ph idx="1"/>
          </p:nvPr>
        </p:nvSpPr>
        <p:spPr>
          <a:xfrm>
            <a:off x="204788" y="1170369"/>
            <a:ext cx="8685212" cy="4825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sz="1000" b="1" dirty="0" smtClean="0"/>
          </a:p>
          <a:p>
            <a:r>
              <a:rPr lang="en-US" b="1" dirty="0" smtClean="0"/>
              <a:t>Non-“7(a) Small Loans” </a:t>
            </a:r>
            <a:r>
              <a:rPr lang="en-US" b="1" u="sng" dirty="0" smtClean="0"/>
              <a:t>&lt;</a:t>
            </a:r>
            <a:r>
              <a:rPr lang="en-US" b="1" dirty="0" smtClean="0"/>
              <a:t> $350,000</a:t>
            </a:r>
            <a:endParaRPr lang="en-US" b="1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400" dirty="0" smtClean="0"/>
              <a:t>SBA Guaranty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2000" dirty="0" smtClean="0"/>
              <a:t>Maximum 50%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400" dirty="0" smtClean="0"/>
              <a:t>Interest Rates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altLang="en-US" sz="2000" dirty="0"/>
              <a:t>Prime + 6.5% For Loans </a:t>
            </a:r>
            <a:r>
              <a:rPr lang="en-US" altLang="en-US" sz="2000" u="sng" dirty="0"/>
              <a:t>&lt;</a:t>
            </a:r>
            <a:r>
              <a:rPr lang="en-US" altLang="en-US" sz="2000" dirty="0"/>
              <a:t> $50,000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altLang="en-US" sz="2000" dirty="0"/>
              <a:t>Prime + 4.5% For Loans &gt; $</a:t>
            </a:r>
            <a:r>
              <a:rPr lang="en-US" altLang="en-US" sz="2000" dirty="0" smtClean="0"/>
              <a:t>50,000</a:t>
            </a:r>
            <a:endParaRPr lang="en-US" sz="2000" dirty="0" smtClean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400" dirty="0" smtClean="0"/>
              <a:t>Lender </a:t>
            </a:r>
            <a:r>
              <a:rPr lang="en-US" altLang="en-US" sz="2400" dirty="0" smtClean="0"/>
              <a:t>Makes </a:t>
            </a:r>
            <a:r>
              <a:rPr lang="en-US" altLang="en-US" sz="2400" dirty="0"/>
              <a:t>Credit Decision And Uses Its Own Closing </a:t>
            </a:r>
            <a:r>
              <a:rPr lang="en-US" altLang="en-US" sz="2400" dirty="0" smtClean="0"/>
              <a:t>Docs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400" dirty="0" smtClean="0"/>
              <a:t>SBA </a:t>
            </a:r>
            <a:r>
              <a:rPr lang="en-US" sz="2400" dirty="0"/>
              <a:t>Veterans Advantage Is The Same As </a:t>
            </a:r>
            <a:r>
              <a:rPr lang="en-US" sz="2400" dirty="0" err="1"/>
              <a:t>SBA</a:t>
            </a:r>
            <a:r>
              <a:rPr lang="en-US" sz="2400" i="1" dirty="0" err="1"/>
              <a:t>Express</a:t>
            </a:r>
            <a:r>
              <a:rPr lang="en-US" sz="2400" dirty="0"/>
              <a:t> </a:t>
            </a:r>
            <a:r>
              <a:rPr lang="en-US" sz="2400" i="1" u="sng" dirty="0"/>
              <a:t>Except</a:t>
            </a:r>
            <a:r>
              <a:rPr lang="en-US" sz="2400" dirty="0" smtClean="0"/>
              <a:t>: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2000" dirty="0" smtClean="0"/>
              <a:t>Program Scheduled </a:t>
            </a:r>
            <a:r>
              <a:rPr lang="en-US" sz="2000" dirty="0"/>
              <a:t>To Sunset On </a:t>
            </a:r>
            <a:r>
              <a:rPr lang="en-US" sz="2000" dirty="0" smtClean="0"/>
              <a:t>09/30/2015 (End Of FY 2015)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2000" dirty="0"/>
              <a:t>Specific Veteran Eligibility </a:t>
            </a:r>
            <a:r>
              <a:rPr lang="en-US" sz="2000" dirty="0" smtClean="0"/>
              <a:t>Qualifications</a:t>
            </a:r>
            <a:endParaRPr lang="en-US" sz="2000" dirty="0"/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2000" dirty="0" smtClean="0"/>
              <a:t>Zero Borrower </a:t>
            </a:r>
            <a:r>
              <a:rPr lang="en-US" sz="2000" dirty="0"/>
              <a:t>Guaranty Fee On Loans </a:t>
            </a:r>
            <a:r>
              <a:rPr lang="en-US" sz="2000" u="sng" dirty="0"/>
              <a:t>&lt;</a:t>
            </a:r>
            <a:r>
              <a:rPr lang="en-US" sz="2000" dirty="0"/>
              <a:t> $</a:t>
            </a:r>
            <a:r>
              <a:rPr lang="en-US" sz="2000" dirty="0" smtClean="0"/>
              <a:t>350,000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3784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 descr="7(a) Policy Updates - Eligibility" title="7(a) Policy Updates - Eligibility"/>
          <p:cNvSpPr>
            <a:spLocks noGrp="1"/>
          </p:cNvSpPr>
          <p:nvPr>
            <p:ph type="title"/>
          </p:nvPr>
        </p:nvSpPr>
        <p:spPr>
          <a:xfrm>
            <a:off x="204788" y="274638"/>
            <a:ext cx="8685212" cy="896937"/>
          </a:xfrm>
        </p:spPr>
        <p:txBody>
          <a:bodyPr/>
          <a:lstStyle/>
          <a:p>
            <a:r>
              <a:rPr lang="en-US" altLang="en-US" b="1" dirty="0" err="1" smtClean="0"/>
              <a:t>CAPLines</a:t>
            </a:r>
            <a:endParaRPr lang="en-US" altLang="en-US" dirty="0" smtClean="0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204787" y="1290912"/>
            <a:ext cx="9000759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sz="1000" b="1" dirty="0" smtClean="0"/>
          </a:p>
          <a:p>
            <a:r>
              <a:rPr lang="en-US" b="1" dirty="0" smtClean="0"/>
              <a:t>7(a) Programs Designed To Meet Short-Term &amp; Cyclical Working Capital Needs</a:t>
            </a:r>
            <a:endParaRPr lang="en-US" b="1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400" dirty="0" smtClean="0"/>
              <a:t>Working Capital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2000" dirty="0" smtClean="0"/>
              <a:t>Revolving Line Of Credit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400" dirty="0" smtClean="0"/>
              <a:t>Contract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2000" dirty="0" smtClean="0"/>
              <a:t>Finances Materials/Labor/Overhead For Specific </a:t>
            </a:r>
            <a:r>
              <a:rPr lang="en-US" sz="2000" dirty="0"/>
              <a:t>C</a:t>
            </a:r>
            <a:r>
              <a:rPr lang="en-US" sz="2000" dirty="0" smtClean="0"/>
              <a:t>ontracts</a:t>
            </a:r>
            <a:endParaRPr lang="en-US" sz="2000" dirty="0"/>
          </a:p>
          <a:p>
            <a:pPr lvl="1"/>
            <a:r>
              <a:rPr lang="en-US" sz="2400" dirty="0" smtClean="0"/>
              <a:t>Seasonal</a:t>
            </a:r>
            <a:endParaRPr lang="en-US" sz="2400" dirty="0"/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2000" dirty="0" smtClean="0"/>
              <a:t>Finances Inventory Buildup/Accounts Receivable/Labor/Materials</a:t>
            </a:r>
            <a:endParaRPr lang="en-US" sz="2000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400" dirty="0" smtClean="0"/>
              <a:t>Builders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2000" dirty="0" smtClean="0"/>
              <a:t>Direct Financing Of Commercial Or Residential Structures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255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 descr="7(a) Policy Updates - Eligibility" title="7(a) Policy Updates - Eligibility"/>
          <p:cNvSpPr>
            <a:spLocks noGrp="1"/>
          </p:cNvSpPr>
          <p:nvPr>
            <p:ph type="title"/>
          </p:nvPr>
        </p:nvSpPr>
        <p:spPr>
          <a:xfrm>
            <a:off x="204788" y="274638"/>
            <a:ext cx="8685212" cy="896937"/>
          </a:xfrm>
        </p:spPr>
        <p:txBody>
          <a:bodyPr/>
          <a:lstStyle/>
          <a:p>
            <a:r>
              <a:rPr lang="en-US" altLang="en-US" b="1" dirty="0" smtClean="0"/>
              <a:t>Community Advantage</a:t>
            </a:r>
            <a:endParaRPr lang="en-US" altLang="en-US" dirty="0" smtClean="0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117842" y="917246"/>
            <a:ext cx="8772158" cy="556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sz="1000" b="1" dirty="0" smtClean="0"/>
          </a:p>
          <a:p>
            <a:pPr marL="342900" lvl="1" indent="-342900"/>
            <a:r>
              <a:rPr lang="en-US" sz="2400" b="1" dirty="0" smtClean="0"/>
              <a:t>Community Based, Mission-Focused 7(a) Lenders</a:t>
            </a:r>
            <a:endParaRPr lang="en-US" sz="2400" b="1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400" dirty="0" smtClean="0"/>
              <a:t>Existing Nonprofit CDFI’s/CDC’s/</a:t>
            </a:r>
            <a:r>
              <a:rPr lang="en-US" sz="2400" dirty="0" err="1" smtClean="0"/>
              <a:t>Microlenders</a:t>
            </a:r>
            <a:endParaRPr lang="en-US" sz="2400" dirty="0" smtClean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400" dirty="0" smtClean="0"/>
              <a:t>Must Maintain </a:t>
            </a:r>
            <a:r>
              <a:rPr lang="en-US" sz="2400" dirty="0"/>
              <a:t>60% </a:t>
            </a:r>
            <a:r>
              <a:rPr lang="en-US" sz="2400" dirty="0" smtClean="0"/>
              <a:t>Of Portfolio In Underserved Markets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400" dirty="0" smtClean="0"/>
              <a:t>Maximum </a:t>
            </a:r>
            <a:r>
              <a:rPr lang="en-US" sz="2400" dirty="0"/>
              <a:t>$250,000 </a:t>
            </a:r>
            <a:r>
              <a:rPr lang="en-US" sz="2400" dirty="0" smtClean="0"/>
              <a:t>Loan Size</a:t>
            </a:r>
            <a:endParaRPr lang="en-US" sz="2400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400" dirty="0" smtClean="0"/>
              <a:t>Same 75% To 85</a:t>
            </a:r>
            <a:r>
              <a:rPr lang="en-US" sz="2400" dirty="0"/>
              <a:t>% </a:t>
            </a:r>
            <a:r>
              <a:rPr lang="en-US" sz="2400" dirty="0" smtClean="0"/>
              <a:t>Guaranty Based On Loan Size</a:t>
            </a:r>
            <a:endParaRPr lang="en-US" sz="2400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400" dirty="0"/>
              <a:t>Referral O</a:t>
            </a:r>
            <a:r>
              <a:rPr lang="en-US" sz="2400" dirty="0" smtClean="0"/>
              <a:t>pportunity</a:t>
            </a:r>
          </a:p>
          <a:p>
            <a:pPr marL="342900" lvl="1" indent="-342900"/>
            <a:r>
              <a:rPr lang="en-US" sz="2400" b="1" dirty="0"/>
              <a:t>Community </a:t>
            </a:r>
            <a:r>
              <a:rPr lang="en-US" sz="2400" b="1" dirty="0" smtClean="0"/>
              <a:t>Advantage Lenders In WI</a:t>
            </a:r>
            <a:endParaRPr lang="en-US" sz="2400" b="1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en-US" sz="2400" dirty="0"/>
              <a:t>Milwaukee Economic Development Corp. (MEDC)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en-US" sz="2400" dirty="0"/>
              <a:t>Wisconsin Women’s Business Initiative Corp. (WWBIC)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en-US" sz="2400" dirty="0"/>
              <a:t>Legacy Redevelopment Corp.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400" dirty="0" smtClean="0"/>
              <a:t>Lincoln Opportunity Fund (WBD Affiliate)</a:t>
            </a:r>
            <a:endParaRPr lang="en-US" sz="2400" dirty="0"/>
          </a:p>
          <a:p>
            <a:pPr marL="40005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1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7(a) Policy Updates - Eligibility" title="7(a) Policy Updates - Eligibility"/>
          <p:cNvSpPr>
            <a:spLocks noGrp="1"/>
          </p:cNvSpPr>
          <p:nvPr>
            <p:ph type="title"/>
          </p:nvPr>
        </p:nvSpPr>
        <p:spPr>
          <a:xfrm>
            <a:off x="204788" y="274638"/>
            <a:ext cx="8685212" cy="896937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/>
              <a:t>International Trade/Export Financing</a:t>
            </a:r>
            <a:endParaRPr lang="en-US" altLang="en-US" dirty="0" smtClean="0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204788" y="1171575"/>
            <a:ext cx="868521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sz="1000" b="1" dirty="0" smtClean="0"/>
          </a:p>
          <a:p>
            <a:r>
              <a:rPr lang="en-US" altLang="en-US" sz="2000" b="1" dirty="0"/>
              <a:t>D</a:t>
            </a:r>
            <a:r>
              <a:rPr lang="en-US" altLang="en-US" sz="2000" b="1" dirty="0" smtClean="0"/>
              <a:t>esigned </a:t>
            </a:r>
            <a:r>
              <a:rPr lang="en-US" altLang="en-US" sz="2000" b="1" dirty="0"/>
              <a:t>to develop or expand export activities with up to 90% guaranty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 smtClean="0"/>
              <a:t>International Trade Loan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2000" dirty="0" smtClean="0"/>
              <a:t>Maximum $5 million loan and 90% guaranty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altLang="en-US" sz="2000" dirty="0"/>
              <a:t>Long </a:t>
            </a:r>
            <a:r>
              <a:rPr lang="en-US" altLang="en-US" sz="2000" dirty="0" smtClean="0"/>
              <a:t>Term Fixed Asset/Working Capital/</a:t>
            </a:r>
            <a:r>
              <a:rPr lang="en-US" altLang="en-US" sz="2000" dirty="0" err="1" smtClean="0"/>
              <a:t>Refi</a:t>
            </a:r>
            <a:r>
              <a:rPr lang="en-US" altLang="en-US" sz="2000" dirty="0" smtClean="0"/>
              <a:t>.</a:t>
            </a:r>
            <a:endParaRPr lang="en-US" sz="2000" dirty="0" smtClean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 smtClean="0"/>
              <a:t>Export Working Capital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2000" dirty="0"/>
              <a:t>Maximum $5 </a:t>
            </a:r>
            <a:r>
              <a:rPr lang="en-US" sz="2000" dirty="0" smtClean="0"/>
              <a:t>Million Loan And </a:t>
            </a:r>
            <a:r>
              <a:rPr lang="en-US" sz="2000" dirty="0"/>
              <a:t>90% G</a:t>
            </a:r>
            <a:r>
              <a:rPr lang="en-US" sz="2000" dirty="0" smtClean="0"/>
              <a:t>uaranty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Transaction Or Asset-Based, Short-Term Financing </a:t>
            </a:r>
            <a:r>
              <a:rPr lang="en-US" altLang="en-US" sz="2000" dirty="0"/>
              <a:t>N</a:t>
            </a:r>
            <a:r>
              <a:rPr lang="en-US" altLang="en-US" sz="2000" dirty="0" smtClean="0"/>
              <a:t>eeds</a:t>
            </a:r>
            <a:endParaRPr lang="en-US" sz="2000" dirty="0"/>
          </a:p>
          <a:p>
            <a:pPr lvl="1"/>
            <a:r>
              <a:rPr lang="en-US" sz="2000" dirty="0" smtClean="0"/>
              <a:t>Export Express</a:t>
            </a:r>
            <a:endParaRPr lang="en-US" sz="2000" dirty="0"/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altLang="en-US" sz="2000" dirty="0"/>
              <a:t>Simplest </a:t>
            </a:r>
            <a:r>
              <a:rPr lang="en-US" altLang="en-US" sz="2000" dirty="0" smtClean="0"/>
              <a:t>Program</a:t>
            </a:r>
            <a:r>
              <a:rPr lang="en-US" altLang="en-US" sz="2000" dirty="0"/>
              <a:t>; </a:t>
            </a:r>
            <a:r>
              <a:rPr lang="en-US" altLang="en-US" sz="2000" dirty="0" smtClean="0"/>
              <a:t>Up To $500,000 Term Loan Or </a:t>
            </a:r>
            <a:r>
              <a:rPr lang="en-US" altLang="en-US" sz="2000" dirty="0"/>
              <a:t>L</a:t>
            </a:r>
            <a:r>
              <a:rPr lang="en-US" altLang="en-US" sz="2000" dirty="0" smtClean="0"/>
              <a:t>ine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2000" dirty="0"/>
              <a:t>Maximum </a:t>
            </a:r>
            <a:r>
              <a:rPr lang="en-US" sz="2000" dirty="0" smtClean="0"/>
              <a:t>90% For Loans </a:t>
            </a:r>
            <a:r>
              <a:rPr lang="en-US" sz="2000" u="sng" dirty="0"/>
              <a:t>&lt;</a:t>
            </a:r>
            <a:r>
              <a:rPr lang="en-US" sz="2000" dirty="0"/>
              <a:t> </a:t>
            </a:r>
            <a:r>
              <a:rPr lang="en-US" sz="2000" dirty="0" smtClean="0"/>
              <a:t>$350,000</a:t>
            </a:r>
            <a:endParaRPr lang="en-US" sz="2000" dirty="0"/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2000" dirty="0"/>
              <a:t>Maximum 75% </a:t>
            </a:r>
            <a:r>
              <a:rPr lang="en-US" sz="2000" dirty="0" smtClean="0"/>
              <a:t>For Loans </a:t>
            </a:r>
            <a:r>
              <a:rPr lang="en-US" sz="2000" dirty="0"/>
              <a:t>&gt; </a:t>
            </a:r>
            <a:r>
              <a:rPr lang="en-US" sz="2000" dirty="0" smtClean="0"/>
              <a:t>$</a:t>
            </a:r>
            <a:r>
              <a:rPr lang="en-US" sz="2000" dirty="0"/>
              <a:t>3</a:t>
            </a:r>
            <a:r>
              <a:rPr lang="en-US" sz="2000" dirty="0" smtClean="0"/>
              <a:t>50,000</a:t>
            </a:r>
            <a:endParaRPr lang="en-US" altLang="en-US" sz="2000" dirty="0"/>
          </a:p>
          <a:p>
            <a:pPr marL="1085850" lvl="2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72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 descr="7(a) Policy Updates - Eligibility" title="7(a) Policy Updates - Eligibility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504 Loan </a:t>
            </a:r>
            <a:r>
              <a:rPr lang="en-US" altLang="en-US" b="1" dirty="0"/>
              <a:t>Program</a:t>
            </a:r>
            <a:endParaRPr lang="en-US" altLang="en-US" dirty="0" smtClean="0"/>
          </a:p>
        </p:txBody>
      </p:sp>
      <p:sp>
        <p:nvSpPr>
          <p:cNvPr id="20483" name="Content Placeholder 2" descr="Guidance on business engaged in Promoting Religion (Page 92)&#10;&#10;If religious affiliation/issues arise:&#10;Religious Eligibility Worksheet required,&#10;    Appendix 8 (SBA Form 1971) in SOP 50-10-5 (F).&#10;If using delegated authority - keep in file.&#10;Non-delegated processing - submit with application.&#10;"/>
          <p:cNvSpPr>
            <a:spLocks noGrp="1"/>
          </p:cNvSpPr>
          <p:nvPr>
            <p:ph idx="1"/>
          </p:nvPr>
        </p:nvSpPr>
        <p:spPr>
          <a:xfrm>
            <a:off x="685800" y="1676400"/>
            <a:ext cx="8153400" cy="34290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en-US" b="1" dirty="0" smtClean="0"/>
              <a:t>Economic Development Program</a:t>
            </a:r>
          </a:p>
          <a:p>
            <a:pPr lvl="1">
              <a:defRPr/>
            </a:pPr>
            <a:r>
              <a:rPr lang="en-US" altLang="en-US" sz="2400" dirty="0" smtClean="0"/>
              <a:t>Supports Business Expansion And Job Creation</a:t>
            </a:r>
          </a:p>
          <a:p>
            <a:pPr lvl="1">
              <a:defRPr/>
            </a:pPr>
            <a:r>
              <a:rPr lang="en-US" altLang="en-US" sz="2400" dirty="0" smtClean="0"/>
              <a:t>Long Term, Fixed Rate Subordinate Mortgage Loan</a:t>
            </a:r>
            <a:endParaRPr lang="en-US" altLang="en-US" sz="2400" dirty="0"/>
          </a:p>
          <a:p>
            <a:pPr>
              <a:defRPr/>
            </a:pPr>
            <a:r>
              <a:rPr lang="en-US" altLang="en-US" b="1" dirty="0"/>
              <a:t>M</a:t>
            </a:r>
            <a:r>
              <a:rPr lang="en-US" altLang="en-US" b="1" dirty="0" smtClean="0"/>
              <a:t>aximum Loan Amounts</a:t>
            </a:r>
            <a:endParaRPr lang="en-US" altLang="en-US" b="1" dirty="0"/>
          </a:p>
          <a:p>
            <a:pPr lvl="1">
              <a:defRPr/>
            </a:pPr>
            <a:r>
              <a:rPr lang="en-US" altLang="en-US" sz="2400" dirty="0" smtClean="0"/>
              <a:t>$5.0 Million For Job Creation, Meeting Policy Goal, Etc.</a:t>
            </a:r>
          </a:p>
          <a:p>
            <a:pPr lvl="1">
              <a:defRPr/>
            </a:pPr>
            <a:r>
              <a:rPr lang="en-US" altLang="en-US" sz="2400" dirty="0" smtClean="0"/>
              <a:t>$5.5 Million For Manufacturers &amp; Energy Savings/Subs</a:t>
            </a:r>
          </a:p>
          <a:p>
            <a:pPr>
              <a:defRPr/>
            </a:pPr>
            <a:r>
              <a:rPr lang="en-US" altLang="en-US" b="1" dirty="0"/>
              <a:t>Uses Of Funds</a:t>
            </a:r>
          </a:p>
          <a:p>
            <a:pPr lvl="1">
              <a:defRPr/>
            </a:pPr>
            <a:r>
              <a:rPr lang="en-US" altLang="en-US" sz="2400" dirty="0"/>
              <a:t>Long-Term, Fixed Assets</a:t>
            </a:r>
          </a:p>
          <a:p>
            <a:pPr>
              <a:defRPr/>
            </a:pPr>
            <a:r>
              <a:rPr lang="en-US" altLang="en-US" b="1" dirty="0" smtClean="0"/>
              <a:t>Maturity &amp; Interest Rate</a:t>
            </a:r>
            <a:endParaRPr lang="en-US" altLang="en-US" b="1" dirty="0"/>
          </a:p>
          <a:p>
            <a:pPr lvl="1">
              <a:defRPr/>
            </a:pPr>
            <a:r>
              <a:rPr lang="en-US" altLang="en-US" sz="2400" dirty="0"/>
              <a:t>Generally 10-20 </a:t>
            </a:r>
            <a:r>
              <a:rPr lang="en-US" altLang="en-US" sz="2400" dirty="0" smtClean="0"/>
              <a:t>Years With Fixed Rate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297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 descr="7(a) Policy Updates - Eligibility" title="7(a) Policy Updates - Eligibility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504 Loan Program</a:t>
            </a:r>
            <a:endParaRPr lang="en-US" altLang="en-US" dirty="0" smtClean="0"/>
          </a:p>
        </p:txBody>
      </p:sp>
      <p:sp>
        <p:nvSpPr>
          <p:cNvPr id="21507" name="Content Placeholder 2" descr="Businesses with Associate(s) of Poor Character (Pages 93-98):&#10;Must obtain SBA Form 912.&#10;All delegated lenders can clear 912s for delegated processing if they meet specific requirements –remember to send a copy of clearance to OIG/OSO for name check.&#10;Ensure that all details required are provided.&#10;" title="7(a) Policy Updates - Eligibility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3657600"/>
          </a:xfrm>
        </p:spPr>
        <p:txBody>
          <a:bodyPr/>
          <a:lstStyle/>
          <a:p>
            <a:pPr lvl="1">
              <a:defRPr/>
            </a:pPr>
            <a:endParaRPr lang="en-US" altLang="en-US" dirty="0" smtClean="0"/>
          </a:p>
          <a:p>
            <a:pPr lvl="1"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sz="2800" dirty="0" smtClean="0"/>
          </a:p>
        </p:txBody>
      </p:sp>
      <p:sp>
        <p:nvSpPr>
          <p:cNvPr id="4" name="Content Placeholder 2" descr="Guidance on business engaged in Promoting Religion (Page 92)&#10;&#10;If religious affiliation/issues arise:&#10;Religious Eligibility Worksheet required,&#10;    Appendix 8 (SBA Form 1971) in SOP 50-10-5 (F).&#10;If using delegated authority - keep in file.&#10;Non-delegated processing - submit with application.&#10;"/>
          <p:cNvSpPr txBox="1">
            <a:spLocks/>
          </p:cNvSpPr>
          <p:nvPr/>
        </p:nvSpPr>
        <p:spPr bwMode="auto">
          <a:xfrm>
            <a:off x="685800" y="1283208"/>
            <a:ext cx="8153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b="1" dirty="0" smtClean="0"/>
              <a:t>Project </a:t>
            </a:r>
            <a:r>
              <a:rPr lang="en-US" altLang="en-US" b="1" dirty="0"/>
              <a:t>Costs</a:t>
            </a:r>
          </a:p>
          <a:p>
            <a:pPr lvl="1">
              <a:defRPr/>
            </a:pPr>
            <a:r>
              <a:rPr lang="en-US" altLang="en-US" sz="2400" dirty="0"/>
              <a:t>50% Bank Or Credit Union Loan</a:t>
            </a:r>
          </a:p>
          <a:p>
            <a:pPr lvl="1">
              <a:defRPr/>
            </a:pPr>
            <a:r>
              <a:rPr lang="en-US" altLang="en-US" sz="2400" dirty="0"/>
              <a:t>40% CDC 504 Loan (100% SBA Guaranty)</a:t>
            </a:r>
          </a:p>
          <a:p>
            <a:pPr lvl="1">
              <a:defRPr/>
            </a:pPr>
            <a:r>
              <a:rPr lang="en-US" altLang="en-US" sz="2400" dirty="0"/>
              <a:t>10-20% Borrower </a:t>
            </a:r>
            <a:r>
              <a:rPr lang="en-US" altLang="en-US" sz="2400" dirty="0" smtClean="0"/>
              <a:t>Equity</a:t>
            </a:r>
          </a:p>
          <a:p>
            <a:pPr>
              <a:defRPr/>
            </a:pPr>
            <a:r>
              <a:rPr lang="en-US" altLang="en-US" b="1" dirty="0" smtClean="0"/>
              <a:t>Borrower Equity Requirements</a:t>
            </a:r>
            <a:endParaRPr lang="en-US" altLang="en-US" b="1" dirty="0"/>
          </a:p>
          <a:p>
            <a:pPr lvl="1">
              <a:defRPr/>
            </a:pPr>
            <a:r>
              <a:rPr lang="en-US" altLang="en-US" sz="2400" dirty="0" smtClean="0"/>
              <a:t>Minimum 10</a:t>
            </a:r>
            <a:r>
              <a:rPr lang="en-US" altLang="en-US" sz="2400" dirty="0"/>
              <a:t>% </a:t>
            </a:r>
            <a:r>
              <a:rPr lang="en-US" altLang="en-US" sz="2400" dirty="0" smtClean="0"/>
              <a:t>For All Borrowers</a:t>
            </a:r>
          </a:p>
          <a:p>
            <a:pPr lvl="1">
              <a:defRPr/>
            </a:pPr>
            <a:r>
              <a:rPr lang="en-US" altLang="en-US" sz="2400" dirty="0" smtClean="0"/>
              <a:t>Minimum 15% For New Businesses</a:t>
            </a:r>
          </a:p>
          <a:p>
            <a:pPr lvl="1">
              <a:defRPr/>
            </a:pPr>
            <a:r>
              <a:rPr lang="en-US" sz="2400" dirty="0" smtClean="0"/>
              <a:t>Minimum 15% For Limited </a:t>
            </a:r>
            <a:r>
              <a:rPr lang="en-US" sz="2400" dirty="0"/>
              <a:t>O</a:t>
            </a:r>
            <a:r>
              <a:rPr lang="en-US" sz="2400" dirty="0" smtClean="0"/>
              <a:t>r </a:t>
            </a:r>
            <a:r>
              <a:rPr lang="en-US" sz="2400" dirty="0"/>
              <a:t>Special Purpose </a:t>
            </a:r>
            <a:r>
              <a:rPr lang="en-US" sz="2400" dirty="0" smtClean="0"/>
              <a:t>Property</a:t>
            </a:r>
          </a:p>
          <a:p>
            <a:pPr lvl="2">
              <a:defRPr/>
            </a:pPr>
            <a:r>
              <a:rPr lang="en-US" sz="2000" dirty="0" smtClean="0"/>
              <a:t>Hotels</a:t>
            </a:r>
          </a:p>
          <a:p>
            <a:pPr lvl="2">
              <a:defRPr/>
            </a:pPr>
            <a:r>
              <a:rPr lang="en-US" sz="2000" dirty="0"/>
              <a:t>Farms, </a:t>
            </a:r>
            <a:r>
              <a:rPr lang="en-US" sz="2000" dirty="0" smtClean="0"/>
              <a:t>Including </a:t>
            </a:r>
            <a:r>
              <a:rPr lang="en-US" sz="2000" dirty="0"/>
              <a:t>D</a:t>
            </a:r>
            <a:r>
              <a:rPr lang="en-US" sz="2000" dirty="0" smtClean="0"/>
              <a:t>airy Facilities</a:t>
            </a:r>
            <a:endParaRPr lang="en-US" altLang="en-US" sz="2000" dirty="0"/>
          </a:p>
          <a:p>
            <a:pPr marL="457200" lvl="1" indent="0">
              <a:buNone/>
              <a:defRPr/>
            </a:pPr>
            <a:endParaRPr lang="en-US" altLang="en-US" sz="2600" dirty="0"/>
          </a:p>
          <a:p>
            <a:pPr marL="457200" lvl="1" indent="0">
              <a:buNone/>
              <a:defRPr/>
            </a:pPr>
            <a:endParaRPr lang="en-US" altLang="en-US" sz="2400" dirty="0"/>
          </a:p>
          <a:p>
            <a:pPr marL="457200" lvl="1" indent="0">
              <a:buNone/>
              <a:defRPr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2562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</a:t>
            </a:r>
            <a:r>
              <a:rPr lang="en-US" b="1" dirty="0" smtClean="0"/>
              <a:t>on-7(a) Microloans</a:t>
            </a:r>
            <a:endParaRPr lang="en-US" b="1" dirty="0"/>
          </a:p>
        </p:txBody>
      </p:sp>
      <p:sp>
        <p:nvSpPr>
          <p:cNvPr id="5" name="Content Placeholder 6"/>
          <p:cNvSpPr txBox="1">
            <a:spLocks noGrp="1"/>
          </p:cNvSpPr>
          <p:nvPr>
            <p:ph idx="1"/>
          </p:nvPr>
        </p:nvSpPr>
        <p:spPr>
          <a:xfrm>
            <a:off x="204788" y="1290912"/>
            <a:ext cx="8772158" cy="556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sz="1000" b="1" dirty="0" smtClean="0"/>
          </a:p>
          <a:p>
            <a:pPr marL="342900" lvl="1" indent="-342900"/>
            <a:r>
              <a:rPr lang="en-US" sz="3200" b="1" dirty="0" smtClean="0"/>
              <a:t>Nonprofit Intermediaries (a/k/a </a:t>
            </a:r>
            <a:r>
              <a:rPr lang="en-US" sz="3200" b="1" dirty="0" err="1" smtClean="0"/>
              <a:t>Microlenders</a:t>
            </a:r>
            <a:r>
              <a:rPr lang="en-US" sz="3200" b="1" dirty="0" smtClean="0"/>
              <a:t>)</a:t>
            </a:r>
            <a:endParaRPr lang="en-US" sz="3200" b="1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400" dirty="0" smtClean="0"/>
              <a:t>Maximum $50,000 Short Term Loans (</a:t>
            </a:r>
            <a:r>
              <a:rPr lang="en-US" sz="2400" u="sng" dirty="0" smtClean="0"/>
              <a:t>&lt;</a:t>
            </a:r>
            <a:r>
              <a:rPr lang="en-US" sz="2400" dirty="0" smtClean="0"/>
              <a:t> 6 Year Maturity)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400" dirty="0" smtClean="0"/>
              <a:t>NO GUARANTY</a:t>
            </a:r>
            <a:endParaRPr lang="en-US" sz="2400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400" dirty="0" smtClean="0"/>
              <a:t>Uses: Machinery</a:t>
            </a:r>
            <a:r>
              <a:rPr lang="en-US" sz="2400" dirty="0"/>
              <a:t>, </a:t>
            </a:r>
            <a:r>
              <a:rPr lang="en-US" sz="2400" dirty="0" smtClean="0"/>
              <a:t>FFE, WC, Leasehold Improvements, etc.</a:t>
            </a:r>
            <a:endParaRPr lang="en-US" sz="2400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400" dirty="0" smtClean="0"/>
              <a:t>Referral Opportunity</a:t>
            </a:r>
            <a:endParaRPr lang="en-US" sz="2000" dirty="0" smtClean="0"/>
          </a:p>
          <a:p>
            <a:pPr marL="342900" lvl="1" indent="-342900"/>
            <a:r>
              <a:rPr lang="en-US" sz="3200" b="1" dirty="0" err="1" smtClean="0"/>
              <a:t>Microlenders</a:t>
            </a:r>
            <a:r>
              <a:rPr lang="en-US" sz="3200" b="1" dirty="0" smtClean="0"/>
              <a:t> In WI</a:t>
            </a:r>
            <a:endParaRPr lang="en-US" sz="3200" b="1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Statewide Coverage: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Impact Seven, Inc. </a:t>
            </a:r>
            <a:r>
              <a:rPr lang="en-US" altLang="en-US" sz="2000" b="1" dirty="0" smtClean="0"/>
              <a:t>–</a:t>
            </a:r>
            <a:r>
              <a:rPr lang="en-US" altLang="en-US" sz="2000" dirty="0" smtClean="0"/>
              <a:t> Lincoln Opportunity Fund (WBD Affiliate) </a:t>
            </a:r>
            <a:r>
              <a:rPr lang="en-US" altLang="en-US" sz="2000" b="1" dirty="0" smtClean="0"/>
              <a:t>–</a:t>
            </a:r>
            <a:r>
              <a:rPr lang="en-US" altLang="en-US" sz="2000" dirty="0" smtClean="0"/>
              <a:t> WWBIC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Other Target Markets: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altLang="en-US" sz="2000" dirty="0" err="1" smtClean="0"/>
              <a:t>Advocap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/>
              <a:t>–</a:t>
            </a:r>
            <a:r>
              <a:rPr lang="en-US" altLang="en-US" sz="2000" dirty="0" smtClean="0"/>
              <a:t> CAP Services, Inc. </a:t>
            </a:r>
            <a:r>
              <a:rPr lang="en-US" altLang="en-US" sz="2000" b="1" dirty="0" smtClean="0"/>
              <a:t>–</a:t>
            </a:r>
            <a:r>
              <a:rPr lang="en-US" altLang="en-US" sz="2000" dirty="0" smtClean="0"/>
              <a:t> First American Capital Corp.</a:t>
            </a:r>
          </a:p>
          <a:p>
            <a:pPr marL="857250" lvl="2" indent="0">
              <a:buNone/>
            </a:pPr>
            <a:r>
              <a:rPr lang="en-US" altLang="en-US" sz="2000" dirty="0" smtClean="0"/>
              <a:t>    </a:t>
            </a:r>
            <a:r>
              <a:rPr lang="en-US" altLang="en-US" sz="2000" b="1" dirty="0" smtClean="0"/>
              <a:t>–</a:t>
            </a:r>
            <a:r>
              <a:rPr lang="en-US" altLang="en-US" sz="2000" dirty="0" smtClean="0"/>
              <a:t> Green Bay Area Chamber Of Commerce Foundation</a:t>
            </a:r>
          </a:p>
          <a:p>
            <a:pPr marL="857250" lvl="2" indent="0">
              <a:buNone/>
            </a:pPr>
            <a:r>
              <a:rPr lang="en-US" altLang="en-US" sz="2000" dirty="0" smtClean="0"/>
              <a:t>    </a:t>
            </a:r>
            <a:r>
              <a:rPr lang="en-US" altLang="en-US" sz="2000" b="1" dirty="0" smtClean="0"/>
              <a:t>–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Northeast Entrepreneur </a:t>
            </a:r>
            <a:r>
              <a:rPr lang="en-US" altLang="en-US" sz="2000" dirty="0" smtClean="0"/>
              <a:t>Fund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59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342"/>
            <a:ext cx="8266447" cy="998658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Capital: SBA One-</a:t>
            </a:r>
            <a:r>
              <a:rPr lang="en-US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sz="6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4" y="1458791"/>
            <a:ext cx="8658225" cy="427525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</a:t>
            </a:r>
            <a:r>
              <a:rPr lang="en-US" sz="2800" b="1" i="1" dirty="0" smtClean="0"/>
              <a:t>“</a:t>
            </a:r>
            <a:r>
              <a:rPr lang="en-US" sz="2800" b="1" i="1" dirty="0" err="1" smtClean="0"/>
              <a:t>Turbotax</a:t>
            </a:r>
            <a:r>
              <a:rPr lang="en-US" sz="2800" b="1" i="1" dirty="0" smtClean="0"/>
              <a:t> for lending”-fully automated loan application</a:t>
            </a:r>
          </a:p>
          <a:p>
            <a:pPr lvl="1"/>
            <a:r>
              <a:rPr lang="en-US" dirty="0" smtClean="0"/>
              <a:t>reduce </a:t>
            </a:r>
            <a:r>
              <a:rPr lang="en-US" dirty="0"/>
              <a:t>paperwork for </a:t>
            </a:r>
            <a:r>
              <a:rPr lang="en-US" dirty="0" smtClean="0"/>
              <a:t>borrowers</a:t>
            </a:r>
          </a:p>
          <a:p>
            <a:pPr lvl="1"/>
            <a:r>
              <a:rPr lang="en-US" dirty="0" smtClean="0"/>
              <a:t>lower </a:t>
            </a:r>
            <a:r>
              <a:rPr lang="en-US" dirty="0"/>
              <a:t>lender transaction costs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provide better guarantee assurance </a:t>
            </a:r>
            <a:endParaRPr lang="en-US" dirty="0" smtClean="0"/>
          </a:p>
          <a:p>
            <a:pPr lvl="1"/>
            <a:r>
              <a:rPr lang="en-US" dirty="0" smtClean="0"/>
              <a:t>expand </a:t>
            </a:r>
            <a:r>
              <a:rPr lang="en-US" dirty="0"/>
              <a:t>access to </a:t>
            </a:r>
            <a:r>
              <a:rPr lang="en-US" dirty="0" smtClean="0"/>
              <a:t>capital—help </a:t>
            </a:r>
            <a:r>
              <a:rPr lang="en-US" dirty="0"/>
              <a:t>one thousand lenders make more than 10 SBA loans per year, up from the historical annual average of just 500 to 700 lenders producing this type of loan volume</a:t>
            </a:r>
            <a:r>
              <a:rPr lang="en-US" sz="1600" dirty="0"/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8" y="228600"/>
            <a:ext cx="1963737" cy="84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67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     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Contracting</a:t>
            </a:r>
            <a:endParaRPr lang="en-U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343400"/>
          </a:xfrm>
        </p:spPr>
        <p:txBody>
          <a:bodyPr>
            <a:normAutofit/>
          </a:bodyPr>
          <a:lstStyle/>
          <a:p>
            <a:pPr lvl="0" algn="ctr" eaLnBrk="1" fontAlgn="auto" hangingPunct="1">
              <a:spcAft>
                <a:spcPts val="0"/>
              </a:spcAft>
              <a:buClrTx/>
              <a:buSzTx/>
              <a:buNone/>
              <a:defRPr/>
            </a:pPr>
            <a:r>
              <a:rPr lang="en-US" sz="2400" b="1" kern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What are the Government-wide Small Business Contracting Goals and Achievement?   </a:t>
            </a:r>
            <a:endParaRPr lang="en-US" sz="2400" kern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1" fontAlgn="auto" hangingPunct="1">
              <a:spcAft>
                <a:spcPts val="0"/>
              </a:spcAft>
              <a:buClrTx/>
              <a:buSzTx/>
              <a:buNone/>
              <a:defRPr/>
            </a:pPr>
            <a:r>
              <a:rPr lang="en-US" sz="2200" kern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400" kern="1200" dirty="0">
              <a:solidFill>
                <a:prstClr val="black"/>
              </a:solidFill>
              <a:latin typeface="Calibri"/>
            </a:endParaRPr>
          </a:p>
          <a:p>
            <a:pPr lvl="1"/>
            <a:endParaRPr lang="en-US" dirty="0" smtClean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728E6-713D-4F1F-BFD3-90A96BFFE479}" type="slidenum">
              <a:rPr lang="en-US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2194560" cy="96793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87515"/>
              </p:ext>
            </p:extLst>
          </p:nvPr>
        </p:nvGraphicFramePr>
        <p:xfrm>
          <a:off x="1295398" y="2590799"/>
          <a:ext cx="6553201" cy="30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3049"/>
                <a:gridCol w="1301520"/>
                <a:gridCol w="1337712"/>
                <a:gridCol w="1339160"/>
                <a:gridCol w="1211760"/>
              </a:tblGrid>
              <a:tr h="5111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Category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2014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2015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2016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670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Small Business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24.99%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25.75%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24.34%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313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SDB (8(a))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9.46%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10.06%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 </a:t>
                      </a:r>
                      <a:r>
                        <a:rPr lang="en-US" sz="1100" dirty="0" smtClean="0">
                          <a:effectLst/>
                        </a:rPr>
                        <a:t>9.52%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011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</a:rPr>
                        <a:t>HUBZone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1.82%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1.81%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 </a:t>
                      </a:r>
                      <a:r>
                        <a:rPr lang="en-US" sz="1100" dirty="0" smtClean="0">
                          <a:effectLst/>
                        </a:rPr>
                        <a:t>1.67%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809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WOSB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4.68%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5.05%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  </a:t>
                      </a:r>
                      <a:r>
                        <a:rPr lang="en-US" sz="1100" dirty="0" smtClean="0">
                          <a:effectLst/>
                        </a:rPr>
                        <a:t>4.79%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563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SDVOSB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3.68%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3.93%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  </a:t>
                      </a:r>
                      <a:r>
                        <a:rPr lang="en-US" sz="1100" dirty="0" smtClean="0">
                          <a:effectLst/>
                        </a:rPr>
                        <a:t>3.98%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53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     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Contracting</a:t>
            </a:r>
            <a:endParaRPr lang="en-U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343400"/>
          </a:xfrm>
        </p:spPr>
        <p:txBody>
          <a:bodyPr>
            <a:normAutofit fontScale="85000" lnSpcReduction="20000"/>
          </a:bodyPr>
          <a:lstStyle/>
          <a:p>
            <a:pPr lvl="0" algn="ctr" eaLnBrk="1" fontAlgn="auto" hangingPunct="1">
              <a:spcAft>
                <a:spcPts val="0"/>
              </a:spcAft>
              <a:buClrTx/>
              <a:buSzTx/>
              <a:buNone/>
              <a:defRPr/>
            </a:pPr>
            <a:r>
              <a:rPr lang="en-US" sz="2400" b="1" kern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Government-wide Small Business Contracting</a:t>
            </a:r>
          </a:p>
          <a:p>
            <a:pPr lvl="0" algn="ctr" eaLnBrk="1" fontAlgn="auto" hangingPunct="1">
              <a:spcAft>
                <a:spcPts val="0"/>
              </a:spcAft>
              <a:buClrTx/>
              <a:buSzTx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Goals are a floor—not a ceiling!</a:t>
            </a:r>
            <a:endParaRPr lang="en-US" sz="2400" b="1" kern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1" fontAlgn="auto" hangingPunct="1">
              <a:spcAft>
                <a:spcPts val="0"/>
              </a:spcAft>
              <a:buClrTx/>
              <a:buSzTx/>
              <a:buNone/>
              <a:defRPr/>
            </a:pP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1" fontAlgn="auto" hangingPunct="1">
              <a:spcAft>
                <a:spcPts val="0"/>
              </a:spcAft>
              <a:buClrTx/>
              <a:buSzTx/>
              <a:buNone/>
              <a:defRPr/>
            </a:pPr>
            <a:r>
              <a:rPr lang="en-US" sz="4000" b="1" u="sng" kern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2015:</a:t>
            </a:r>
          </a:p>
          <a:p>
            <a:pPr lvl="0" algn="ctr" eaLnBrk="1" fontAlgn="auto" hangingPunct="1">
              <a:spcAft>
                <a:spcPts val="0"/>
              </a:spcAft>
              <a:buClrTx/>
              <a:buSzTx/>
              <a:buNone/>
              <a:defRPr/>
            </a:pPr>
            <a:endParaRPr lang="en-US" sz="3100" b="1" kern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1" fontAlgn="auto" hangingPunct="1">
              <a:spcAft>
                <a:spcPts val="0"/>
              </a:spcAft>
              <a:buClrTx/>
              <a:buSzTx/>
              <a:buNone/>
              <a:defRPr/>
            </a:pPr>
            <a:r>
              <a:rPr lang="en-US" sz="4000" b="1" kern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en-US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90.7</a:t>
            </a:r>
            <a:r>
              <a:rPr lang="en-US" sz="4000" b="1" kern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Billion to Small Business</a:t>
            </a:r>
          </a:p>
          <a:p>
            <a:pPr lvl="0" algn="ctr" eaLnBrk="1" fontAlgn="auto" hangingPunct="1">
              <a:spcAft>
                <a:spcPts val="0"/>
              </a:spcAft>
              <a:buClrTx/>
              <a:buSzTx/>
              <a:buNone/>
              <a:defRPr/>
            </a:pPr>
            <a:endParaRPr lang="en-US" sz="3400" b="1" kern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1" fontAlgn="auto" hangingPunct="1">
              <a:spcAft>
                <a:spcPts val="0"/>
              </a:spcAft>
              <a:buClrTx/>
              <a:buSzTx/>
              <a:buNone/>
              <a:defRPr/>
            </a:pPr>
            <a:r>
              <a:rPr lang="en-US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$52.4 Billion from DoD alone</a:t>
            </a:r>
            <a:endParaRPr lang="en-US" sz="4000" b="1" kern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1" fontAlgn="auto" hangingPunct="1">
              <a:spcAft>
                <a:spcPts val="0"/>
              </a:spcAft>
              <a:buClrTx/>
              <a:buSzTx/>
              <a:buNone/>
              <a:defRPr/>
            </a:pPr>
            <a:endParaRPr lang="en-US" sz="3000" b="1" kern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1" fontAlgn="auto" hangingPunct="1">
              <a:spcAft>
                <a:spcPts val="0"/>
              </a:spcAft>
              <a:buClrTx/>
              <a:buSzTx/>
              <a:buNone/>
              <a:defRPr/>
            </a:pPr>
            <a:r>
              <a:rPr lang="en-US" sz="4000" kern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728E6-713D-4F1F-BFD3-90A96BFFE479}" type="slidenum">
              <a:rPr lang="en-US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2194560" cy="96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4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          </a:t>
            </a:r>
            <a:r>
              <a:rPr lang="en-US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Counseling</a:t>
            </a:r>
            <a:endParaRPr lang="en-US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4776"/>
            <a:ext cx="8229600" cy="457882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40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Courier New"/>
              <a:buChar char="o"/>
            </a:pPr>
            <a:r>
              <a:rPr lang="en-US" sz="11200" dirty="0">
                <a:latin typeface="Arial" pitchFamily="34" charset="0"/>
                <a:ea typeface="Times New Roman"/>
                <a:cs typeface="Arial" pitchFamily="34" charset="0"/>
              </a:rPr>
              <a:t>E</a:t>
            </a:r>
            <a:r>
              <a:rPr lang="en-US" sz="11200" dirty="0" smtClean="0">
                <a:latin typeface="Arial" pitchFamily="34" charset="0"/>
                <a:ea typeface="Times New Roman"/>
                <a:cs typeface="Arial" pitchFamily="34" charset="0"/>
              </a:rPr>
              <a:t>xtensive </a:t>
            </a:r>
            <a:r>
              <a:rPr lang="en-US" sz="11200" dirty="0">
                <a:latin typeface="Arial" pitchFamily="34" charset="0"/>
                <a:ea typeface="Times New Roman"/>
                <a:cs typeface="Arial" pitchFamily="34" charset="0"/>
              </a:rPr>
              <a:t>network of resource partners </a:t>
            </a:r>
            <a:r>
              <a:rPr lang="en-US" sz="11200" dirty="0" smtClean="0">
                <a:latin typeface="Arial" pitchFamily="34" charset="0"/>
                <a:ea typeface="Times New Roman"/>
                <a:cs typeface="Arial" pitchFamily="34" charset="0"/>
              </a:rPr>
              <a:t>Counseling services &amp; classes free </a:t>
            </a:r>
            <a:r>
              <a:rPr lang="en-US" sz="11200" dirty="0">
                <a:latin typeface="Arial" pitchFamily="34" charset="0"/>
                <a:ea typeface="Times New Roman"/>
                <a:cs typeface="Arial" pitchFamily="34" charset="0"/>
              </a:rPr>
              <a:t>or </a:t>
            </a:r>
            <a:r>
              <a:rPr lang="en-US" sz="11200" dirty="0" smtClean="0">
                <a:latin typeface="Arial" pitchFamily="34" charset="0"/>
                <a:ea typeface="Times New Roman"/>
                <a:cs typeface="Arial" pitchFamily="34" charset="0"/>
              </a:rPr>
              <a:t>low cost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76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76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lvl="2">
              <a:spcBef>
                <a:spcPts val="0"/>
              </a:spcBef>
              <a:buFont typeface="Wingdings"/>
              <a:buChar char=""/>
            </a:pPr>
            <a:r>
              <a:rPr lang="en-US" sz="9600" dirty="0" smtClean="0">
                <a:latin typeface="Arial" pitchFamily="34" charset="0"/>
                <a:ea typeface="Times New Roman"/>
                <a:cs typeface="Arial" pitchFamily="34" charset="0"/>
              </a:rPr>
              <a:t>SCORE with locations throughout WI</a:t>
            </a:r>
          </a:p>
          <a:p>
            <a:pPr lvl="2">
              <a:spcBef>
                <a:spcPts val="0"/>
              </a:spcBef>
              <a:buFont typeface="Wingdings"/>
              <a:buChar char=""/>
            </a:pPr>
            <a:endParaRPr lang="en-US" sz="96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lvl="2">
              <a:spcBef>
                <a:spcPts val="0"/>
              </a:spcBef>
              <a:buFont typeface="Wingdings"/>
              <a:buChar char=""/>
            </a:pPr>
            <a:r>
              <a:rPr lang="en-US" sz="9600" dirty="0">
                <a:latin typeface="Arial" pitchFamily="34" charset="0"/>
                <a:ea typeface="Times New Roman"/>
                <a:cs typeface="Arial" pitchFamily="34" charset="0"/>
              </a:rPr>
              <a:t>SBDC’s (12 with locations at UW extensions</a:t>
            </a:r>
            <a:r>
              <a:rPr lang="en-US" sz="9600" dirty="0" smtClean="0">
                <a:latin typeface="Arial" pitchFamily="34" charset="0"/>
                <a:ea typeface="Times New Roman"/>
                <a:cs typeface="Arial" pitchFamily="34" charset="0"/>
              </a:rPr>
              <a:t>)</a:t>
            </a:r>
          </a:p>
          <a:p>
            <a:pPr marL="914400" lvl="2" indent="0">
              <a:spcBef>
                <a:spcPts val="0"/>
              </a:spcBef>
              <a:buNone/>
            </a:pPr>
            <a:endParaRPr lang="en-US" sz="96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lvl="2">
              <a:spcBef>
                <a:spcPts val="0"/>
              </a:spcBef>
              <a:buFont typeface="Wingdings"/>
              <a:buChar char=""/>
            </a:pPr>
            <a:r>
              <a:rPr lang="en-US" sz="9600" dirty="0">
                <a:latin typeface="Arial" pitchFamily="34" charset="0"/>
                <a:ea typeface="Times New Roman"/>
                <a:cs typeface="Arial" pitchFamily="34" charset="0"/>
              </a:rPr>
              <a:t>Women’s Business </a:t>
            </a:r>
            <a:r>
              <a:rPr lang="en-US" sz="9600" dirty="0" smtClean="0">
                <a:latin typeface="Arial" pitchFamily="34" charset="0"/>
                <a:ea typeface="Times New Roman"/>
                <a:cs typeface="Arial" pitchFamily="34" charset="0"/>
              </a:rPr>
              <a:t>Centers with various locations</a:t>
            </a:r>
          </a:p>
          <a:p>
            <a:pPr lvl="2">
              <a:spcBef>
                <a:spcPts val="0"/>
              </a:spcBef>
              <a:buFont typeface="Wingdings"/>
              <a:buChar char=""/>
            </a:pPr>
            <a:endParaRPr lang="en-US" sz="96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8000" dirty="0" smtClean="0">
                <a:latin typeface="Arial" pitchFamily="34" charset="0"/>
                <a:ea typeface="Times New Roman"/>
                <a:cs typeface="Arial" pitchFamily="34" charset="0"/>
              </a:rPr>
              <a:t>To locate offices near you:  </a:t>
            </a:r>
            <a:r>
              <a:rPr lang="en-US" sz="8000" dirty="0" smtClean="0">
                <a:latin typeface="Arial" pitchFamily="34" charset="0"/>
                <a:ea typeface="Times New Roman"/>
                <a:cs typeface="Arial" pitchFamily="34" charset="0"/>
                <a:hlinkClick r:id="rId2"/>
              </a:rPr>
              <a:t>www.sba.gov</a:t>
            </a:r>
            <a:r>
              <a:rPr lang="en-US" sz="8000" dirty="0" smtClean="0">
                <a:latin typeface="Arial" pitchFamily="34" charset="0"/>
                <a:ea typeface="Times New Roman"/>
                <a:cs typeface="Arial" pitchFamily="34" charset="0"/>
              </a:rPr>
              <a:t> and click on “get local assistance”</a:t>
            </a:r>
          </a:p>
          <a:p>
            <a:pPr marL="914400" lvl="2" indent="0">
              <a:spcBef>
                <a:spcPts val="0"/>
              </a:spcBef>
              <a:buNone/>
            </a:pPr>
            <a:endParaRPr lang="en-US" sz="76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914400" lvl="2" indent="0">
              <a:spcBef>
                <a:spcPts val="0"/>
              </a:spcBef>
              <a:buNone/>
            </a:pPr>
            <a:endParaRPr lang="en-US" sz="2000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728E6-713D-4F1F-BFD3-90A96BFFE479}" type="slidenum">
              <a:rPr lang="en-US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36" y="381000"/>
            <a:ext cx="2194560" cy="96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Business Set-Asides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A Set-Aside for small businesses reserves an acquisition exclusively for small business competition.</a:t>
            </a:r>
          </a:p>
          <a:p>
            <a:r>
              <a:rPr lang="en-US" b="1" dirty="0" smtClean="0"/>
              <a:t>This Includes requirements competed among </a:t>
            </a:r>
            <a:r>
              <a:rPr lang="en-US" b="1" dirty="0" err="1" smtClean="0"/>
              <a:t>HUBZone</a:t>
            </a:r>
            <a:r>
              <a:rPr lang="en-US" b="1" dirty="0" smtClean="0"/>
              <a:t>, 8(a), SDVOSB, and EDWOSB/WOSB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5498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SBA CERTIFICATIONS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8(a) Business Development </a:t>
            </a:r>
            <a:r>
              <a:rPr lang="en-US" dirty="0" smtClean="0"/>
              <a:t>Program</a:t>
            </a:r>
          </a:p>
          <a:p>
            <a:pPr lvl="1"/>
            <a:r>
              <a:rPr lang="en-US" dirty="0" smtClean="0"/>
              <a:t>Mentor/Protégé</a:t>
            </a:r>
          </a:p>
          <a:p>
            <a:pPr lvl="1"/>
            <a:r>
              <a:rPr lang="en-US" dirty="0" smtClean="0"/>
              <a:t>Joint Venture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HUB Zone Program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8(a</a:t>
            </a:r>
            <a:r>
              <a:rPr lang="en-US" sz="3600" dirty="0"/>
              <a:t>) Business Development </a:t>
            </a:r>
            <a:r>
              <a:rPr lang="en-US" sz="3600" dirty="0" smtClean="0"/>
              <a:t>Program</a:t>
            </a:r>
            <a:br>
              <a:rPr lang="en-US" sz="3600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Assists eligible socially and economically disadvantaged small businesses</a:t>
            </a:r>
          </a:p>
          <a:p>
            <a:r>
              <a:rPr lang="en-US" dirty="0"/>
              <a:t>Provides business development and contract assistance</a:t>
            </a:r>
          </a:p>
          <a:p>
            <a:r>
              <a:rPr lang="en-US" dirty="0"/>
              <a:t>SBA certification required</a:t>
            </a:r>
          </a:p>
          <a:p>
            <a:r>
              <a:rPr lang="en-US" dirty="0"/>
              <a:t>All 8(a) firms are SDBs, but not all SDBs are 8(a) </a:t>
            </a:r>
            <a:r>
              <a:rPr lang="en-US" dirty="0" smtClean="0"/>
              <a:t>certified</a:t>
            </a:r>
            <a:endParaRPr lang="en-US" dirty="0"/>
          </a:p>
          <a:p>
            <a:endParaRPr lang="en-US" dirty="0"/>
          </a:p>
          <a:p>
            <a:pPr algn="ctr">
              <a:buNone/>
            </a:pPr>
            <a:endParaRPr lang="en-US" sz="900" dirty="0"/>
          </a:p>
          <a:p>
            <a:pPr algn="ctr">
              <a:buNone/>
            </a:pPr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8(a) Business Development Program</a:t>
            </a:r>
            <a:br>
              <a:rPr lang="en-US" sz="3600" dirty="0"/>
            </a:br>
            <a:r>
              <a:rPr lang="en-US" sz="3200" dirty="0" err="1" smtClean="0"/>
              <a:t>Program</a:t>
            </a:r>
            <a:r>
              <a:rPr lang="en-US" sz="3600" dirty="0" smtClean="0"/>
              <a:t> </a:t>
            </a:r>
            <a:r>
              <a:rPr lang="en-US" sz="3200" dirty="0" smtClean="0"/>
              <a:t>Benefits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Certified firms can receive sole-source contracts</a:t>
            </a:r>
          </a:p>
          <a:p>
            <a:pPr lvl="1"/>
            <a:r>
              <a:rPr lang="en-US" sz="3200" dirty="0"/>
              <a:t>up to $4 million for goods and services  </a:t>
            </a:r>
          </a:p>
          <a:p>
            <a:pPr lvl="1"/>
            <a:r>
              <a:rPr lang="en-US" sz="3200" dirty="0"/>
              <a:t>up to $6.5 million for manufacturing </a:t>
            </a:r>
          </a:p>
          <a:p>
            <a:endParaRPr lang="en-US" dirty="0" smtClean="0"/>
          </a:p>
          <a:p>
            <a:r>
              <a:rPr lang="en-US" dirty="0" smtClean="0"/>
              <a:t>Joint </a:t>
            </a:r>
            <a:r>
              <a:rPr lang="en-US" dirty="0"/>
              <a:t>ventures and teaming</a:t>
            </a:r>
          </a:p>
          <a:p>
            <a:endParaRPr lang="en-US" dirty="0" smtClean="0"/>
          </a:p>
          <a:p>
            <a:r>
              <a:rPr lang="en-US" dirty="0" smtClean="0"/>
              <a:t>Mentor-Protégé </a:t>
            </a:r>
            <a:r>
              <a:rPr lang="en-US" dirty="0"/>
              <a:t>Program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0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8(a) Business Development Program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3200" dirty="0" err="1"/>
              <a:t>Program</a:t>
            </a:r>
            <a:r>
              <a:rPr lang="en-US" sz="3200" dirty="0"/>
              <a:t> </a:t>
            </a:r>
            <a:r>
              <a:rPr lang="en-US" sz="3200" dirty="0" smtClean="0"/>
              <a:t>Eligibility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88" y="1589850"/>
            <a:ext cx="8685212" cy="436733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business must be majority-owned (51 percent or more) by an individual(s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</a:t>
            </a:r>
            <a:r>
              <a:rPr lang="en-US" dirty="0"/>
              <a:t>individual(s) must be an American citizen, by birth or naturalization</a:t>
            </a:r>
          </a:p>
          <a:p>
            <a:r>
              <a:rPr lang="en-US" dirty="0"/>
              <a:t>Unconditionally owned and controlled </a:t>
            </a:r>
            <a:r>
              <a:rPr lang="en-US" dirty="0" smtClean="0"/>
              <a:t>(at least 51%) by </a:t>
            </a:r>
            <a:r>
              <a:rPr lang="en-US" dirty="0"/>
              <a:t>one or more </a:t>
            </a:r>
            <a:r>
              <a:rPr lang="en-US" dirty="0" smtClean="0"/>
              <a:t>socially AND economically disadvantaged </a:t>
            </a:r>
            <a:r>
              <a:rPr lang="en-US" dirty="0"/>
              <a:t>individuals who are US citizens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8(a) Business Development Program</a:t>
            </a:r>
            <a:br>
              <a:rPr lang="en-US" sz="3600" dirty="0"/>
            </a:br>
            <a:r>
              <a:rPr lang="en-US" sz="3600" dirty="0" err="1"/>
              <a:t>Program</a:t>
            </a:r>
            <a:r>
              <a:rPr lang="en-US" sz="3600" dirty="0"/>
              <a:t> </a:t>
            </a:r>
            <a:r>
              <a:rPr lang="en-US" sz="3600" dirty="0" smtClean="0"/>
              <a:t>Eligibility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business must be a small </a:t>
            </a:r>
            <a:r>
              <a:rPr lang="en-US" dirty="0" smtClean="0"/>
              <a:t>business</a:t>
            </a:r>
          </a:p>
          <a:p>
            <a:r>
              <a:rPr lang="en-US" dirty="0" smtClean="0"/>
              <a:t>The </a:t>
            </a:r>
            <a:r>
              <a:rPr lang="en-US" dirty="0"/>
              <a:t>business must demonstrate potential for </a:t>
            </a:r>
            <a:r>
              <a:rPr lang="en-US" dirty="0" smtClean="0"/>
              <a:t>success</a:t>
            </a:r>
          </a:p>
          <a:p>
            <a:r>
              <a:rPr lang="en-US" dirty="0" smtClean="0"/>
              <a:t>The </a:t>
            </a:r>
            <a:r>
              <a:rPr lang="en-US" dirty="0"/>
              <a:t>principals must show good </a:t>
            </a:r>
            <a:r>
              <a:rPr lang="en-US" dirty="0" smtClean="0"/>
              <a:t>character</a:t>
            </a:r>
          </a:p>
          <a:p>
            <a:r>
              <a:rPr lang="en-US" dirty="0" smtClean="0"/>
              <a:t>*Separate </a:t>
            </a:r>
            <a:r>
              <a:rPr lang="en-US" dirty="0"/>
              <a:t>eligibility requirements exist for a business that is owned by American Indians, Native Alaskans, Native Hawaiians or Certified Development Companies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Mentor/Protégé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88" y="1605592"/>
            <a:ext cx="8685212" cy="4094163"/>
          </a:xfrm>
        </p:spPr>
        <p:txBody>
          <a:bodyPr/>
          <a:lstStyle/>
          <a:p>
            <a:r>
              <a:rPr lang="en-US" altLang="en-US" dirty="0"/>
              <a:t>The purpose of the Mentor/Protégé program is to enhance the capabilities of 8(a) BD participants and to improve their ability to successfully compete for federal government </a:t>
            </a:r>
            <a:r>
              <a:rPr lang="en-US" altLang="en-US" dirty="0" smtClean="0"/>
              <a:t>contracts</a:t>
            </a: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0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Mentor/Protégé </a:t>
            </a:r>
            <a:r>
              <a:rPr lang="en-US" sz="3600" dirty="0" smtClean="0"/>
              <a:t>Program</a:t>
            </a:r>
            <a:br>
              <a:rPr lang="en-US" sz="3600" dirty="0" smtClean="0"/>
            </a:br>
            <a:r>
              <a:rPr lang="en-US" sz="2800" dirty="0" err="1" smtClean="0"/>
              <a:t>Program</a:t>
            </a:r>
            <a:r>
              <a:rPr lang="en-US" sz="2800" dirty="0" smtClean="0"/>
              <a:t> Benefits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</a:pPr>
            <a:r>
              <a:rPr lang="en-US" altLang="en-US" sz="2400" dirty="0"/>
              <a:t>Mentors may provide the following forms of assistance to Protégés:</a:t>
            </a:r>
          </a:p>
          <a:p>
            <a:pPr marL="0" indent="0" algn="just">
              <a:spcBef>
                <a:spcPts val="0"/>
              </a:spcBef>
            </a:pPr>
            <a:endParaRPr lang="en-US" altLang="en-US" sz="2400" dirty="0">
              <a:latin typeface="Calibri (Body)"/>
            </a:endParaRPr>
          </a:p>
          <a:p>
            <a:pPr marL="400050" lvl="2" indent="0" algn="just">
              <a:spcBef>
                <a:spcPts val="0"/>
              </a:spcBef>
            </a:pPr>
            <a:r>
              <a:rPr lang="en-US" altLang="en-US" sz="2000" dirty="0">
                <a:latin typeface="Calibri (Body)"/>
              </a:rPr>
              <a:t>Technical and management assistance</a:t>
            </a:r>
          </a:p>
          <a:p>
            <a:pPr marL="0" lvl="1" indent="0" algn="just">
              <a:spcBef>
                <a:spcPts val="0"/>
              </a:spcBef>
            </a:pPr>
            <a:endParaRPr lang="en-US" altLang="en-US" sz="2400" dirty="0">
              <a:latin typeface="Calibri (Body)"/>
            </a:endParaRPr>
          </a:p>
          <a:p>
            <a:pPr marL="400050" lvl="2" indent="0" algn="just">
              <a:spcBef>
                <a:spcPts val="0"/>
              </a:spcBef>
            </a:pPr>
            <a:r>
              <a:rPr lang="en-US" altLang="en-US" sz="2000" dirty="0">
                <a:latin typeface="Calibri (Body)"/>
              </a:rPr>
              <a:t>Financial assistance, including equity investments and/or loans</a:t>
            </a:r>
          </a:p>
          <a:p>
            <a:pPr marL="0" lvl="1" indent="0" algn="just">
              <a:spcBef>
                <a:spcPts val="0"/>
              </a:spcBef>
            </a:pPr>
            <a:endParaRPr lang="en-US" altLang="en-US" sz="2400" dirty="0">
              <a:latin typeface="Calibri (Body)"/>
            </a:endParaRPr>
          </a:p>
          <a:p>
            <a:pPr marL="400050" lvl="2" indent="0" algn="just">
              <a:spcBef>
                <a:spcPts val="0"/>
              </a:spcBef>
            </a:pPr>
            <a:r>
              <a:rPr lang="en-US" altLang="en-US" sz="2000" dirty="0">
                <a:latin typeface="Calibri (Body)"/>
              </a:rPr>
              <a:t>Subcontracting support</a:t>
            </a:r>
          </a:p>
          <a:p>
            <a:pPr marL="0" lvl="1" indent="0" algn="just">
              <a:spcBef>
                <a:spcPts val="0"/>
              </a:spcBef>
            </a:pPr>
            <a:endParaRPr lang="en-US" altLang="en-US" sz="2400" dirty="0" smtClean="0">
              <a:latin typeface="Calibri (Body)"/>
            </a:endParaRPr>
          </a:p>
          <a:p>
            <a:pPr marL="400050" lvl="2" indent="0" algn="just">
              <a:spcBef>
                <a:spcPts val="0"/>
              </a:spcBef>
            </a:pPr>
            <a:r>
              <a:rPr lang="en-US" altLang="en-US" sz="2000" dirty="0" smtClean="0">
                <a:latin typeface="Calibri (Body)"/>
              </a:rPr>
              <a:t>Assistance in performing </a:t>
            </a:r>
            <a:r>
              <a:rPr lang="en-US" altLang="en-US" sz="2000" dirty="0">
                <a:latin typeface="Calibri (Body)"/>
              </a:rPr>
              <a:t>prime contracts through joint venture arrangements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Joint Venture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800" dirty="0" smtClean="0"/>
              <a:t>Definition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altLang="en-US" sz="2800" b="1" dirty="0">
                <a:latin typeface="Calibri (Body)"/>
              </a:rPr>
              <a:t>Definition:</a:t>
            </a:r>
          </a:p>
          <a:p>
            <a:pPr marL="0" indent="0" algn="just">
              <a:buNone/>
            </a:pPr>
            <a:r>
              <a:rPr lang="en-US" altLang="en-US" sz="2800" dirty="0">
                <a:latin typeface="Calibri (Body)"/>
              </a:rPr>
              <a:t>An agreement between an eligible 8(a) participant and one or more other business concerns to establish a new legal entity solely for the purpose of performing a specific 8(a) contract.  The contract is then awarded to the Joint Venture entity rather than to one or more of the participants.</a:t>
            </a:r>
          </a:p>
          <a:p>
            <a:pPr marL="0" indent="0" algn="just">
              <a:buNone/>
            </a:pPr>
            <a:endParaRPr lang="en-US" altLang="en-US" sz="2400" b="1" dirty="0">
              <a:latin typeface="Calibri (Body)"/>
            </a:endParaRPr>
          </a:p>
          <a:p>
            <a:pPr marL="0" indent="0">
              <a:buNone/>
            </a:pPr>
            <a:endParaRPr lang="en-US" sz="2400" dirty="0">
              <a:latin typeface="Calibri (Body)"/>
            </a:endParaRP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0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Joint Venture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i="1" dirty="0" smtClean="0"/>
              <a:t>When Is a JV Permitted?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dirty="0"/>
              <a:t>8(a) firm lacks capacity to perform the contract independently</a:t>
            </a:r>
          </a:p>
          <a:p>
            <a:pPr algn="just"/>
            <a:r>
              <a:rPr lang="en-US" altLang="en-US" dirty="0"/>
              <a:t>Joint Venture agreement is fair and equitable</a:t>
            </a:r>
          </a:p>
          <a:p>
            <a:pPr algn="just"/>
            <a:r>
              <a:rPr lang="en-US" altLang="en-US" dirty="0"/>
              <a:t>Joint Venture will be of substantial benefit to the 8(a) firm</a:t>
            </a:r>
          </a:p>
          <a:p>
            <a:pPr algn="just"/>
            <a:r>
              <a:rPr lang="en-US" altLang="en-US" dirty="0"/>
              <a:t>8(a) firm brings something of value to the Joint Venture other than the 8(a) certification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5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543800" cy="4419600"/>
          </a:xfrm>
        </p:spPr>
        <p:txBody>
          <a:bodyPr lIns="92075" tIns="46038" rIns="92075" bIns="46038"/>
          <a:lstStyle/>
          <a:p>
            <a:pPr marL="0" indent="0" eaLnBrk="1" hangingPunct="1"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C17D2-4237-4C6D-8CAE-79938170BF2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2110353" y="457200"/>
            <a:ext cx="6858000" cy="107721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Capital Resources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457200"/>
            <a:ext cx="2194560" cy="967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828800"/>
            <a:ext cx="8001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Banks and Credit Unions dealing with SBA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Community Advantage Lenders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Certified Development Centers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Microloan Intermediaries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254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Joint Ventures</a:t>
            </a:r>
            <a:br>
              <a:rPr lang="en-US" sz="3600" dirty="0" smtClean="0"/>
            </a:br>
            <a:r>
              <a:rPr lang="en-US" sz="2800" dirty="0" smtClean="0"/>
              <a:t>Areas of Capacity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000" dirty="0"/>
              <a:t>Adequate bonding</a:t>
            </a:r>
          </a:p>
          <a:p>
            <a:r>
              <a:rPr lang="en-US" altLang="en-US" sz="3000" dirty="0"/>
              <a:t>Adequate financing</a:t>
            </a:r>
          </a:p>
          <a:p>
            <a:r>
              <a:rPr lang="en-US" altLang="en-US" sz="3000" dirty="0"/>
              <a:t>Technical expertise</a:t>
            </a:r>
          </a:p>
          <a:p>
            <a:r>
              <a:rPr lang="en-US" altLang="en-US" sz="3000" dirty="0"/>
              <a:t>Experience in similar requirements</a:t>
            </a:r>
          </a:p>
          <a:p>
            <a:r>
              <a:rPr lang="en-US" altLang="en-US" sz="3000" dirty="0"/>
              <a:t>Access to specialized/required equipment</a:t>
            </a:r>
          </a:p>
          <a:p>
            <a:r>
              <a:rPr lang="en-US" altLang="en-US" sz="3000" dirty="0"/>
              <a:t>Access to appropriate facilities</a:t>
            </a:r>
          </a:p>
          <a:p>
            <a:r>
              <a:rPr lang="en-US" altLang="en-US" sz="3000" dirty="0"/>
              <a:t>Appropriate management</a:t>
            </a:r>
          </a:p>
          <a:p>
            <a:r>
              <a:rPr lang="en-US" altLang="en-US" sz="3000" dirty="0"/>
              <a:t>Appropriate labor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www.sba.gov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Joint Venture</a:t>
            </a:r>
            <a:br>
              <a:rPr lang="en-US" sz="3600" dirty="0" smtClean="0"/>
            </a:br>
            <a:r>
              <a:rPr lang="en-US" sz="2800" dirty="0" smtClean="0"/>
              <a:t>Size Requirements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000" dirty="0" smtClean="0"/>
              <a:t>Small </a:t>
            </a:r>
            <a:r>
              <a:rPr lang="en-US" altLang="en-US" sz="3000" dirty="0"/>
              <a:t>business set-asides and 8(a) </a:t>
            </a:r>
            <a:r>
              <a:rPr lang="en-US" altLang="en-US" sz="3000" dirty="0" smtClean="0"/>
              <a:t>procurements require the firm to maintain size standards for the NAICS code used for that procurement</a:t>
            </a:r>
            <a:endParaRPr lang="en-US" altLang="en-US" sz="3000" dirty="0"/>
          </a:p>
          <a:p>
            <a:r>
              <a:rPr lang="en-US" altLang="en-US" sz="3000" dirty="0"/>
              <a:t>Joint </a:t>
            </a:r>
            <a:r>
              <a:rPr lang="en-US" altLang="en-US" sz="3000" dirty="0" smtClean="0"/>
              <a:t>Ventures </a:t>
            </a:r>
            <a:r>
              <a:rPr lang="en-US" altLang="en-US" sz="3000" dirty="0"/>
              <a:t>must meet applicable size </a:t>
            </a:r>
            <a:r>
              <a:rPr lang="en-US" altLang="en-US" sz="3000" dirty="0" smtClean="0"/>
              <a:t>standards </a:t>
            </a:r>
            <a:r>
              <a:rPr lang="en-US" altLang="en-US" sz="3000" dirty="0"/>
              <a:t>of the solicitation</a:t>
            </a:r>
          </a:p>
          <a:p>
            <a:r>
              <a:rPr lang="en-US" altLang="en-US" sz="3000" dirty="0"/>
              <a:t>A large business cannot be a JV participant on a Small Business or 8(a) </a:t>
            </a:r>
            <a:r>
              <a:rPr lang="en-US" altLang="en-US" sz="3000" dirty="0" smtClean="0"/>
              <a:t>procurement unless approved under the 8(a</a:t>
            </a:r>
            <a:r>
              <a:rPr lang="en-US" altLang="en-US" sz="3000" dirty="0"/>
              <a:t>) Mentor/Protégé Program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Small </a:t>
            </a:r>
            <a:r>
              <a:rPr lang="en-US" dirty="0"/>
              <a:t>Business Mentor – Protégé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dirty="0"/>
              <a:t>small business mentor-protégé program is designed to enhance the capabilities of protégé firms by providing business development assistance and improving the protégé firms' ability to successfully compete for federal contracts.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68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HUBZone</a:t>
            </a:r>
            <a:r>
              <a:rPr lang="en-US" sz="3600" dirty="0" smtClean="0"/>
              <a:t> Program </a:t>
            </a:r>
            <a:br>
              <a:rPr lang="en-US" sz="3600" dirty="0" smtClean="0"/>
            </a:br>
            <a:r>
              <a:rPr lang="en-US" sz="2800" dirty="0" smtClean="0"/>
              <a:t>SBA Certification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Historically </a:t>
            </a:r>
            <a:r>
              <a:rPr lang="en-US" dirty="0"/>
              <a:t>Underutilized Business </a:t>
            </a:r>
            <a:r>
              <a:rPr lang="en-US" dirty="0" smtClean="0"/>
              <a:t>Zone</a:t>
            </a:r>
          </a:p>
          <a:p>
            <a:pPr marL="0" indent="0">
              <a:buNone/>
            </a:pPr>
            <a:endParaRPr lang="en-US" dirty="0"/>
          </a:p>
          <a:p>
            <a:pPr marL="342900" lvl="2" indent="-342900"/>
            <a:r>
              <a:rPr lang="en-US" sz="3200" dirty="0"/>
              <a:t>Contracting preference program designed to stimulate economic development and create </a:t>
            </a:r>
            <a:r>
              <a:rPr lang="en-US" sz="3200" dirty="0" smtClean="0"/>
              <a:t>jobs</a:t>
            </a:r>
          </a:p>
          <a:p>
            <a:pPr marL="0" lvl="2" indent="0">
              <a:buNone/>
            </a:pPr>
            <a:endParaRPr lang="en-US" sz="3200" dirty="0"/>
          </a:p>
          <a:p>
            <a:pPr marL="342900" lvl="2" indent="-342900"/>
            <a:r>
              <a:rPr lang="en-US" sz="3200" dirty="0"/>
              <a:t>SBA certification required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1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HUBZone</a:t>
            </a:r>
            <a:r>
              <a:rPr lang="en-US" sz="3600" dirty="0" smtClean="0"/>
              <a:t> Program </a:t>
            </a:r>
            <a:br>
              <a:rPr lang="en-US" sz="3600" dirty="0" smtClean="0"/>
            </a:br>
            <a:r>
              <a:rPr lang="en-US" sz="2800" dirty="0" err="1" smtClean="0"/>
              <a:t>Program</a:t>
            </a:r>
            <a:r>
              <a:rPr lang="en-US" sz="2800" dirty="0" smtClean="0"/>
              <a:t> Benefits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3% government-wide goal for contracts to be awarded to </a:t>
            </a:r>
            <a:r>
              <a:rPr lang="en-US" dirty="0" err="1"/>
              <a:t>HUBZone</a:t>
            </a:r>
            <a:r>
              <a:rPr lang="en-US" dirty="0"/>
              <a:t> certified firms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Competitive and sole source </a:t>
            </a:r>
            <a:r>
              <a:rPr lang="en-US" dirty="0" smtClean="0"/>
              <a:t>contracts</a:t>
            </a:r>
          </a:p>
          <a:p>
            <a:endParaRPr lang="en-US" dirty="0"/>
          </a:p>
          <a:p>
            <a:r>
              <a:rPr lang="en-US" dirty="0"/>
              <a:t>10% price evaluation </a:t>
            </a:r>
            <a:r>
              <a:rPr lang="en-US" dirty="0" smtClean="0"/>
              <a:t>preference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8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HUBZone</a:t>
            </a:r>
            <a:r>
              <a:rPr lang="en-US" sz="3600" dirty="0" smtClean="0"/>
              <a:t> Program</a:t>
            </a:r>
            <a:br>
              <a:rPr lang="en-US" sz="3600" dirty="0" smtClean="0"/>
            </a:br>
            <a:r>
              <a:rPr lang="en-US" sz="2800" dirty="0" err="1" smtClean="0"/>
              <a:t>Program</a:t>
            </a:r>
            <a:r>
              <a:rPr lang="en-US" sz="2800" dirty="0" smtClean="0"/>
              <a:t> Eligibility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88" y="1548312"/>
            <a:ext cx="8685212" cy="4094163"/>
          </a:xfrm>
        </p:spPr>
        <p:txBody>
          <a:bodyPr/>
          <a:lstStyle/>
          <a:p>
            <a:r>
              <a:rPr lang="en-US" sz="2800" dirty="0" smtClean="0"/>
              <a:t>Must </a:t>
            </a:r>
            <a:r>
              <a:rPr lang="en-US" sz="2800" dirty="0"/>
              <a:t>be a small business by SBA </a:t>
            </a:r>
            <a:r>
              <a:rPr lang="en-US" sz="2800" dirty="0" smtClean="0"/>
              <a:t>standards</a:t>
            </a:r>
          </a:p>
          <a:p>
            <a:r>
              <a:rPr lang="en-US" sz="2800" dirty="0" smtClean="0"/>
              <a:t>Must </a:t>
            </a:r>
            <a:r>
              <a:rPr lang="en-US" sz="2800" dirty="0"/>
              <a:t>be owned and controlled at least 51% by U.S. citizens, or a Community Development Corporation, an agricultural cooperative, or an Indian </a:t>
            </a:r>
            <a:r>
              <a:rPr lang="en-US" sz="2800" dirty="0" smtClean="0"/>
              <a:t>tribe</a:t>
            </a:r>
          </a:p>
          <a:p>
            <a:r>
              <a:rPr lang="en-US" sz="2800" dirty="0" smtClean="0"/>
              <a:t>Principal </a:t>
            </a:r>
            <a:r>
              <a:rPr lang="en-US" sz="2800" dirty="0"/>
              <a:t>office must be in a designated </a:t>
            </a:r>
            <a:r>
              <a:rPr lang="en-US" sz="2800" dirty="0" err="1"/>
              <a:t>HUBZone</a:t>
            </a:r>
            <a:endParaRPr lang="en-US" sz="2800" dirty="0"/>
          </a:p>
          <a:p>
            <a:r>
              <a:rPr lang="en-US" sz="2800" dirty="0"/>
              <a:t>At least 35% of the firm’s employees must live in a </a:t>
            </a:r>
            <a:r>
              <a:rPr lang="en-US" sz="2800" dirty="0" err="1"/>
              <a:t>HUBZone</a:t>
            </a: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and Veterans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Woman Owned Small Business Program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(WOSB &amp; EDWOSB)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Veteran Owned Small Business Programs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(</a:t>
            </a:r>
            <a:r>
              <a:rPr lang="en-US" dirty="0"/>
              <a:t>VOSB &amp; SDVOSB) </a:t>
            </a:r>
          </a:p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Women Owned Small Business Program</a:t>
            </a:r>
            <a:br>
              <a:rPr lang="en-US" sz="3600" dirty="0" smtClean="0"/>
            </a:br>
            <a:r>
              <a:rPr lang="en-US" sz="3600" dirty="0" smtClean="0"/>
              <a:t>(WOSB &amp; EDWOSB)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Women Owned Small Business (WOSB)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Economically Disadvantaged Woman Owned Small Business (EDWOSB)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5% Government-wide contracting goal</a:t>
            </a:r>
          </a:p>
          <a:p>
            <a:r>
              <a:rPr lang="en-US" sz="2800" dirty="0"/>
              <a:t>5% Government-wide subcontracting goal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algn="ctr"/>
            <a:endParaRPr lang="en-US" sz="2800" dirty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 algn="r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Women Owned Small Business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88" y="1589850"/>
            <a:ext cx="8685212" cy="4285849"/>
          </a:xfrm>
        </p:spPr>
        <p:txBody>
          <a:bodyPr/>
          <a:lstStyle/>
          <a:p>
            <a:r>
              <a:rPr lang="en-US" sz="2200" dirty="0"/>
              <a:t>WOSB</a:t>
            </a:r>
          </a:p>
          <a:p>
            <a:pPr lvl="1"/>
            <a:r>
              <a:rPr lang="en-US" sz="2200" dirty="0"/>
              <a:t>51% owned &amp; controlled by one or more women who are US citizens</a:t>
            </a:r>
          </a:p>
          <a:p>
            <a:pPr lvl="1"/>
            <a:r>
              <a:rPr lang="en-US" sz="2200" dirty="0"/>
              <a:t>The firm must be “small” in its primary industry in accordance with SBA’s size standards for   that industry</a:t>
            </a:r>
          </a:p>
          <a:p>
            <a:pPr lvl="1"/>
            <a:r>
              <a:rPr lang="en-US" sz="2200" dirty="0"/>
              <a:t>P</a:t>
            </a:r>
            <a:r>
              <a:rPr lang="en-US" sz="2200" dirty="0" smtClean="0"/>
              <a:t>rimarily </a:t>
            </a:r>
            <a:r>
              <a:rPr lang="en-US" sz="2200" dirty="0"/>
              <a:t>managed by one or more women</a:t>
            </a:r>
            <a:endParaRPr lang="en-US" sz="2200" dirty="0" smtClean="0"/>
          </a:p>
          <a:p>
            <a:r>
              <a:rPr lang="en-US" sz="2200" dirty="0" smtClean="0"/>
              <a:t>EDWOSB</a:t>
            </a:r>
          </a:p>
          <a:p>
            <a:pPr lvl="1"/>
            <a:r>
              <a:rPr lang="en-US" sz="2200" dirty="0" smtClean="0"/>
              <a:t>Satisfy </a:t>
            </a:r>
            <a:r>
              <a:rPr lang="en-US" sz="2200" dirty="0"/>
              <a:t>all conditions of WOSB</a:t>
            </a:r>
          </a:p>
          <a:p>
            <a:pPr lvl="1"/>
            <a:r>
              <a:rPr lang="en-US" sz="2200" dirty="0"/>
              <a:t>Personal net worth of less than $750,000</a:t>
            </a:r>
          </a:p>
          <a:p>
            <a:pPr lvl="1"/>
            <a:r>
              <a:rPr lang="en-US" sz="2200" dirty="0"/>
              <a:t>Adjusted annual income of $</a:t>
            </a:r>
            <a:r>
              <a:rPr lang="en-US" sz="2200" dirty="0" smtClean="0"/>
              <a:t>350,000 or </a:t>
            </a:r>
            <a:r>
              <a:rPr lang="en-US" sz="2200" dirty="0"/>
              <a:t>less</a:t>
            </a:r>
          </a:p>
          <a:p>
            <a:pPr lvl="1"/>
            <a:r>
              <a:rPr lang="en-US" sz="2200" dirty="0"/>
              <a:t>Market value of all assets does not exceed $6 million</a:t>
            </a:r>
          </a:p>
          <a:p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Women Owned Small Business</a:t>
            </a:r>
            <a:br>
              <a:rPr lang="en-US" sz="3600" dirty="0" smtClean="0"/>
            </a:br>
            <a:r>
              <a:rPr lang="en-US" sz="2800" dirty="0" smtClean="0"/>
              <a:t>Eligibility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88" y="1589850"/>
            <a:ext cx="8685212" cy="4255779"/>
          </a:xfrm>
        </p:spPr>
        <p:txBody>
          <a:bodyPr/>
          <a:lstStyle/>
          <a:p>
            <a:r>
              <a:rPr lang="en-US" dirty="0"/>
              <a:t>Self Certification</a:t>
            </a:r>
          </a:p>
          <a:p>
            <a:pPr lvl="1"/>
            <a:r>
              <a:rPr lang="en-US" sz="2400" dirty="0"/>
              <a:t>WOSB or EDWOSB can self certify (changes coming soon)</a:t>
            </a:r>
          </a:p>
          <a:p>
            <a:pPr lvl="1"/>
            <a:r>
              <a:rPr lang="en-US" sz="2400" dirty="0"/>
              <a:t>NEW portal for certification (</a:t>
            </a:r>
            <a:r>
              <a:rPr lang="en-US" sz="2400" dirty="0">
                <a:hlinkClick r:id="rId2"/>
              </a:rPr>
              <a:t>https://certify.sba.gov/</a:t>
            </a:r>
            <a:r>
              <a:rPr lang="en-US" sz="2400" dirty="0"/>
              <a:t> )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If already certified, all documents are transferred to certify.sba.gov, firm must create as a new user account and update their records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2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Third Party Certification</a:t>
            </a:r>
          </a:p>
          <a:p>
            <a:pPr lvl="1"/>
            <a:r>
              <a:rPr lang="en-US" sz="2400" dirty="0"/>
              <a:t>May be certified by an authorized Third Party Certifier</a:t>
            </a:r>
          </a:p>
          <a:p>
            <a:pPr lvl="1"/>
            <a:r>
              <a:rPr lang="en-US" sz="2400" dirty="0"/>
              <a:t>Existing 8(a) program certification may be eligible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 descr="What Will Be Covered" title="What Will Be Covered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371600"/>
          </a:xfrm>
        </p:spPr>
        <p:txBody>
          <a:bodyPr/>
          <a:lstStyle/>
          <a:p>
            <a:r>
              <a:rPr lang="en-US" altLang="en-US" b="1" dirty="0" smtClean="0"/>
              <a:t>Loan Guaranty Program Types</a:t>
            </a:r>
          </a:p>
        </p:txBody>
      </p:sp>
      <p:sp>
        <p:nvSpPr>
          <p:cNvPr id="14339" name="Content Placeholder 3" descr="Fee Changes Effective October 1, 2013&#10;Discontinued Loan Programs&#10;Veterans Loan Program&#10;SOP 50 10 5 Changes Effective January 1, 2014&#10;    – SOP 50 10 5 (F) SubPart B Chapters 2, 3 &amp; 4&#10;" title="Fee Changes Effective October 1, 2013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35814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en-US" b="1" dirty="0" smtClean="0"/>
              <a:t>7(a) Loan Program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en-US" sz="2400" dirty="0" smtClean="0"/>
              <a:t>Banks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en-US" sz="2400" dirty="0" smtClean="0"/>
              <a:t>Credit Unions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en-US" sz="2400" dirty="0" smtClean="0"/>
              <a:t>CDFI’s, CDC’s, </a:t>
            </a:r>
            <a:r>
              <a:rPr lang="en-US" altLang="en-US" sz="2400" dirty="0" err="1" smtClean="0"/>
              <a:t>Microlenders</a:t>
            </a:r>
            <a:r>
              <a:rPr lang="en-US" altLang="en-US" sz="2400" dirty="0" smtClean="0"/>
              <a:t> (Community Advantage)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altLang="en-US" sz="2800" dirty="0" smtClean="0"/>
          </a:p>
          <a:p>
            <a:pPr>
              <a:spcBef>
                <a:spcPts val="0"/>
              </a:spcBef>
              <a:defRPr/>
            </a:pPr>
            <a:r>
              <a:rPr lang="en-US" altLang="en-US" b="1" dirty="0" smtClean="0"/>
              <a:t>504 Loan Program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en-US" sz="2400" dirty="0" smtClean="0"/>
              <a:t>Certified Development Companies</a:t>
            </a:r>
          </a:p>
          <a:p>
            <a:pPr lvl="2">
              <a:spcBef>
                <a:spcPts val="0"/>
              </a:spcBef>
              <a:defRPr/>
            </a:pPr>
            <a:r>
              <a:rPr lang="en-US" altLang="en-US" sz="2000" dirty="0" smtClean="0"/>
              <a:t>Great Lakes Asset Corporation</a:t>
            </a:r>
          </a:p>
          <a:p>
            <a:pPr lvl="2">
              <a:spcBef>
                <a:spcPts val="0"/>
              </a:spcBef>
              <a:defRPr/>
            </a:pPr>
            <a:r>
              <a:rPr lang="en-US" altLang="en-US" sz="2000" dirty="0" smtClean="0"/>
              <a:t>Racine County Economic Development Corporation</a:t>
            </a:r>
          </a:p>
          <a:p>
            <a:pPr lvl="2">
              <a:spcBef>
                <a:spcPts val="0"/>
              </a:spcBef>
              <a:defRPr/>
            </a:pPr>
            <a:r>
              <a:rPr lang="en-US" altLang="en-US" sz="2000" dirty="0" smtClean="0"/>
              <a:t>Wisconsin Business Development Finance Corporation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altLang="en-US" sz="2800" dirty="0" smtClean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1066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Women Owned Small Business</a:t>
            </a:r>
            <a:br>
              <a:rPr lang="en-US" sz="3600" dirty="0"/>
            </a:br>
            <a:r>
              <a:rPr lang="en-US" sz="2800" dirty="0" smtClean="0"/>
              <a:t>Benefits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88" y="1589850"/>
            <a:ext cx="8685212" cy="4304923"/>
          </a:xfrm>
        </p:spPr>
        <p:txBody>
          <a:bodyPr/>
          <a:lstStyle/>
          <a:p>
            <a:pPr marL="342900" lvl="1" indent="-342900"/>
            <a:r>
              <a:rPr lang="en-US" dirty="0"/>
              <a:t>Contract Set Asides and Sole Source Authorized</a:t>
            </a:r>
          </a:p>
          <a:p>
            <a:endParaRPr lang="en-US" sz="2800" dirty="0" smtClean="0"/>
          </a:p>
          <a:p>
            <a:r>
              <a:rPr lang="en-US" sz="2800" dirty="0" smtClean="0"/>
              <a:t>Newly implemented </a:t>
            </a:r>
            <a:r>
              <a:rPr lang="en-US" sz="2800" dirty="0"/>
              <a:t>North American Industry Classification </a:t>
            </a:r>
            <a:r>
              <a:rPr lang="en-US" sz="2800" dirty="0" smtClean="0"/>
              <a:t>System (NAICS)</a:t>
            </a:r>
          </a:p>
          <a:p>
            <a:pPr marL="342900" lvl="1" indent="-342900"/>
            <a:endParaRPr lang="en-US" dirty="0" smtClean="0"/>
          </a:p>
          <a:p>
            <a:pPr marL="342900" lvl="1" indent="-342900"/>
            <a:r>
              <a:rPr lang="en-US" dirty="0" smtClean="0"/>
              <a:t>Eligible only for NAICS codes in which the SBA has determined the EDWOSB or WOSB concerns are underrepresented in Federal Procurement</a:t>
            </a:r>
            <a:endParaRPr lang="en-US" sz="2000" dirty="0"/>
          </a:p>
          <a:p>
            <a:pPr marL="457200" lvl="1" indent="0">
              <a:buNone/>
            </a:pPr>
            <a:r>
              <a:rPr lang="en-US" b="1" dirty="0">
                <a:hlinkClick r:id="rId2"/>
              </a:rPr>
              <a:t>EDWOSB</a:t>
            </a:r>
            <a:r>
              <a:rPr lang="en-US" b="1" dirty="0"/>
              <a:t>     </a:t>
            </a:r>
            <a:r>
              <a:rPr lang="en-US" b="1" dirty="0">
                <a:hlinkClick r:id="rId3"/>
              </a:rPr>
              <a:t>WOSB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5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Veterans Programs (SDVOSB &amp; VOSB)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Veterans Entrepreneurship and Small Business Development Act defined VOSB &amp; SDVOSB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Established 3% government-wide prime and subcontracting goals for service disabled veteran owned small businesses 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Contract set aside and sole source</a:t>
            </a:r>
            <a:endParaRPr lang="en-US" sz="2800" b="1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6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Service Disabled Veteran Owned Small Business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Eligibility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Service Disabled Veteran (SDV) must have a service-connected disability that has been determined by the Department of Veterans Affairs or Department of </a:t>
            </a:r>
            <a:r>
              <a:rPr lang="en-US" sz="2400" dirty="0" smtClean="0"/>
              <a:t>Defense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SDVOSBC must be small under the North American Industry Classification System (NAICS) code assigned to the procurement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SDV must unconditionally own 51% of the SDVOSBC</a:t>
            </a:r>
          </a:p>
          <a:p>
            <a:r>
              <a:rPr lang="en-US" sz="2400" dirty="0"/>
              <a:t>The </a:t>
            </a:r>
            <a:r>
              <a:rPr lang="en-US" sz="2400" dirty="0" smtClean="0"/>
              <a:t>SDV </a:t>
            </a:r>
            <a:r>
              <a:rPr lang="en-US" sz="2400" dirty="0"/>
              <a:t>must control the management and daily operations of the SDVOSBC</a:t>
            </a:r>
          </a:p>
          <a:p>
            <a:r>
              <a:rPr lang="en-US" sz="2400" dirty="0"/>
              <a:t>The SDV must hold the highest officer position in the SDVOSBC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VA – Veterans First Contracting Program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Only </a:t>
            </a:r>
            <a:r>
              <a:rPr lang="en-US" sz="2800" dirty="0" smtClean="0"/>
              <a:t>VOSB </a:t>
            </a:r>
            <a:r>
              <a:rPr lang="en-US" sz="2800" dirty="0"/>
              <a:t>and SDVOSB are eligible</a:t>
            </a:r>
          </a:p>
          <a:p>
            <a:r>
              <a:rPr lang="en-US" sz="2800" dirty="0"/>
              <a:t>Sole source or competition</a:t>
            </a:r>
          </a:p>
          <a:p>
            <a:r>
              <a:rPr lang="en-US" sz="2800" dirty="0"/>
              <a:t>Must be certified by the VA </a:t>
            </a:r>
          </a:p>
          <a:p>
            <a:r>
              <a:rPr lang="en-US" sz="2800" dirty="0"/>
              <a:t>VO and SDVOSB must be certified in (</a:t>
            </a:r>
            <a:r>
              <a:rPr lang="en-US" sz="2800" dirty="0">
                <a:hlinkClick r:id="rId2"/>
              </a:rPr>
              <a:t>http://www.vetbiz.gov</a:t>
            </a:r>
            <a:r>
              <a:rPr lang="en-US" sz="2800" dirty="0"/>
              <a:t>) and listed in the VIP database (</a:t>
            </a:r>
            <a:r>
              <a:rPr lang="en-US" sz="2800" dirty="0">
                <a:hlinkClick r:id="rId3"/>
              </a:rPr>
              <a:t>http://www.vip.vetbiz.gov</a:t>
            </a:r>
            <a:r>
              <a:rPr lang="en-US" sz="2800" dirty="0"/>
              <a:t>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3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Certify.SBA.Gov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7" name="Picture 2" descr="C:\Users\DSMAHAFF\Desktop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624968"/>
            <a:ext cx="8685212" cy="402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1587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Resources and Tools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Federal Acquisition Regulations</a:t>
            </a:r>
          </a:p>
          <a:p>
            <a:pPr lvl="1"/>
            <a:r>
              <a:rPr lang="en-US" sz="2000" dirty="0">
                <a:hlinkClick r:id="rId2"/>
              </a:rPr>
              <a:t>https://www.acquisition.gov/far</a:t>
            </a:r>
            <a:r>
              <a:rPr lang="en-US" sz="2000" dirty="0"/>
              <a:t> </a:t>
            </a:r>
          </a:p>
          <a:p>
            <a:r>
              <a:rPr lang="en-US" sz="2000" dirty="0"/>
              <a:t>Acquisition Central</a:t>
            </a:r>
          </a:p>
          <a:p>
            <a:pPr lvl="1"/>
            <a:r>
              <a:rPr lang="en-US" sz="2000" dirty="0">
                <a:hlinkClick r:id="rId3"/>
              </a:rPr>
              <a:t>https://www.acquisition.gov/</a:t>
            </a:r>
            <a:r>
              <a:rPr lang="en-US" sz="2000" dirty="0"/>
              <a:t> </a:t>
            </a:r>
          </a:p>
          <a:p>
            <a:r>
              <a:rPr lang="en-US" sz="2000" dirty="0"/>
              <a:t>FAR Part 19 – Small Business Programs</a:t>
            </a:r>
          </a:p>
          <a:p>
            <a:pPr lvl="1"/>
            <a:r>
              <a:rPr lang="en-US" sz="2000" dirty="0">
                <a:hlinkClick r:id="rId4"/>
              </a:rPr>
              <a:t>http://www.acquisition.gov/far</a:t>
            </a:r>
            <a:endParaRPr lang="en-US" sz="2000" dirty="0"/>
          </a:p>
          <a:p>
            <a:r>
              <a:rPr lang="en-US" sz="2000" dirty="0"/>
              <a:t>Code of Federal Regulations (13CFR)</a:t>
            </a:r>
          </a:p>
          <a:p>
            <a:pPr lvl="1"/>
            <a:r>
              <a:rPr lang="en-US" sz="2000" dirty="0">
                <a:hlinkClick r:id="rId5"/>
              </a:rPr>
              <a:t>http://www.gpoaccess.gov/cfr/index.html</a:t>
            </a:r>
            <a:r>
              <a:rPr lang="en-US" sz="2000" dirty="0"/>
              <a:t> </a:t>
            </a:r>
          </a:p>
          <a:p>
            <a:r>
              <a:rPr lang="en-US" sz="2000" dirty="0"/>
              <a:t>Federal Business Opportunities</a:t>
            </a:r>
          </a:p>
          <a:p>
            <a:pPr lvl="1"/>
            <a:r>
              <a:rPr lang="en-US" sz="2000" dirty="0">
                <a:hlinkClick r:id="rId6"/>
              </a:rPr>
              <a:t>http://www.fbo.gov</a:t>
            </a:r>
            <a:endParaRPr lang="en-US" sz="2000" dirty="0"/>
          </a:p>
          <a:p>
            <a:r>
              <a:rPr lang="en-US" sz="2000" dirty="0"/>
              <a:t>SBA-Government Contracting</a:t>
            </a:r>
          </a:p>
          <a:p>
            <a:pPr lvl="1"/>
            <a:r>
              <a:rPr lang="en-US" sz="2000" dirty="0">
                <a:hlinkClick r:id="rId7"/>
              </a:rPr>
              <a:t>http://www.sba.gov/aboutsba/sbaprograms/gc/index.html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8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SBA – Wisconsin District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88" y="1589850"/>
            <a:ext cx="8685212" cy="4652755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For more information on SBA’s programs and services</a:t>
            </a:r>
          </a:p>
          <a:p>
            <a:pPr>
              <a:buNone/>
            </a:pPr>
            <a:r>
              <a:rPr lang="en-US" sz="2800" dirty="0" smtClean="0"/>
              <a:t>Please contact:</a:t>
            </a:r>
          </a:p>
          <a:p>
            <a:pPr>
              <a:buNone/>
            </a:pPr>
            <a:r>
              <a:rPr lang="en-US" sz="2800" dirty="0" smtClean="0"/>
              <a:t>James Strube, Business Opportunity Specialist</a:t>
            </a:r>
          </a:p>
          <a:p>
            <a:pPr>
              <a:buNone/>
            </a:pPr>
            <a:r>
              <a:rPr lang="en-US" sz="2800" dirty="0" smtClean="0"/>
              <a:t>Telephone: 414-297-3951</a:t>
            </a:r>
          </a:p>
          <a:p>
            <a:pPr>
              <a:buNone/>
            </a:pPr>
            <a:r>
              <a:rPr lang="en-US" sz="2800" dirty="0" smtClean="0"/>
              <a:t>Email: </a:t>
            </a:r>
            <a:r>
              <a:rPr lang="en-US" sz="2800" dirty="0" smtClean="0">
                <a:hlinkClick r:id="rId2"/>
              </a:rPr>
              <a:t>James.Strube@sba.gov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Or visit our office web site at </a:t>
            </a:r>
            <a:r>
              <a:rPr lang="en-US" sz="2800" dirty="0" smtClean="0">
                <a:hlinkClick r:id="rId3"/>
              </a:rPr>
              <a:t>www.sba.gov/wi</a:t>
            </a:r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SBA - Wisconsin Offices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Wisconsin </a:t>
            </a:r>
            <a:r>
              <a:rPr lang="en-US" sz="2400" b="1" dirty="0"/>
              <a:t>District Office</a:t>
            </a:r>
          </a:p>
          <a:p>
            <a:pPr marL="0" indent="0">
              <a:buNone/>
            </a:pPr>
            <a:r>
              <a:rPr lang="en-US" sz="2400" dirty="0"/>
              <a:t>310 West Wisconsin Ave.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Suite </a:t>
            </a:r>
            <a:r>
              <a:rPr lang="en-US" sz="2400" dirty="0"/>
              <a:t>580W </a:t>
            </a:r>
          </a:p>
          <a:p>
            <a:pPr marL="0" indent="0">
              <a:buNone/>
            </a:pPr>
            <a:r>
              <a:rPr lang="en-US" sz="2400" dirty="0"/>
              <a:t>Milwaukee, WI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Phone</a:t>
            </a:r>
            <a:r>
              <a:rPr lang="en-US" sz="2400" dirty="0"/>
              <a:t>: 414-297-3941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Wisconsin </a:t>
            </a:r>
            <a:r>
              <a:rPr lang="en-US" sz="2400" b="1" dirty="0"/>
              <a:t>District Office</a:t>
            </a:r>
          </a:p>
          <a:p>
            <a:pPr marL="0" indent="0">
              <a:buNone/>
            </a:pPr>
            <a:r>
              <a:rPr lang="en-US" sz="2400" dirty="0"/>
              <a:t>740 Regent Street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Suite </a:t>
            </a:r>
            <a:r>
              <a:rPr lang="en-US" sz="2400" dirty="0"/>
              <a:t>100 </a:t>
            </a:r>
          </a:p>
          <a:p>
            <a:pPr marL="0" indent="0">
              <a:buNone/>
            </a:pPr>
            <a:r>
              <a:rPr lang="en-US" sz="2400" dirty="0"/>
              <a:t>Madison, </a:t>
            </a:r>
            <a:r>
              <a:rPr lang="en-US" sz="2400" dirty="0" smtClean="0"/>
              <a:t>WI</a:t>
            </a:r>
          </a:p>
          <a:p>
            <a:pPr marL="0" indent="0">
              <a:buNone/>
            </a:pPr>
            <a:r>
              <a:rPr lang="en-US" sz="2400" dirty="0" smtClean="0"/>
              <a:t>Phone</a:t>
            </a:r>
            <a:r>
              <a:rPr lang="en-US" sz="2400" dirty="0"/>
              <a:t>: 608-441-5261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www.sba.gov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1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 descr="Fees Effective October 1, 2013" title="Fees Effective October 1, 20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7(a) Loan Program</a:t>
            </a:r>
          </a:p>
        </p:txBody>
      </p:sp>
      <p:sp>
        <p:nvSpPr>
          <p:cNvPr id="15363" name="Content Placeholder 2" descr="7(a) Loans Over $150,000&#10;Yearly (On-Going) Fee Reduced to .52%&#10;Upfront Guaranty Fee – No Change&#10;7(a) Loans $150,000 or Less&#10;No Upfront Guaranty Fee&#10;No On-Going Fee&#10;Must Aggregate Approvals Within 90 Days&#10;" title="Fees Effective October 1, 2013"/>
          <p:cNvSpPr>
            <a:spLocks noGrp="1"/>
          </p:cNvSpPr>
          <p:nvPr>
            <p:ph idx="1"/>
          </p:nvPr>
        </p:nvSpPr>
        <p:spPr>
          <a:xfrm>
            <a:off x="609600" y="1676400"/>
            <a:ext cx="7772400" cy="39624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b="1" dirty="0" smtClean="0"/>
              <a:t>SBA’s Primary </a:t>
            </a:r>
            <a:r>
              <a:rPr lang="en-US" altLang="en-US" b="1" dirty="0"/>
              <a:t>P</a:t>
            </a:r>
            <a:r>
              <a:rPr lang="en-US" altLang="en-US" b="1" dirty="0" smtClean="0"/>
              <a:t>rogram</a:t>
            </a:r>
          </a:p>
          <a:p>
            <a:pPr lvl="1">
              <a:defRPr/>
            </a:pPr>
            <a:r>
              <a:rPr lang="en-US" altLang="en-US" sz="2400" dirty="0" smtClean="0"/>
              <a:t>No Minimum Loan </a:t>
            </a:r>
            <a:r>
              <a:rPr lang="en-US" altLang="en-US" sz="2400" dirty="0"/>
              <a:t>A</a:t>
            </a:r>
            <a:r>
              <a:rPr lang="en-US" altLang="en-US" sz="2400" dirty="0" smtClean="0"/>
              <a:t>mount</a:t>
            </a:r>
          </a:p>
          <a:p>
            <a:pPr lvl="1">
              <a:defRPr/>
            </a:pPr>
            <a:r>
              <a:rPr lang="en-US" altLang="en-US" sz="2400" dirty="0" smtClean="0"/>
              <a:t>Maximum $5.00 Million Loan Amount</a:t>
            </a:r>
          </a:p>
          <a:p>
            <a:pPr lvl="1">
              <a:defRPr/>
            </a:pPr>
            <a:r>
              <a:rPr lang="en-US" altLang="en-US" sz="2400" dirty="0" smtClean="0"/>
              <a:t>Maximum $3.75 Million Guaranty</a:t>
            </a:r>
          </a:p>
          <a:p>
            <a:pPr lvl="2">
              <a:defRPr/>
            </a:pPr>
            <a:r>
              <a:rPr lang="en-US" altLang="en-US" sz="2000" dirty="0" smtClean="0"/>
              <a:t>85% For Loans </a:t>
            </a:r>
            <a:r>
              <a:rPr lang="en-US" altLang="en-US" sz="2000" u="sng" dirty="0" smtClean="0"/>
              <a:t>&lt;</a:t>
            </a:r>
            <a:r>
              <a:rPr lang="en-US" altLang="en-US" sz="2000" dirty="0" smtClean="0"/>
              <a:t> $150,000</a:t>
            </a:r>
          </a:p>
          <a:p>
            <a:pPr lvl="2">
              <a:defRPr/>
            </a:pPr>
            <a:r>
              <a:rPr lang="en-US" altLang="en-US" sz="2000" dirty="0"/>
              <a:t>75% For Loans </a:t>
            </a:r>
            <a:r>
              <a:rPr lang="en-US" altLang="en-US" sz="2000" dirty="0" smtClean="0"/>
              <a:t>&gt; $150,000</a:t>
            </a:r>
          </a:p>
          <a:p>
            <a:pPr>
              <a:defRPr/>
            </a:pPr>
            <a:r>
              <a:rPr lang="en-US" altLang="en-US" b="1" dirty="0" smtClean="0"/>
              <a:t>Program Variety</a:t>
            </a:r>
            <a:endParaRPr lang="en-US" altLang="en-US" b="1" dirty="0"/>
          </a:p>
          <a:p>
            <a:pPr lvl="1">
              <a:defRPr/>
            </a:pPr>
            <a:r>
              <a:rPr lang="en-US" altLang="en-US" sz="2400" dirty="0" smtClean="0"/>
              <a:t>7(a) Loans, 7(a) Small Loans, </a:t>
            </a:r>
            <a:r>
              <a:rPr lang="en-US" altLang="en-US" sz="2400" dirty="0" err="1" smtClean="0"/>
              <a:t>SBA</a:t>
            </a:r>
            <a:r>
              <a:rPr lang="en-US" altLang="en-US" sz="2400" i="1" dirty="0" err="1" smtClean="0"/>
              <a:t>Express</a:t>
            </a:r>
            <a:r>
              <a:rPr lang="en-US" altLang="en-US" sz="2400" dirty="0" smtClean="0"/>
              <a:t>, SBA Veterans Advantage, </a:t>
            </a:r>
            <a:r>
              <a:rPr lang="en-US" altLang="en-US" sz="2400" dirty="0" err="1" smtClean="0"/>
              <a:t>CAPLines</a:t>
            </a:r>
            <a:endParaRPr lang="en-US" altLang="en-US" sz="2400" dirty="0" smtClean="0"/>
          </a:p>
          <a:p>
            <a:pPr lvl="1">
              <a:defRPr/>
            </a:pPr>
            <a:r>
              <a:rPr lang="en-US" altLang="en-US" sz="2400" dirty="0" smtClean="0"/>
              <a:t>Community Advantage</a:t>
            </a:r>
          </a:p>
          <a:p>
            <a:pPr lvl="1">
              <a:defRPr/>
            </a:pPr>
            <a:r>
              <a:rPr lang="en-US" altLang="en-US" sz="2400" dirty="0" smtClean="0"/>
              <a:t>International/Export Financing</a:t>
            </a:r>
            <a:endParaRPr lang="en-US" altLang="en-US" sz="2400" dirty="0"/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38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 descr="Discontinued Loan Programs" title="Discontinued Loan Program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7(a) Loan Program</a:t>
            </a:r>
            <a:endParaRPr lang="en-US" altLang="en-US" dirty="0" smtClean="0"/>
          </a:p>
        </p:txBody>
      </p:sp>
      <p:sp>
        <p:nvSpPr>
          <p:cNvPr id="18435" name="Content Placeholder 2" descr="Dealer Floor Plan - Expired September 30, 2013&#10;&#10;Small/Rural Lender Advantage - Expires December 31, 2013&#10;&#10;Patriot Express - Expires December 31, 2013" title="Discontinued Loan Programs, Dealer Floor Plan, Small/Rural Lender, Patriot Express"/>
          <p:cNvSpPr>
            <a:spLocks noGrp="1"/>
          </p:cNvSpPr>
          <p:nvPr>
            <p:ph idx="1"/>
          </p:nvPr>
        </p:nvSpPr>
        <p:spPr>
          <a:xfrm>
            <a:off x="762000" y="1417638"/>
            <a:ext cx="7543800" cy="445281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2400" b="1" dirty="0"/>
              <a:t>I</a:t>
            </a:r>
            <a:r>
              <a:rPr lang="en-US" altLang="en-US" sz="2400" b="1" dirty="0" smtClean="0"/>
              <a:t>nterest Rates</a:t>
            </a:r>
          </a:p>
          <a:p>
            <a:pPr lvl="1">
              <a:defRPr/>
            </a:pPr>
            <a:r>
              <a:rPr lang="en-US" altLang="en-US" sz="2400" dirty="0" smtClean="0"/>
              <a:t>Program Specific</a:t>
            </a:r>
          </a:p>
          <a:p>
            <a:pPr lvl="1">
              <a:defRPr/>
            </a:pPr>
            <a:r>
              <a:rPr lang="en-US" altLang="en-US" sz="2400" dirty="0" smtClean="0"/>
              <a:t>Negotiated Between Borrower And Lender</a:t>
            </a:r>
          </a:p>
          <a:p>
            <a:pPr lvl="1">
              <a:defRPr/>
            </a:pPr>
            <a:r>
              <a:rPr lang="en-US" altLang="en-US" sz="2400" dirty="0" smtClean="0"/>
              <a:t>Subject To SBA Base Rate And Allowable Spread</a:t>
            </a:r>
          </a:p>
          <a:p>
            <a:pPr lvl="1">
              <a:defRPr/>
            </a:pPr>
            <a:r>
              <a:rPr lang="en-US" altLang="en-US" sz="2400" dirty="0" smtClean="0"/>
              <a:t>Acceptable Base Rates</a:t>
            </a:r>
          </a:p>
          <a:p>
            <a:pPr lvl="2">
              <a:defRPr/>
            </a:pPr>
            <a:r>
              <a:rPr lang="en-US" altLang="en-US" dirty="0"/>
              <a:t>WSJ Prime</a:t>
            </a:r>
          </a:p>
          <a:p>
            <a:pPr lvl="2">
              <a:defRPr/>
            </a:pPr>
            <a:r>
              <a:rPr lang="en-US" altLang="en-US" dirty="0"/>
              <a:t>LIBOR One Month Prime</a:t>
            </a:r>
          </a:p>
          <a:p>
            <a:pPr lvl="2">
              <a:defRPr/>
            </a:pPr>
            <a:r>
              <a:rPr lang="en-US" altLang="en-US" dirty="0"/>
              <a:t>SBA Peg </a:t>
            </a:r>
            <a:r>
              <a:rPr lang="en-US" altLang="en-US" dirty="0" smtClean="0"/>
              <a:t>Rate</a:t>
            </a:r>
          </a:p>
          <a:p>
            <a:pPr lvl="1">
              <a:defRPr/>
            </a:pPr>
            <a:r>
              <a:rPr lang="en-US" altLang="en-US" sz="2400" dirty="0" smtClean="0"/>
              <a:t>Allowable Spreads</a:t>
            </a:r>
          </a:p>
          <a:p>
            <a:pPr lvl="2">
              <a:defRPr/>
            </a:pPr>
            <a:r>
              <a:rPr lang="en-US" altLang="en-US" dirty="0" smtClean="0"/>
              <a:t>Up To 2.25% And 2.75% Depending On Structure</a:t>
            </a:r>
            <a:endParaRPr lang="en-US" altLang="en-US" b="1" dirty="0"/>
          </a:p>
          <a:p>
            <a:pPr>
              <a:defRPr/>
            </a:pPr>
            <a:endParaRPr lang="en-US" altLang="en-US" sz="2400" b="1" dirty="0"/>
          </a:p>
          <a:p>
            <a:pPr marL="0" indent="0">
              <a:buFontTx/>
              <a:buNone/>
              <a:defRPr/>
            </a:pPr>
            <a:r>
              <a:rPr lang="en-US" altLang="en-US" sz="2400" dirty="0"/>
              <a:t>	</a:t>
            </a:r>
            <a:r>
              <a:rPr lang="en-US" altLang="en-US" sz="24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748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 descr="Veterans Loan Program" title="Veterans Loan Program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7(a) Loan Program</a:t>
            </a:r>
            <a:endParaRPr lang="en-US" altLang="en-US" dirty="0" smtClean="0"/>
          </a:p>
        </p:txBody>
      </p:sp>
      <p:sp>
        <p:nvSpPr>
          <p:cNvPr id="18435" name="Content Placeholder 2" descr="Starts January 1, 2014&#10;&#10;Authorized Under SBA Express Loan Program&#10;&#10;Loans Up To $350,000&#10;&#10;No Borrower Upfront Fee&#10;&#10;No Ongoing Fee To Lender Up To $150,000&#10;" title="Veterans Loan Program"/>
          <p:cNvSpPr>
            <a:spLocks noGrp="1"/>
          </p:cNvSpPr>
          <p:nvPr>
            <p:ph idx="1"/>
          </p:nvPr>
        </p:nvSpPr>
        <p:spPr>
          <a:xfrm>
            <a:off x="685800" y="1752600"/>
            <a:ext cx="7696200" cy="39624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endParaRPr lang="en-US" altLang="en-US" sz="2800" dirty="0" smtClean="0"/>
          </a:p>
          <a:p>
            <a:pPr marL="0" indent="0">
              <a:buFontTx/>
              <a:buNone/>
              <a:defRPr/>
            </a:pPr>
            <a:r>
              <a:rPr lang="en-US" altLang="en-US" sz="2800" dirty="0"/>
              <a:t>	</a:t>
            </a:r>
            <a:r>
              <a:rPr lang="en-US" altLang="en-US" sz="2800" dirty="0" smtClean="0"/>
              <a:t>	</a:t>
            </a:r>
          </a:p>
        </p:txBody>
      </p:sp>
      <p:sp>
        <p:nvSpPr>
          <p:cNvPr id="5" name="Content Placeholder 2" descr="Dealer Floor Plan - Expired September 30, 2013&#10;&#10;Small/Rural Lender Advantage - Expires December 31, 2013&#10;&#10;Patriot Express - Expires December 31, 2013" title="Discontinued Loan Programs, Dealer Floor Plan, Small/Rural Lender, Patriot Express"/>
          <p:cNvSpPr txBox="1">
            <a:spLocks/>
          </p:cNvSpPr>
          <p:nvPr/>
        </p:nvSpPr>
        <p:spPr bwMode="auto">
          <a:xfrm>
            <a:off x="762000" y="1420686"/>
            <a:ext cx="7620000" cy="439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000" b="1" dirty="0"/>
              <a:t>Guaranty Fees</a:t>
            </a:r>
          </a:p>
          <a:p>
            <a:pPr lvl="1">
              <a:defRPr/>
            </a:pPr>
            <a:r>
              <a:rPr lang="en-US" altLang="en-US" sz="2000" dirty="0" smtClean="0"/>
              <a:t>All Loans </a:t>
            </a:r>
            <a:r>
              <a:rPr lang="en-US" altLang="en-US" sz="2000" u="sng" dirty="0" smtClean="0"/>
              <a:t>&lt;</a:t>
            </a:r>
            <a:r>
              <a:rPr lang="en-US" altLang="en-US" sz="2000" dirty="0" smtClean="0"/>
              <a:t> $150,000: </a:t>
            </a:r>
            <a:r>
              <a:rPr lang="en-US" altLang="en-US" sz="2000" b="1" dirty="0" smtClean="0"/>
              <a:t>Zero</a:t>
            </a:r>
            <a:r>
              <a:rPr lang="en-US" altLang="en-US" sz="2000" dirty="0" smtClean="0"/>
              <a:t> (FY 2015)</a:t>
            </a:r>
          </a:p>
          <a:p>
            <a:pPr lvl="1">
              <a:defRPr/>
            </a:pPr>
            <a:r>
              <a:rPr lang="en-US" altLang="en-US" sz="2000" dirty="0" smtClean="0"/>
              <a:t>Veterans Advantage </a:t>
            </a:r>
            <a:r>
              <a:rPr lang="en-US" altLang="en-US" sz="2000" u="sng" dirty="0" smtClean="0"/>
              <a:t>&lt;</a:t>
            </a:r>
            <a:r>
              <a:rPr lang="en-US" altLang="en-US" sz="2000" dirty="0" smtClean="0"/>
              <a:t> $350,000: </a:t>
            </a:r>
            <a:r>
              <a:rPr lang="en-US" altLang="en-US" sz="2000" b="1" dirty="0" smtClean="0"/>
              <a:t>Zero</a:t>
            </a:r>
            <a:r>
              <a:rPr lang="en-US" altLang="en-US" sz="2000" dirty="0" smtClean="0"/>
              <a:t> (FY 2015)</a:t>
            </a:r>
          </a:p>
          <a:p>
            <a:pPr lvl="1">
              <a:defRPr/>
            </a:pPr>
            <a:r>
              <a:rPr lang="en-US" altLang="en-US" sz="2000" dirty="0" smtClean="0"/>
              <a:t>Other Vet Loans </a:t>
            </a:r>
            <a:r>
              <a:rPr lang="en-US" altLang="en-US" sz="2000" dirty="0"/>
              <a:t>&gt; $150,000: </a:t>
            </a:r>
            <a:r>
              <a:rPr lang="en-US" altLang="en-US" sz="2000" b="1" dirty="0" smtClean="0"/>
              <a:t>Reduced 50% </a:t>
            </a:r>
            <a:r>
              <a:rPr lang="en-US" altLang="en-US" sz="2000" dirty="0"/>
              <a:t>(FY 2015)</a:t>
            </a:r>
          </a:p>
          <a:p>
            <a:pPr lvl="1">
              <a:defRPr/>
            </a:pPr>
            <a:r>
              <a:rPr lang="en-US" altLang="en-US" sz="2000" dirty="0" smtClean="0"/>
              <a:t>Non-Veteran Loans &gt; $150,000: </a:t>
            </a:r>
            <a:r>
              <a:rPr lang="en-US" altLang="en-US" sz="2000" b="1" dirty="0" smtClean="0"/>
              <a:t>Tiered %</a:t>
            </a:r>
            <a:r>
              <a:rPr lang="en-US" altLang="en-US" sz="2000" dirty="0" smtClean="0"/>
              <a:t> Structure</a:t>
            </a:r>
          </a:p>
          <a:p>
            <a:pPr>
              <a:defRPr/>
            </a:pPr>
            <a:r>
              <a:rPr lang="en-US" altLang="en-US" sz="2000" b="1" dirty="0" smtClean="0"/>
              <a:t>Maximum Maturities</a:t>
            </a:r>
          </a:p>
          <a:p>
            <a:pPr lvl="1">
              <a:defRPr/>
            </a:pPr>
            <a:r>
              <a:rPr lang="en-US" altLang="en-US" sz="2000" dirty="0" smtClean="0"/>
              <a:t>25 Years RE/10 Years Equipment/7 Years WC</a:t>
            </a:r>
            <a:endParaRPr lang="en-US" altLang="en-US" sz="2000" dirty="0"/>
          </a:p>
          <a:p>
            <a:pPr>
              <a:defRPr/>
            </a:pPr>
            <a:r>
              <a:rPr lang="en-US" altLang="en-US" sz="2000" b="1" dirty="0"/>
              <a:t>Borrower Eligibility</a:t>
            </a:r>
          </a:p>
          <a:p>
            <a:pPr lvl="1">
              <a:defRPr/>
            </a:pPr>
            <a:r>
              <a:rPr lang="en-US" altLang="en-US" sz="2000" dirty="0" smtClean="0"/>
              <a:t>Size Standards</a:t>
            </a:r>
          </a:p>
          <a:p>
            <a:pPr lvl="2">
              <a:defRPr/>
            </a:pPr>
            <a:r>
              <a:rPr lang="en-US" altLang="en-US" sz="2000" dirty="0" smtClean="0"/>
              <a:t>General Employee # And Annual Receipt Ranges</a:t>
            </a:r>
          </a:p>
          <a:p>
            <a:pPr lvl="2">
              <a:defRPr/>
            </a:pPr>
            <a:r>
              <a:rPr lang="en-US" altLang="en-US" sz="2000" dirty="0" smtClean="0"/>
              <a:t>Alternates (Tangible NW </a:t>
            </a:r>
            <a:r>
              <a:rPr lang="en-US" altLang="en-US" sz="2000" u="sng" dirty="0" smtClean="0"/>
              <a:t>&lt;</a:t>
            </a:r>
            <a:r>
              <a:rPr lang="en-US" altLang="en-US" sz="2000" dirty="0" smtClean="0"/>
              <a:t> $15 Million, Average NI </a:t>
            </a:r>
            <a:r>
              <a:rPr lang="en-US" altLang="en-US" sz="2000" u="sng" dirty="0" smtClean="0"/>
              <a:t>&lt;</a:t>
            </a:r>
            <a:r>
              <a:rPr lang="en-US" altLang="en-US" sz="2000" dirty="0" smtClean="0"/>
              <a:t> $5 Million)</a:t>
            </a:r>
            <a:endParaRPr lang="en-US" alt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64855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 descr="7(a) Policy Updates - Eligibility" title="7(a) Policy Updates - Eligibility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7(a) Loan Program</a:t>
            </a:r>
            <a:endParaRPr lang="en-US" altLang="en-US" dirty="0" smtClean="0"/>
          </a:p>
        </p:txBody>
      </p:sp>
      <p:sp>
        <p:nvSpPr>
          <p:cNvPr id="20483" name="Content Placeholder 2" descr="Franchise Agreements (Page 78).&#10;Agreement acceptability does mean the applicant is eligible, all other eligibility requirements must be reviewed.&#10;Delegated Lenders may submit agreements to SBA for affiliation determination.&#10;Clarification on fitness centers that target one gender.&#10;Franchisor appeal process established in SOP.&#10;&#10;" title="7(a) Policy Updates - Eligibility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3505200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sz="2400" dirty="0" smtClean="0"/>
          </a:p>
          <a:p>
            <a:pPr marL="0" indent="0">
              <a:buFontTx/>
              <a:buNone/>
              <a:defRPr/>
            </a:pPr>
            <a:endParaRPr lang="en-US" altLang="en-US" sz="2600" dirty="0" smtClean="0"/>
          </a:p>
        </p:txBody>
      </p:sp>
      <p:sp>
        <p:nvSpPr>
          <p:cNvPr id="5" name="Content Placeholder 3" descr="Changes/Clarifications to 7(a) Loan Policies&#10;&#10;Effective January 1, 2014&#10;Eligibility (SubPart B Chapters 2 &amp; 3)&#10;Credit Standards (SubPart B Chapter 4)&#10;Collateral (SubPart B Chapter 4)&#10;&#10;" title="SOP 50-10-5 (F) changes"/>
          <p:cNvSpPr txBox="1">
            <a:spLocks/>
          </p:cNvSpPr>
          <p:nvPr/>
        </p:nvSpPr>
        <p:spPr bwMode="auto">
          <a:xfrm>
            <a:off x="685800" y="1417638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b="1" dirty="0" smtClean="0"/>
              <a:t>Borrower Eligibility (continued)</a:t>
            </a:r>
          </a:p>
          <a:p>
            <a:pPr lvl="1">
              <a:defRPr/>
            </a:pPr>
            <a:r>
              <a:rPr lang="en-US" sz="2400" dirty="0" smtClean="0"/>
              <a:t>Nature Of Business</a:t>
            </a:r>
          </a:p>
          <a:p>
            <a:pPr lvl="2">
              <a:defRPr/>
            </a:pPr>
            <a:r>
              <a:rPr lang="en-US" altLang="en-US" sz="2000" dirty="0" smtClean="0"/>
              <a:t>For Profit</a:t>
            </a:r>
            <a:endParaRPr lang="en-US" altLang="en-US" sz="2000" dirty="0"/>
          </a:p>
          <a:p>
            <a:pPr lvl="2">
              <a:defRPr/>
            </a:pPr>
            <a:r>
              <a:rPr lang="en-US" sz="2000" dirty="0" smtClean="0"/>
              <a:t>Income Generation</a:t>
            </a:r>
          </a:p>
          <a:p>
            <a:pPr lvl="2">
              <a:defRPr/>
            </a:pPr>
            <a:r>
              <a:rPr lang="en-US" sz="2000" dirty="0" smtClean="0"/>
              <a:t>Customers Served</a:t>
            </a:r>
          </a:p>
          <a:p>
            <a:pPr lvl="1">
              <a:defRPr/>
            </a:pPr>
            <a:r>
              <a:rPr lang="en-US" sz="2400" dirty="0" smtClean="0"/>
              <a:t>Use of Proceeds</a:t>
            </a:r>
          </a:p>
          <a:p>
            <a:pPr lvl="2">
              <a:defRPr/>
            </a:pPr>
            <a:r>
              <a:rPr lang="en-US" sz="2000" dirty="0" smtClean="0"/>
              <a:t>Owner-Occupied RE, FFE, WC, Business </a:t>
            </a:r>
            <a:r>
              <a:rPr lang="en-US" sz="2000" dirty="0" err="1" smtClean="0"/>
              <a:t>Acq</a:t>
            </a:r>
            <a:r>
              <a:rPr lang="en-US" sz="2000" dirty="0" smtClean="0"/>
              <a:t>., Refinance, Etc.</a:t>
            </a:r>
          </a:p>
          <a:p>
            <a:pPr lvl="2">
              <a:defRPr/>
            </a:pPr>
            <a:r>
              <a:rPr lang="en-US" sz="2000" dirty="0" smtClean="0"/>
              <a:t>Terms Loans And Lines Of Credit</a:t>
            </a:r>
          </a:p>
          <a:p>
            <a:pPr lvl="1">
              <a:defRPr/>
            </a:pPr>
            <a:r>
              <a:rPr lang="en-US" altLang="en-US" sz="2400" dirty="0" smtClean="0"/>
              <a:t>Miscellaneous</a:t>
            </a:r>
          </a:p>
          <a:p>
            <a:pPr lvl="2">
              <a:defRPr/>
            </a:pPr>
            <a:r>
              <a:rPr lang="en-US" altLang="en-US" dirty="0" smtClean="0"/>
              <a:t>General Credit Criteria And Rules Requirements</a:t>
            </a:r>
          </a:p>
        </p:txBody>
      </p:sp>
    </p:spTree>
    <p:extLst>
      <p:ext uri="{BB962C8B-B14F-4D97-AF65-F5344CB8AC3E}">
        <p14:creationId xmlns:p14="http://schemas.microsoft.com/office/powerpoint/2010/main" val="118861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7(a) Policy Updates - Eligibility" title="7(a) Policy Updates - Eligibility"/>
          <p:cNvSpPr>
            <a:spLocks noGrp="1"/>
          </p:cNvSpPr>
          <p:nvPr>
            <p:ph type="title"/>
          </p:nvPr>
        </p:nvSpPr>
        <p:spPr>
          <a:xfrm>
            <a:off x="204788" y="274638"/>
            <a:ext cx="8685212" cy="896937"/>
          </a:xfrm>
        </p:spPr>
        <p:txBody>
          <a:bodyPr/>
          <a:lstStyle/>
          <a:p>
            <a:r>
              <a:rPr lang="en-US" altLang="en-US" b="1" dirty="0"/>
              <a:t>7(a) </a:t>
            </a:r>
            <a:r>
              <a:rPr lang="en-US" altLang="en-US" b="1" dirty="0" smtClean="0"/>
              <a:t>Small Loans</a:t>
            </a:r>
            <a:endParaRPr lang="en-US" altLang="en-US" dirty="0" smtClean="0"/>
          </a:p>
        </p:txBody>
      </p:sp>
      <p:sp>
        <p:nvSpPr>
          <p:cNvPr id="5" name="Content Placeholder 6"/>
          <p:cNvSpPr txBox="1">
            <a:spLocks noGrp="1"/>
          </p:cNvSpPr>
          <p:nvPr>
            <p:ph idx="1"/>
          </p:nvPr>
        </p:nvSpPr>
        <p:spPr>
          <a:xfrm>
            <a:off x="204788" y="1171575"/>
            <a:ext cx="868521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sz="1000" b="1" dirty="0" smtClean="0"/>
          </a:p>
          <a:p>
            <a:r>
              <a:rPr lang="en-US" b="1" dirty="0" smtClean="0"/>
              <a:t>All 7(a) Loans </a:t>
            </a:r>
            <a:r>
              <a:rPr lang="en-US" b="1" u="sng" dirty="0" smtClean="0"/>
              <a:t>&lt;</a:t>
            </a:r>
            <a:r>
              <a:rPr lang="en-US" b="1" dirty="0" smtClean="0"/>
              <a:t> $350,000 </a:t>
            </a:r>
            <a:r>
              <a:rPr lang="en-US" sz="2800" b="1" dirty="0" smtClean="0"/>
              <a:t>(</a:t>
            </a:r>
            <a:r>
              <a:rPr lang="en-US" sz="2800" b="1" i="1" u="sng" dirty="0" smtClean="0"/>
              <a:t>Except</a:t>
            </a:r>
            <a:r>
              <a:rPr lang="en-US" sz="2800" b="1" dirty="0" smtClean="0"/>
              <a:t> “Express Loans”)</a:t>
            </a:r>
            <a:endParaRPr lang="en-US" sz="2800" b="1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400" dirty="0" smtClean="0"/>
              <a:t>Excludes </a:t>
            </a:r>
            <a:r>
              <a:rPr lang="en-US" sz="2400" dirty="0" err="1" smtClean="0"/>
              <a:t>SBA</a:t>
            </a:r>
            <a:r>
              <a:rPr lang="en-US" sz="2400" i="1" dirty="0" err="1" smtClean="0"/>
              <a:t>Express</a:t>
            </a:r>
            <a:r>
              <a:rPr lang="en-US" sz="2400" dirty="0"/>
              <a:t>/</a:t>
            </a:r>
            <a:r>
              <a:rPr lang="en-US" sz="2400" dirty="0" smtClean="0"/>
              <a:t>SBA Veterans Advantage/Export Express</a:t>
            </a:r>
            <a:endParaRPr lang="en-US" sz="2400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400" dirty="0" smtClean="0"/>
              <a:t>SBA Guaranty Same As 7(a)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2000" dirty="0" smtClean="0"/>
              <a:t>Maximum 85% For Loans </a:t>
            </a:r>
            <a:r>
              <a:rPr lang="en-US" sz="2000" u="sng" dirty="0"/>
              <a:t>&lt;</a:t>
            </a:r>
            <a:r>
              <a:rPr lang="en-US" sz="2000" dirty="0"/>
              <a:t> </a:t>
            </a:r>
            <a:r>
              <a:rPr lang="en-US" sz="2000" dirty="0" smtClean="0"/>
              <a:t>$150,000</a:t>
            </a:r>
            <a:endParaRPr lang="en-US" sz="2000" dirty="0"/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2000" dirty="0" smtClean="0"/>
              <a:t>Maximum 75% For Loans &gt; $150,000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400" dirty="0" smtClean="0"/>
              <a:t>Credit Score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2000" dirty="0" smtClean="0"/>
              <a:t>Screening Process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2000" dirty="0" smtClean="0"/>
              <a:t>140 Or </a:t>
            </a:r>
            <a:r>
              <a:rPr lang="en-US" sz="2000" dirty="0"/>
              <a:t>H</a:t>
            </a:r>
            <a:r>
              <a:rPr lang="en-US" sz="2000" dirty="0" smtClean="0"/>
              <a:t>igher </a:t>
            </a:r>
            <a:r>
              <a:rPr lang="en-US" sz="2000" dirty="0"/>
              <a:t>S</a:t>
            </a:r>
            <a:r>
              <a:rPr lang="en-US" sz="2000" dirty="0" smtClean="0"/>
              <a:t>core </a:t>
            </a:r>
            <a:r>
              <a:rPr lang="en-US" sz="2000" dirty="0"/>
              <a:t>I</a:t>
            </a:r>
            <a:r>
              <a:rPr lang="en-US" sz="2000" dirty="0" smtClean="0"/>
              <a:t>s </a:t>
            </a:r>
            <a:r>
              <a:rPr lang="en-US" sz="2000" dirty="0"/>
              <a:t>A</a:t>
            </a:r>
            <a:r>
              <a:rPr lang="en-US" sz="2000" dirty="0" smtClean="0"/>
              <a:t>cceptable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2000" dirty="0" smtClean="0"/>
              <a:t>Lower Score </a:t>
            </a:r>
            <a:r>
              <a:rPr lang="en-US" sz="2000" dirty="0"/>
              <a:t>M</a:t>
            </a:r>
            <a:r>
              <a:rPr lang="en-US" sz="2000" dirty="0" smtClean="0"/>
              <a:t>ay </a:t>
            </a:r>
            <a:r>
              <a:rPr lang="en-US" sz="2000" dirty="0"/>
              <a:t>B</a:t>
            </a:r>
            <a:r>
              <a:rPr lang="en-US" sz="2000" dirty="0" smtClean="0"/>
              <a:t>e </a:t>
            </a:r>
            <a:r>
              <a:rPr lang="en-US" sz="2000" dirty="0"/>
              <a:t>R</a:t>
            </a:r>
            <a:r>
              <a:rPr lang="en-US" sz="2000" dirty="0" smtClean="0"/>
              <a:t>esubmitted </a:t>
            </a:r>
            <a:r>
              <a:rPr lang="en-US" sz="2000" dirty="0"/>
              <a:t>V</a:t>
            </a:r>
            <a:r>
              <a:rPr lang="en-US" sz="2000" dirty="0" smtClean="0"/>
              <a:t>ia:</a:t>
            </a:r>
          </a:p>
          <a:p>
            <a:pPr marL="1543050" lvl="3">
              <a:buFont typeface="Arial" panose="020B0604020202020204" pitchFamily="34" charset="0"/>
              <a:buChar char="•"/>
            </a:pPr>
            <a:r>
              <a:rPr lang="en-US" sz="1600" dirty="0" smtClean="0"/>
              <a:t>LGPC (Longer Approval </a:t>
            </a:r>
            <a:r>
              <a:rPr lang="en-US" sz="1600" dirty="0"/>
              <a:t>T</a:t>
            </a:r>
            <a:r>
              <a:rPr lang="en-US" sz="1600" dirty="0" smtClean="0"/>
              <a:t>ime)</a:t>
            </a:r>
          </a:p>
          <a:p>
            <a:pPr marL="1543050" lvl="3">
              <a:buFont typeface="Arial" panose="020B0604020202020204" pitchFamily="34" charset="0"/>
              <a:buChar char="•"/>
            </a:pPr>
            <a:r>
              <a:rPr lang="en-US" sz="1600" dirty="0" err="1" smtClean="0"/>
              <a:t>SBA</a:t>
            </a:r>
            <a:r>
              <a:rPr lang="en-US" sz="1600" i="1" dirty="0" err="1" smtClean="0"/>
              <a:t>Express</a:t>
            </a:r>
            <a:r>
              <a:rPr lang="en-US" sz="1600" dirty="0" smtClean="0"/>
              <a:t> (50% Guaranty)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699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ket Place Draft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BA general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BA general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SBA general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SBA general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566289EBCA1A4C98E35F77DD06CC27" ma:contentTypeVersion="1" ma:contentTypeDescription="Create a new document." ma:contentTypeScope="" ma:versionID="7b54c466056c62f16ee03a664bdddc46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7021F77-9736-47F7-BF2B-445537E124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EEA39A4-47CA-4EB3-A604-1274745DEA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2795BA-116C-44C6-90CA-206959F8F11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 Place Draft Presentation</Template>
  <TotalTime>763</TotalTime>
  <Words>2248</Words>
  <Application>Microsoft Office PowerPoint</Application>
  <PresentationFormat>On-screen Show (4:3)</PresentationFormat>
  <Paragraphs>481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ＭＳ Ｐゴシック</vt:lpstr>
      <vt:lpstr>Arial</vt:lpstr>
      <vt:lpstr>Calibri</vt:lpstr>
      <vt:lpstr>Calibri (Body)</vt:lpstr>
      <vt:lpstr>Courier New</vt:lpstr>
      <vt:lpstr>Times New Roman</vt:lpstr>
      <vt:lpstr>Wingdings</vt:lpstr>
      <vt:lpstr>Market Place Draft Presentation</vt:lpstr>
      <vt:lpstr>SBA general template</vt:lpstr>
      <vt:lpstr>1_SBA general template</vt:lpstr>
      <vt:lpstr>2_SBA general template</vt:lpstr>
      <vt:lpstr>3_SBA general template</vt:lpstr>
      <vt:lpstr>SMALL BUSINESS PROGRAMS</vt:lpstr>
      <vt:lpstr>          Counseling</vt:lpstr>
      <vt:lpstr>PowerPoint Presentation</vt:lpstr>
      <vt:lpstr>Loan Guaranty Program Types</vt:lpstr>
      <vt:lpstr>7(a) Loan Program</vt:lpstr>
      <vt:lpstr>7(a) Loan Program</vt:lpstr>
      <vt:lpstr>7(a) Loan Program</vt:lpstr>
      <vt:lpstr>7(a) Loan Program</vt:lpstr>
      <vt:lpstr>7(a) Small Loans</vt:lpstr>
      <vt:lpstr>SBAExpress &amp; SBA Veterans Advantage</vt:lpstr>
      <vt:lpstr>CAPLines</vt:lpstr>
      <vt:lpstr>Community Advantage</vt:lpstr>
      <vt:lpstr>International Trade/Export Financing</vt:lpstr>
      <vt:lpstr>504 Loan Program</vt:lpstr>
      <vt:lpstr>504 Loan Program</vt:lpstr>
      <vt:lpstr>Non-7(a) Microloans</vt:lpstr>
      <vt:lpstr>Capital: SBA One-New </vt:lpstr>
      <vt:lpstr>     Contracting</vt:lpstr>
      <vt:lpstr>     Contracting</vt:lpstr>
      <vt:lpstr>Small Business Set-Asides</vt:lpstr>
      <vt:lpstr>SBA CERTIFICATIONS</vt:lpstr>
      <vt:lpstr>  8(a) Business Development Program  </vt:lpstr>
      <vt:lpstr>8(a) Business Development Program Program Benefits</vt:lpstr>
      <vt:lpstr>8(a) Business Development Program Program Eligibility</vt:lpstr>
      <vt:lpstr>8(a) Business Development Program Program Eligibility</vt:lpstr>
      <vt:lpstr>Mentor/Protégé Program</vt:lpstr>
      <vt:lpstr>Mentor/Protégé Program Program Benefits</vt:lpstr>
      <vt:lpstr>Joint Venture   Definition</vt:lpstr>
      <vt:lpstr>Joint Venture When Is a JV Permitted?</vt:lpstr>
      <vt:lpstr>Joint Ventures Areas of Capacity</vt:lpstr>
      <vt:lpstr>Joint Venture Size Requirements</vt:lpstr>
      <vt:lpstr>All Small Business Mentor – Protégé Program</vt:lpstr>
      <vt:lpstr>HUBZone Program  SBA Certification</vt:lpstr>
      <vt:lpstr>HUBZone Program  Program Benefits</vt:lpstr>
      <vt:lpstr>HUBZone Program Program Eligibility</vt:lpstr>
      <vt:lpstr>Women and Veterans Programs</vt:lpstr>
      <vt:lpstr>Women Owned Small Business Program (WOSB &amp; EDWOSB)</vt:lpstr>
      <vt:lpstr>Women Owned Small Business Eligibility</vt:lpstr>
      <vt:lpstr>Women Owned Small Business Eligibility</vt:lpstr>
      <vt:lpstr>Women Owned Small Business Benefits</vt:lpstr>
      <vt:lpstr>Veterans Programs (SDVOSB &amp; VOSB)</vt:lpstr>
      <vt:lpstr>Service Disabled Veteran Owned Small Business Eligibility</vt:lpstr>
      <vt:lpstr>VA – Veterans First Contracting Program</vt:lpstr>
      <vt:lpstr>Certify.SBA.Gov</vt:lpstr>
      <vt:lpstr>Resources and Tools</vt:lpstr>
      <vt:lpstr>SBA – Wisconsin District Office</vt:lpstr>
      <vt:lpstr>SBA - Wisconsin Offices</vt:lpstr>
    </vt:vector>
  </TitlesOfParts>
  <Company>Small Business Administration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CERTIFICATION PROGRAMS</dc:title>
  <dc:creator>Mahaffy, Darryl S.</dc:creator>
  <cp:lastModifiedBy>Joseph</cp:lastModifiedBy>
  <cp:revision>72</cp:revision>
  <dcterms:created xsi:type="dcterms:W3CDTF">2015-10-19T12:00:04Z</dcterms:created>
  <dcterms:modified xsi:type="dcterms:W3CDTF">2018-02-27T15:29:58Z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0x010100F8566289EBCA1A4C98E35F77DD06CC27</vt:lpwstr>
  </property>
</Properties>
</file>