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97" r:id="rId5"/>
    <p:sldId id="298" r:id="rId6"/>
    <p:sldId id="303" r:id="rId7"/>
    <p:sldId id="299" r:id="rId8"/>
    <p:sldId id="300" r:id="rId9"/>
    <p:sldId id="301" r:id="rId10"/>
    <p:sldId id="302" r:id="rId11"/>
    <p:sldId id="259" r:id="rId12"/>
    <p:sldId id="293" r:id="rId13"/>
    <p:sldId id="294" r:id="rId14"/>
    <p:sldId id="295" r:id="rId15"/>
    <p:sldId id="296" r:id="rId16"/>
    <p:sldId id="260" r:id="rId17"/>
    <p:sldId id="277" r:id="rId18"/>
    <p:sldId id="278" r:id="rId19"/>
    <p:sldId id="279" r:id="rId20"/>
    <p:sldId id="280" r:id="rId21"/>
    <p:sldId id="281" r:id="rId22"/>
    <p:sldId id="282" r:id="rId23"/>
    <p:sldId id="283" r:id="rId24"/>
    <p:sldId id="284" r:id="rId25"/>
    <p:sldId id="285" r:id="rId26"/>
    <p:sldId id="286" r:id="rId27"/>
    <p:sldId id="287" r:id="rId28"/>
    <p:sldId id="305" r:id="rId29"/>
    <p:sldId id="304" r:id="rId30"/>
    <p:sldId id="30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1BFBB57C-F22D-47BC-9745-5E1E647D612E}" type="datetimeFigureOut">
              <a:rPr lang="en-US" smtClean="0"/>
              <a:t>2/16/2015</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3C5F389A-2C73-4184-BF8E-89B538C5CE41}"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172863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FBB57C-F22D-47BC-9745-5E1E647D612E}" type="datetimeFigureOut">
              <a:rPr lang="en-US" smtClean="0"/>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F389A-2C73-4184-BF8E-89B538C5CE41}" type="slidenum">
              <a:rPr lang="en-US" smtClean="0"/>
              <a:t>‹#›</a:t>
            </a:fld>
            <a:endParaRPr lang="en-US"/>
          </a:p>
        </p:txBody>
      </p:sp>
    </p:spTree>
    <p:extLst>
      <p:ext uri="{BB962C8B-B14F-4D97-AF65-F5344CB8AC3E}">
        <p14:creationId xmlns:p14="http://schemas.microsoft.com/office/powerpoint/2010/main" val="815308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FBB57C-F22D-47BC-9745-5E1E647D612E}"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F389A-2C73-4184-BF8E-89B538C5CE41}" type="slidenum">
              <a:rPr lang="en-US" smtClean="0"/>
              <a:t>‹#›</a:t>
            </a:fld>
            <a:endParaRPr lang="en-US"/>
          </a:p>
        </p:txBody>
      </p:sp>
    </p:spTree>
    <p:extLst>
      <p:ext uri="{BB962C8B-B14F-4D97-AF65-F5344CB8AC3E}">
        <p14:creationId xmlns:p14="http://schemas.microsoft.com/office/powerpoint/2010/main" val="279376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FBB57C-F22D-47BC-9745-5E1E647D612E}"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F389A-2C73-4184-BF8E-89B538C5CE41}" type="slidenum">
              <a:rPr lang="en-US" smtClean="0"/>
              <a:t>‹#›</a:t>
            </a:fld>
            <a:endParaRPr lang="en-US"/>
          </a:p>
        </p:txBody>
      </p:sp>
    </p:spTree>
    <p:extLst>
      <p:ext uri="{BB962C8B-B14F-4D97-AF65-F5344CB8AC3E}">
        <p14:creationId xmlns:p14="http://schemas.microsoft.com/office/powerpoint/2010/main" val="163929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FBB57C-F22D-47BC-9745-5E1E647D612E}"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F389A-2C73-4184-BF8E-89B538C5CE41}" type="slidenum">
              <a:rPr lang="en-US" smtClean="0"/>
              <a:t>‹#›</a:t>
            </a:fld>
            <a:endParaRPr lang="en-US"/>
          </a:p>
        </p:txBody>
      </p:sp>
    </p:spTree>
    <p:extLst>
      <p:ext uri="{BB962C8B-B14F-4D97-AF65-F5344CB8AC3E}">
        <p14:creationId xmlns:p14="http://schemas.microsoft.com/office/powerpoint/2010/main" val="3268372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FBB57C-F22D-47BC-9745-5E1E647D612E}"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F389A-2C73-4184-BF8E-89B538C5CE41}" type="slidenum">
              <a:rPr lang="en-US" smtClean="0"/>
              <a:t>‹#›</a:t>
            </a:fld>
            <a:endParaRPr lang="en-US"/>
          </a:p>
        </p:txBody>
      </p:sp>
    </p:spTree>
    <p:extLst>
      <p:ext uri="{BB962C8B-B14F-4D97-AF65-F5344CB8AC3E}">
        <p14:creationId xmlns:p14="http://schemas.microsoft.com/office/powerpoint/2010/main" val="101474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FBB57C-F22D-47BC-9745-5E1E647D612E}"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F389A-2C73-4184-BF8E-89B538C5CE41}" type="slidenum">
              <a:rPr lang="en-US" smtClean="0"/>
              <a:t>‹#›</a:t>
            </a:fld>
            <a:endParaRPr lang="en-US"/>
          </a:p>
        </p:txBody>
      </p:sp>
    </p:spTree>
    <p:extLst>
      <p:ext uri="{BB962C8B-B14F-4D97-AF65-F5344CB8AC3E}">
        <p14:creationId xmlns:p14="http://schemas.microsoft.com/office/powerpoint/2010/main" val="2044414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FBB57C-F22D-47BC-9745-5E1E647D612E}"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F389A-2C73-4184-BF8E-89B538C5CE41}" type="slidenum">
              <a:rPr lang="en-US" smtClean="0"/>
              <a:t>‹#›</a:t>
            </a:fld>
            <a:endParaRPr lang="en-US"/>
          </a:p>
        </p:txBody>
      </p:sp>
    </p:spTree>
    <p:extLst>
      <p:ext uri="{BB962C8B-B14F-4D97-AF65-F5344CB8AC3E}">
        <p14:creationId xmlns:p14="http://schemas.microsoft.com/office/powerpoint/2010/main" val="1671343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FBB57C-F22D-47BC-9745-5E1E647D612E}"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F389A-2C73-4184-BF8E-89B538C5CE41}" type="slidenum">
              <a:rPr lang="en-US" smtClean="0"/>
              <a:t>‹#›</a:t>
            </a:fld>
            <a:endParaRPr lang="en-US"/>
          </a:p>
        </p:txBody>
      </p:sp>
    </p:spTree>
    <p:extLst>
      <p:ext uri="{BB962C8B-B14F-4D97-AF65-F5344CB8AC3E}">
        <p14:creationId xmlns:p14="http://schemas.microsoft.com/office/powerpoint/2010/main" val="1404338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1BFBB57C-F22D-47BC-9745-5E1E647D612E}" type="datetimeFigureOut">
              <a:rPr lang="en-US" smtClean="0"/>
              <a:t>2/16/2015</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3C5F389A-2C73-4184-BF8E-89B538C5CE41}" type="slidenum">
              <a:rPr lang="en-US" smtClean="0"/>
              <a:t>‹#›</a:t>
            </a:fld>
            <a:endParaRPr lang="en-US"/>
          </a:p>
        </p:txBody>
      </p:sp>
    </p:spTree>
    <p:extLst>
      <p:ext uri="{BB962C8B-B14F-4D97-AF65-F5344CB8AC3E}">
        <p14:creationId xmlns:p14="http://schemas.microsoft.com/office/powerpoint/2010/main" val="27765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FBB57C-F22D-47BC-9745-5E1E647D612E}" type="datetimeFigureOut">
              <a:rPr lang="en-US" smtClean="0"/>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3C5F389A-2C73-4184-BF8E-89B538C5CE41}" type="slidenum">
              <a:rPr lang="en-US" smtClean="0"/>
              <a:t>‹#›</a:t>
            </a:fld>
            <a:endParaRPr lang="en-US"/>
          </a:p>
        </p:txBody>
      </p:sp>
    </p:spTree>
    <p:extLst>
      <p:ext uri="{BB962C8B-B14F-4D97-AF65-F5344CB8AC3E}">
        <p14:creationId xmlns:p14="http://schemas.microsoft.com/office/powerpoint/2010/main" val="2168163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FBB57C-F22D-47BC-9745-5E1E647D612E}" type="datetimeFigureOut">
              <a:rPr lang="en-US" smtClean="0"/>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F389A-2C73-4184-BF8E-89B538C5CE41}" type="slidenum">
              <a:rPr lang="en-US" smtClean="0"/>
              <a:t>‹#›</a:t>
            </a:fld>
            <a:endParaRPr lang="en-US"/>
          </a:p>
        </p:txBody>
      </p:sp>
    </p:spTree>
    <p:extLst>
      <p:ext uri="{BB962C8B-B14F-4D97-AF65-F5344CB8AC3E}">
        <p14:creationId xmlns:p14="http://schemas.microsoft.com/office/powerpoint/2010/main" val="3083032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FBB57C-F22D-47BC-9745-5E1E647D612E}" type="datetimeFigureOut">
              <a:rPr lang="en-US" smtClean="0"/>
              <a:t>2/16/2015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5F389A-2C73-4184-BF8E-89B538C5CE41}" type="slidenum">
              <a:rPr lang="en-US" smtClean="0"/>
              <a:t>‹#›</a:t>
            </a:fld>
            <a:endParaRPr lang="en-US"/>
          </a:p>
        </p:txBody>
      </p:sp>
    </p:spTree>
    <p:extLst>
      <p:ext uri="{BB962C8B-B14F-4D97-AF65-F5344CB8AC3E}">
        <p14:creationId xmlns:p14="http://schemas.microsoft.com/office/powerpoint/2010/main" val="3413153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FBB57C-F22D-47BC-9745-5E1E647D612E}" type="datetimeFigureOut">
              <a:rPr lang="en-US" smtClean="0"/>
              <a:t>2/16/2015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5F389A-2C73-4184-BF8E-89B538C5CE41}" type="slidenum">
              <a:rPr lang="en-US" smtClean="0"/>
              <a:t>‹#›</a:t>
            </a:fld>
            <a:endParaRPr lang="en-US"/>
          </a:p>
        </p:txBody>
      </p:sp>
    </p:spTree>
    <p:extLst>
      <p:ext uri="{BB962C8B-B14F-4D97-AF65-F5344CB8AC3E}">
        <p14:creationId xmlns:p14="http://schemas.microsoft.com/office/powerpoint/2010/main" val="3249233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FBB57C-F22D-47BC-9745-5E1E647D612E}" type="datetimeFigureOut">
              <a:rPr lang="en-US" smtClean="0"/>
              <a:t>2/16/2015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5F389A-2C73-4184-BF8E-89B538C5CE41}" type="slidenum">
              <a:rPr lang="en-US" smtClean="0"/>
              <a:t>‹#›</a:t>
            </a:fld>
            <a:endParaRPr lang="en-US"/>
          </a:p>
        </p:txBody>
      </p:sp>
    </p:spTree>
    <p:extLst>
      <p:ext uri="{BB962C8B-B14F-4D97-AF65-F5344CB8AC3E}">
        <p14:creationId xmlns:p14="http://schemas.microsoft.com/office/powerpoint/2010/main" val="3703326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FBB57C-F22D-47BC-9745-5E1E647D612E}" type="datetimeFigureOut">
              <a:rPr lang="en-US" smtClean="0"/>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F389A-2C73-4184-BF8E-89B538C5CE41}" type="slidenum">
              <a:rPr lang="en-US" smtClean="0"/>
              <a:t>‹#›</a:t>
            </a:fld>
            <a:endParaRPr lang="en-US"/>
          </a:p>
        </p:txBody>
      </p:sp>
    </p:spTree>
    <p:extLst>
      <p:ext uri="{BB962C8B-B14F-4D97-AF65-F5344CB8AC3E}">
        <p14:creationId xmlns:p14="http://schemas.microsoft.com/office/powerpoint/2010/main" val="2115596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FBB57C-F22D-47BC-9745-5E1E647D612E}" type="datetimeFigureOut">
              <a:rPr lang="en-US" smtClean="0"/>
              <a:t>2/16/2015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5F389A-2C73-4184-BF8E-89B538C5CE41}" type="slidenum">
              <a:rPr lang="en-US" smtClean="0"/>
              <a:t>‹#›</a:t>
            </a:fld>
            <a:endParaRPr lang="en-US"/>
          </a:p>
        </p:txBody>
      </p:sp>
    </p:spTree>
    <p:extLst>
      <p:ext uri="{BB962C8B-B14F-4D97-AF65-F5344CB8AC3E}">
        <p14:creationId xmlns:p14="http://schemas.microsoft.com/office/powerpoint/2010/main" val="673485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BFBB57C-F22D-47BC-9745-5E1E647D612E}" type="datetimeFigureOut">
              <a:rPr lang="en-US" smtClean="0"/>
              <a:t>2/16/2015</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5F389A-2C73-4184-BF8E-89B538C5CE41}" type="slidenum">
              <a:rPr lang="en-US" smtClean="0"/>
              <a:t>‹#›</a:t>
            </a:fld>
            <a:endParaRPr lang="en-US"/>
          </a:p>
        </p:txBody>
      </p:sp>
    </p:spTree>
    <p:extLst>
      <p:ext uri="{BB962C8B-B14F-4D97-AF65-F5344CB8AC3E}">
        <p14:creationId xmlns:p14="http://schemas.microsoft.com/office/powerpoint/2010/main" val="172326086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glitc.org/tribes/laccourte" TargetMode="External"/><Relationship Id="rId13" Type="http://schemas.openxmlformats.org/officeDocument/2006/relationships/hyperlink" Target="http://www.glitc.org/tribes/hochunk" TargetMode="External"/><Relationship Id="rId3" Type="http://schemas.openxmlformats.org/officeDocument/2006/relationships/hyperlink" Target="http://www.glitc.org/tribes/redcliff" TargetMode="External"/><Relationship Id="rId7" Type="http://schemas.openxmlformats.org/officeDocument/2006/relationships/hyperlink" Target="http://www.glitc.org/tribes/stockbridgemunsee" TargetMode="External"/><Relationship Id="rId12" Type="http://schemas.openxmlformats.org/officeDocument/2006/relationships/hyperlink" Target="http://www.glitc.org/tribes/badriver" TargetMode="External"/><Relationship Id="rId2" Type="http://schemas.openxmlformats.org/officeDocument/2006/relationships/hyperlink" Target="http://www.glitc.org/" TargetMode="External"/><Relationship Id="rId1" Type="http://schemas.openxmlformats.org/officeDocument/2006/relationships/slideLayout" Target="../slideLayouts/slideLayout2.xml"/><Relationship Id="rId6" Type="http://schemas.openxmlformats.org/officeDocument/2006/relationships/hyperlink" Target="http://www.glitc.org/tribes/oneida" TargetMode="External"/><Relationship Id="rId11" Type="http://schemas.openxmlformats.org/officeDocument/2006/relationships/hyperlink" Target="http://www.glitc.org/tribes/lacvieuxdesert" TargetMode="External"/><Relationship Id="rId5" Type="http://schemas.openxmlformats.org/officeDocument/2006/relationships/hyperlink" Target="http://www.glitc.org/tribes/lacduflambeau" TargetMode="External"/><Relationship Id="rId10" Type="http://schemas.openxmlformats.org/officeDocument/2006/relationships/hyperlink" Target="http://www.glitc.org/tribes/forestpotawatomi" TargetMode="External"/><Relationship Id="rId4" Type="http://schemas.openxmlformats.org/officeDocument/2006/relationships/hyperlink" Target="http://www.glitc.org/tribes/stcroix" TargetMode="External"/><Relationship Id="rId9" Type="http://schemas.openxmlformats.org/officeDocument/2006/relationships/hyperlink" Target="http://www.glitc.org/tribes/sokaogon" TargetMode="External"/><Relationship Id="rId14" Type="http://schemas.openxmlformats.org/officeDocument/2006/relationships/hyperlink" Target="http://www.glitc.org/tribes/menomine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upport.outreachsystems.com/resources/tables/pscs/" TargetMode="External"/><Relationship Id="rId2" Type="http://schemas.openxmlformats.org/officeDocument/2006/relationships/hyperlink" Target="http://www.census.gov/eos/www/naics/" TargetMode="External"/><Relationship Id="rId1" Type="http://schemas.openxmlformats.org/officeDocument/2006/relationships/slideLayout" Target="../slideLayouts/slideLayout2.xml"/><Relationship Id="rId4" Type="http://schemas.openxmlformats.org/officeDocument/2006/relationships/hyperlink" Target="http://vendornet.state.wi.us/vendornet/default.as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usapsending.gov/"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fpds.gov/"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wispro.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josephs@wispro.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600" b="1" cap="all" dirty="0"/>
              <a:t>Small Business Government Contracting </a:t>
            </a:r>
            <a:r>
              <a:rPr lang="en-US" sz="3600" b="1" cap="all" dirty="0" smtClean="0"/>
              <a:t>Series</a:t>
            </a:r>
            <a:r>
              <a:rPr lang="en-US" b="1" cap="all" dirty="0" smtClean="0"/>
              <a:t/>
            </a:r>
            <a:br>
              <a:rPr lang="en-US" b="1" cap="all" dirty="0" smtClean="0"/>
            </a:br>
            <a:r>
              <a:rPr lang="en-US" b="1" cap="all" dirty="0" smtClean="0"/>
              <a:t>Marketing your business to the government</a:t>
            </a:r>
            <a:endParaRPr lang="en-US" dirty="0"/>
          </a:p>
        </p:txBody>
      </p:sp>
      <p:sp>
        <p:nvSpPr>
          <p:cNvPr id="3" name="Subtitle 2"/>
          <p:cNvSpPr>
            <a:spLocks noGrp="1"/>
          </p:cNvSpPr>
          <p:nvPr>
            <p:ph type="subTitle" idx="1"/>
          </p:nvPr>
        </p:nvSpPr>
        <p:spPr/>
        <p:txBody>
          <a:bodyPr>
            <a:normAutofit/>
          </a:bodyPr>
          <a:lstStyle/>
          <a:p>
            <a:r>
              <a:rPr lang="en-US" sz="2000" b="1" dirty="0" smtClean="0"/>
              <a:t>February 17, 2015</a:t>
            </a:r>
            <a:endParaRPr lang="en-US" sz="2000" b="1" dirty="0" smtClean="0"/>
          </a:p>
          <a:p>
            <a:r>
              <a:rPr lang="en-US" sz="2000" b="1" dirty="0" smtClean="0"/>
              <a:t>Milwaukee, WI</a:t>
            </a:r>
          </a:p>
          <a:p>
            <a:endParaRPr lang="en-US" sz="2000" b="1" dirty="0"/>
          </a:p>
        </p:txBody>
      </p:sp>
    </p:spTree>
    <p:extLst>
      <p:ext uri="{BB962C8B-B14F-4D97-AF65-F5344CB8AC3E}">
        <p14:creationId xmlns:p14="http://schemas.microsoft.com/office/powerpoint/2010/main" val="839286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Tribal Government</a:t>
            </a:r>
            <a:endParaRPr lang="en-US" dirty="0"/>
          </a:p>
        </p:txBody>
      </p:sp>
      <p:sp>
        <p:nvSpPr>
          <p:cNvPr id="3" name="Content Placeholder 2"/>
          <p:cNvSpPr>
            <a:spLocks noGrp="1"/>
          </p:cNvSpPr>
          <p:nvPr>
            <p:ph idx="1"/>
          </p:nvPr>
        </p:nvSpPr>
        <p:spPr/>
        <p:txBody>
          <a:bodyPr>
            <a:normAutofit fontScale="32500" lnSpcReduction="20000"/>
          </a:bodyPr>
          <a:lstStyle/>
          <a:p>
            <a:r>
              <a:rPr lang="en-US" sz="4800" b="1" u="sng" dirty="0" smtClean="0">
                <a:solidFill>
                  <a:schemeClr val="tx1">
                    <a:lumMod val="65000"/>
                    <a:lumOff val="35000"/>
                  </a:schemeClr>
                </a:solidFill>
                <a:hlinkClick r:id="rId2"/>
              </a:rPr>
              <a:t>Great Lakes Inter-Tribal Council</a:t>
            </a:r>
            <a:endParaRPr lang="en-US" sz="4800" b="1" u="sng" dirty="0" smtClean="0">
              <a:solidFill>
                <a:schemeClr val="tx1">
                  <a:lumMod val="65000"/>
                  <a:lumOff val="35000"/>
                </a:schemeClr>
              </a:solidFill>
            </a:endParaRPr>
          </a:p>
          <a:p>
            <a:endParaRPr lang="en-US" sz="2400" b="1" u="sng" dirty="0" smtClean="0">
              <a:solidFill>
                <a:schemeClr val="tx1">
                  <a:lumMod val="65000"/>
                  <a:lumOff val="35000"/>
                </a:schemeClr>
              </a:solidFill>
            </a:endParaRPr>
          </a:p>
          <a:p>
            <a:pPr marL="796925" indent="-398463"/>
            <a:r>
              <a:rPr lang="en-US" dirty="0" smtClean="0">
                <a:hlinkClick r:id="rId3"/>
              </a:rPr>
              <a:t>Red Cliff Band of Lake Superior Chippewa Indians</a:t>
            </a:r>
            <a:endParaRPr lang="en-US" dirty="0" smtClean="0"/>
          </a:p>
          <a:p>
            <a:pPr marL="796925" indent="-398463"/>
            <a:r>
              <a:rPr lang="en-US" dirty="0" smtClean="0">
                <a:hlinkClick r:id="rId4"/>
              </a:rPr>
              <a:t>Saint Croix Chippewa Indians of Wisconsin</a:t>
            </a:r>
            <a:endParaRPr lang="en-US" dirty="0" smtClean="0"/>
          </a:p>
          <a:p>
            <a:pPr marL="796925" indent="-398463"/>
            <a:r>
              <a:rPr lang="en-US" dirty="0" smtClean="0">
                <a:hlinkClick r:id="rId5"/>
              </a:rPr>
              <a:t>Lac du Flambeau Band of Lake Superior Chippewa Indians</a:t>
            </a:r>
            <a:endParaRPr lang="en-US" dirty="0" smtClean="0"/>
          </a:p>
          <a:p>
            <a:pPr marL="796925" indent="-398463"/>
            <a:r>
              <a:rPr lang="en-US" dirty="0" smtClean="0">
                <a:hlinkClick r:id="rId6"/>
              </a:rPr>
              <a:t>Oneida Tribe of Indians of Wisconsin</a:t>
            </a:r>
            <a:endParaRPr lang="en-US" dirty="0" smtClean="0"/>
          </a:p>
          <a:p>
            <a:pPr marL="796925" indent="-398463"/>
            <a:r>
              <a:rPr lang="en-US" dirty="0" smtClean="0">
                <a:hlinkClick r:id="rId7"/>
              </a:rPr>
              <a:t>Stockbridge-Munsee Community</a:t>
            </a:r>
            <a:endParaRPr lang="en-US" dirty="0" smtClean="0"/>
          </a:p>
          <a:p>
            <a:pPr marL="796925" indent="-398463"/>
            <a:r>
              <a:rPr lang="en-US" dirty="0" smtClean="0">
                <a:hlinkClick r:id="rId8"/>
              </a:rPr>
              <a:t>Lac Courte Oreilles Band of Lake Superior Chippewa Indians of Wisconsin</a:t>
            </a:r>
            <a:endParaRPr lang="en-US" dirty="0" smtClean="0"/>
          </a:p>
          <a:p>
            <a:pPr marL="796925" indent="-398463"/>
            <a:r>
              <a:rPr lang="en-US" dirty="0" smtClean="0">
                <a:hlinkClick r:id="rId9"/>
              </a:rPr>
              <a:t>Sokaogon Chippewa Community</a:t>
            </a:r>
            <a:endParaRPr lang="en-US" dirty="0" smtClean="0"/>
          </a:p>
          <a:p>
            <a:pPr marL="796925" indent="-398463"/>
            <a:r>
              <a:rPr lang="en-US" dirty="0" smtClean="0">
                <a:hlinkClick r:id="rId10"/>
              </a:rPr>
              <a:t>Forest County Potawatomi Community</a:t>
            </a:r>
            <a:endParaRPr lang="en-US" dirty="0" smtClean="0"/>
          </a:p>
          <a:p>
            <a:pPr marL="796925" indent="-398463"/>
            <a:r>
              <a:rPr lang="en-US" dirty="0" smtClean="0">
                <a:hlinkClick r:id="rId11"/>
              </a:rPr>
              <a:t>Lac Vieux Desert Band of Lake Superior Chippewa Indians</a:t>
            </a:r>
            <a:endParaRPr lang="en-US" dirty="0" smtClean="0"/>
          </a:p>
          <a:p>
            <a:pPr marL="796925" indent="-398463"/>
            <a:r>
              <a:rPr lang="en-US" dirty="0" smtClean="0">
                <a:hlinkClick r:id="rId12"/>
              </a:rPr>
              <a:t>Bad River Band of the Lake Superior Tribe of Chippewa Indians</a:t>
            </a:r>
            <a:endParaRPr lang="en-US" dirty="0" smtClean="0"/>
          </a:p>
          <a:p>
            <a:pPr marL="796925" indent="-398463"/>
            <a:r>
              <a:rPr lang="en-US" dirty="0" smtClean="0">
                <a:hlinkClick r:id="rId13"/>
              </a:rPr>
              <a:t>Ho-Chunk Nation</a:t>
            </a:r>
            <a:endParaRPr lang="en-US" dirty="0" smtClean="0"/>
          </a:p>
          <a:p>
            <a:pPr marL="796925" indent="-398463"/>
            <a:r>
              <a:rPr lang="en-US" dirty="0" smtClean="0">
                <a:hlinkClick r:id="rId14"/>
              </a:rPr>
              <a:t>Menominee Indian Tribe of Wisconsin</a:t>
            </a:r>
            <a:endParaRPr lang="en-US" dirty="0" smtClean="0"/>
          </a:p>
          <a:p>
            <a:endParaRPr lang="en-US" dirty="0"/>
          </a:p>
        </p:txBody>
      </p:sp>
    </p:spTree>
    <p:extLst>
      <p:ext uri="{BB962C8B-B14F-4D97-AF65-F5344CB8AC3E}">
        <p14:creationId xmlns:p14="http://schemas.microsoft.com/office/powerpoint/2010/main" val="1775576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Research</a:t>
            </a:r>
            <a:endParaRPr lang="en-US" dirty="0"/>
          </a:p>
        </p:txBody>
      </p:sp>
      <p:sp>
        <p:nvSpPr>
          <p:cNvPr id="3" name="Content Placeholder 2"/>
          <p:cNvSpPr>
            <a:spLocks noGrp="1"/>
          </p:cNvSpPr>
          <p:nvPr>
            <p:ph idx="1"/>
          </p:nvPr>
        </p:nvSpPr>
        <p:spPr/>
        <p:txBody>
          <a:bodyPr>
            <a:normAutofit lnSpcReduction="10000"/>
          </a:bodyPr>
          <a:lstStyle/>
          <a:p>
            <a:r>
              <a:rPr lang="en-US" dirty="0" smtClean="0"/>
              <a:t>Do your research before entering the market</a:t>
            </a:r>
            <a:endParaRPr lang="en-US" dirty="0" smtClean="0"/>
          </a:p>
          <a:p>
            <a:r>
              <a:rPr lang="en-US" dirty="0" smtClean="0"/>
              <a:t>Know your NAICS Code(s) and other government contracting codes</a:t>
            </a:r>
          </a:p>
          <a:p>
            <a:pPr lvl="1"/>
            <a:r>
              <a:rPr lang="en-US" dirty="0"/>
              <a:t>NAICS: </a:t>
            </a:r>
            <a:r>
              <a:rPr lang="en-US" dirty="0">
                <a:hlinkClick r:id="rId2"/>
              </a:rPr>
              <a:t>http://www.census.gov/eos/www/naics</a:t>
            </a:r>
            <a:r>
              <a:rPr lang="en-US" dirty="0" smtClean="0">
                <a:hlinkClick r:id="rId2"/>
              </a:rPr>
              <a:t>/</a:t>
            </a:r>
            <a:r>
              <a:rPr lang="en-US" dirty="0" smtClean="0"/>
              <a:t> </a:t>
            </a:r>
          </a:p>
          <a:p>
            <a:pPr lvl="1"/>
            <a:r>
              <a:rPr lang="en-US" dirty="0"/>
              <a:t>FSC/PSC: </a:t>
            </a:r>
            <a:r>
              <a:rPr lang="en-US" dirty="0">
                <a:hlinkClick r:id="rId3"/>
              </a:rPr>
              <a:t>http://support.outreachsystems.com/resources/tables/pscs</a:t>
            </a:r>
            <a:r>
              <a:rPr lang="en-US" dirty="0" smtClean="0">
                <a:hlinkClick r:id="rId3"/>
              </a:rPr>
              <a:t>/</a:t>
            </a:r>
            <a:r>
              <a:rPr lang="en-US" dirty="0" smtClean="0"/>
              <a:t> </a:t>
            </a:r>
          </a:p>
          <a:p>
            <a:pPr lvl="1"/>
            <a:r>
              <a:rPr lang="en-US" dirty="0"/>
              <a:t>NIGP: </a:t>
            </a:r>
            <a:r>
              <a:rPr lang="en-US" dirty="0">
                <a:hlinkClick r:id="rId4"/>
              </a:rPr>
              <a:t>http://</a:t>
            </a:r>
            <a:r>
              <a:rPr lang="en-US" dirty="0" smtClean="0">
                <a:hlinkClick r:id="rId4"/>
              </a:rPr>
              <a:t>vendornet.state.wi.us/vendornet/default.asp</a:t>
            </a:r>
            <a:r>
              <a:rPr lang="en-US" dirty="0" smtClean="0"/>
              <a:t> </a:t>
            </a:r>
            <a:endParaRPr lang="en-US" dirty="0" smtClean="0"/>
          </a:p>
          <a:p>
            <a:r>
              <a:rPr lang="en-US" dirty="0" smtClean="0"/>
              <a:t>Government spending is public information</a:t>
            </a:r>
            <a:endParaRPr lang="en-US" dirty="0" smtClean="0"/>
          </a:p>
          <a:p>
            <a:endParaRPr lang="en-US" dirty="0"/>
          </a:p>
        </p:txBody>
      </p:sp>
    </p:spTree>
    <p:extLst>
      <p:ext uri="{BB962C8B-B14F-4D97-AF65-F5344CB8AC3E}">
        <p14:creationId xmlns:p14="http://schemas.microsoft.com/office/powerpoint/2010/main" val="1699553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Research</a:t>
            </a:r>
            <a:endParaRPr lang="en-US"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613290" y="2667000"/>
            <a:ext cx="4442883" cy="333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81200" y="6172200"/>
            <a:ext cx="5715000" cy="369332"/>
          </a:xfrm>
          <a:prstGeom prst="rect">
            <a:avLst/>
          </a:prstGeom>
          <a:noFill/>
        </p:spPr>
        <p:txBody>
          <a:bodyPr wrap="square" rtlCol="0">
            <a:spAutoFit/>
          </a:bodyPr>
          <a:lstStyle/>
          <a:p>
            <a:pPr algn="ctr"/>
            <a:r>
              <a:rPr lang="en-US" dirty="0" smtClean="0">
                <a:hlinkClick r:id="rId3"/>
              </a:rPr>
              <a:t>www.usapsending.gov</a:t>
            </a:r>
            <a:r>
              <a:rPr lang="en-US" dirty="0" smtClean="0"/>
              <a:t> </a:t>
            </a:r>
            <a:endParaRPr lang="en-US" dirty="0"/>
          </a:p>
        </p:txBody>
      </p:sp>
    </p:spTree>
    <p:extLst>
      <p:ext uri="{BB962C8B-B14F-4D97-AF65-F5344CB8AC3E}">
        <p14:creationId xmlns:p14="http://schemas.microsoft.com/office/powerpoint/2010/main" val="2781122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Market Research</a:t>
            </a:r>
            <a:endParaRPr lang="en-US" dirty="0"/>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667804" y="2667000"/>
            <a:ext cx="4333855" cy="333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693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Research</a:t>
            </a:r>
            <a:endParaRPr lang="en-US"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558203" y="2667000"/>
            <a:ext cx="4553056" cy="333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33600" y="6172200"/>
            <a:ext cx="5715000" cy="369332"/>
          </a:xfrm>
          <a:prstGeom prst="rect">
            <a:avLst/>
          </a:prstGeom>
          <a:noFill/>
        </p:spPr>
        <p:txBody>
          <a:bodyPr wrap="square" rtlCol="0">
            <a:spAutoFit/>
          </a:bodyPr>
          <a:lstStyle/>
          <a:p>
            <a:pPr algn="ctr"/>
            <a:r>
              <a:rPr lang="en-US" dirty="0" smtClean="0">
                <a:hlinkClick r:id="rId3"/>
              </a:rPr>
              <a:t>www.fpds.gov</a:t>
            </a:r>
            <a:r>
              <a:rPr lang="en-US" dirty="0" smtClean="0"/>
              <a:t>  </a:t>
            </a:r>
            <a:endParaRPr lang="en-US" dirty="0"/>
          </a:p>
        </p:txBody>
      </p:sp>
    </p:spTree>
    <p:extLst>
      <p:ext uri="{BB962C8B-B14F-4D97-AF65-F5344CB8AC3E}">
        <p14:creationId xmlns:p14="http://schemas.microsoft.com/office/powerpoint/2010/main" val="2209591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Market Research</a:t>
            </a:r>
            <a:endParaRPr lang="en-US"/>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516129" y="2667000"/>
            <a:ext cx="4637204" cy="333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275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cstate="print"/>
          <a:stretch>
            <a:fillRect/>
          </a:stretch>
        </p:blipFill>
        <p:spPr bwMode="auto">
          <a:xfrm>
            <a:off x="3290210" y="2667000"/>
            <a:ext cx="3089043" cy="3332163"/>
          </a:xfrm>
          <a:prstGeom prst="rect">
            <a:avLst/>
          </a:prstGeom>
          <a:noFill/>
          <a:ln w="9525">
            <a:noFill/>
            <a:miter lim="800000"/>
            <a:headEnd/>
            <a:tailEnd/>
          </a:ln>
        </p:spPr>
      </p:pic>
      <p:sp>
        <p:nvSpPr>
          <p:cNvPr id="5" name="Rectangle 4"/>
          <p:cNvSpPr/>
          <p:nvPr/>
        </p:nvSpPr>
        <p:spPr>
          <a:xfrm>
            <a:off x="914400" y="4953000"/>
            <a:ext cx="7467600" cy="369332"/>
          </a:xfrm>
          <a:prstGeom prst="rect">
            <a:avLst/>
          </a:prstGeom>
        </p:spPr>
        <p:txBody>
          <a:bodyPr wrap="square">
            <a:spAutoFit/>
          </a:bodyPr>
          <a:lstStyle/>
          <a:p>
            <a:r>
              <a:rPr lang="en-US" b="1" dirty="0" smtClean="0"/>
              <a:t>http://vendornet.state.wi.us/vendornet/default.asp </a:t>
            </a:r>
            <a:endParaRPr lang="en-US" b="1" dirty="0"/>
          </a:p>
        </p:txBody>
      </p:sp>
    </p:spTree>
    <p:extLst>
      <p:ext uri="{BB962C8B-B14F-4D97-AF65-F5344CB8AC3E}">
        <p14:creationId xmlns:p14="http://schemas.microsoft.com/office/powerpoint/2010/main" val="3698232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Business card</a:t>
            </a:r>
            <a:endParaRPr lang="en-US" dirty="0"/>
          </a:p>
        </p:txBody>
      </p:sp>
      <p:sp>
        <p:nvSpPr>
          <p:cNvPr id="3" name="Content Placeholder 2"/>
          <p:cNvSpPr>
            <a:spLocks noGrp="1"/>
          </p:cNvSpPr>
          <p:nvPr>
            <p:ph idx="1"/>
          </p:nvPr>
        </p:nvSpPr>
        <p:spPr/>
        <p:txBody>
          <a:bodyPr>
            <a:normAutofit fontScale="55000" lnSpcReduction="20000"/>
          </a:bodyPr>
          <a:lstStyle/>
          <a:p>
            <a:pPr>
              <a:defRPr/>
            </a:pPr>
            <a:r>
              <a:rPr lang="en-US" dirty="0"/>
              <a:t>Business Card (a </a:t>
            </a:r>
            <a:r>
              <a:rPr lang="en-US" b="1" dirty="0">
                <a:solidFill>
                  <a:srgbClr val="C00000"/>
                </a:solidFill>
              </a:rPr>
              <a:t>MUST HAVE</a:t>
            </a:r>
            <a:r>
              <a:rPr lang="en-US" dirty="0"/>
              <a:t>)</a:t>
            </a:r>
          </a:p>
          <a:p>
            <a:pPr lvl="1">
              <a:defRPr/>
            </a:pPr>
            <a:r>
              <a:rPr lang="en-US" dirty="0">
                <a:solidFill>
                  <a:srgbClr val="C00000"/>
                </a:solidFill>
              </a:rPr>
              <a:t>MUST</a:t>
            </a:r>
            <a:r>
              <a:rPr lang="en-US" dirty="0"/>
              <a:t> identify clearly the company, the person and contact information – MUST HAVE EMAIL</a:t>
            </a:r>
          </a:p>
          <a:p>
            <a:pPr lvl="1">
              <a:defRPr/>
            </a:pPr>
            <a:r>
              <a:rPr lang="en-US" dirty="0">
                <a:solidFill>
                  <a:srgbClr val="C00000"/>
                </a:solidFill>
              </a:rPr>
              <a:t>MUST</a:t>
            </a:r>
            <a:r>
              <a:rPr lang="en-US" dirty="0"/>
              <a:t> identify clearly what you do</a:t>
            </a:r>
          </a:p>
          <a:p>
            <a:pPr lvl="1">
              <a:defRPr/>
            </a:pPr>
            <a:r>
              <a:rPr lang="en-US" dirty="0"/>
              <a:t>In the Government world consider adding</a:t>
            </a:r>
          </a:p>
          <a:p>
            <a:pPr lvl="2">
              <a:defRPr/>
            </a:pPr>
            <a:r>
              <a:rPr lang="en-US" sz="1600" dirty="0"/>
              <a:t>NAIC’s codes</a:t>
            </a:r>
          </a:p>
          <a:p>
            <a:pPr lvl="2">
              <a:defRPr/>
            </a:pPr>
            <a:r>
              <a:rPr lang="en-US" sz="1600" dirty="0"/>
              <a:t>Small Business Classifications</a:t>
            </a:r>
          </a:p>
          <a:p>
            <a:pPr lvl="2">
              <a:defRPr/>
            </a:pPr>
            <a:r>
              <a:rPr lang="en-US" sz="1600" dirty="0"/>
              <a:t>Cage Code/DUNS #</a:t>
            </a:r>
          </a:p>
          <a:p>
            <a:pPr lvl="2">
              <a:defRPr/>
            </a:pPr>
            <a:r>
              <a:rPr lang="en-US" sz="1600" dirty="0"/>
              <a:t>Federal Supply Codes</a:t>
            </a:r>
          </a:p>
          <a:p>
            <a:pPr lvl="2">
              <a:defRPr/>
            </a:pPr>
            <a:r>
              <a:rPr lang="en-US" sz="1600" dirty="0"/>
              <a:t>Keywords</a:t>
            </a:r>
          </a:p>
          <a:p>
            <a:pPr lvl="2">
              <a:defRPr/>
            </a:pPr>
            <a:r>
              <a:rPr lang="en-US" sz="1600" dirty="0"/>
              <a:t>GSA  Schedule number</a:t>
            </a:r>
          </a:p>
          <a:p>
            <a:pPr lvl="1">
              <a:defRPr/>
            </a:pPr>
            <a:r>
              <a:rPr lang="en-US" sz="2000" dirty="0"/>
              <a:t>Consider two sided</a:t>
            </a:r>
          </a:p>
          <a:p>
            <a:pPr lvl="1">
              <a:defRPr/>
            </a:pPr>
            <a:r>
              <a:rPr lang="en-US" sz="2000" dirty="0"/>
              <a:t>Consider light colored background and not glossy</a:t>
            </a:r>
          </a:p>
          <a:p>
            <a:pPr lvl="1">
              <a:defRPr/>
            </a:pPr>
            <a:r>
              <a:rPr lang="en-US" sz="2000" dirty="0"/>
              <a:t>Other</a:t>
            </a:r>
          </a:p>
          <a:p>
            <a:endParaRPr lang="en-US" dirty="0"/>
          </a:p>
        </p:txBody>
      </p:sp>
    </p:spTree>
    <p:extLst>
      <p:ext uri="{BB962C8B-B14F-4D97-AF65-F5344CB8AC3E}">
        <p14:creationId xmlns:p14="http://schemas.microsoft.com/office/powerpoint/2010/main" val="4099250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Business card</a:t>
            </a:r>
            <a:endParaRPr lang="en-US" dirty="0"/>
          </a:p>
        </p:txBody>
      </p:sp>
      <p:pic>
        <p:nvPicPr>
          <p:cNvPr id="4" name="Content Placeholder 5" descr="scan0001"/>
          <p:cNvPicPr>
            <a:picLocks noGrp="1" noChangeAspect="1" noChangeArrowheads="1"/>
          </p:cNvPicPr>
          <p:nvPr>
            <p:ph idx="1"/>
          </p:nvPr>
        </p:nvPicPr>
        <p:blipFill>
          <a:blip r:embed="rId2" cstate="print"/>
          <a:stretch>
            <a:fillRect/>
          </a:stretch>
        </p:blipFill>
        <p:spPr>
          <a:xfrm>
            <a:off x="2592183" y="2667000"/>
            <a:ext cx="4485096" cy="3332163"/>
          </a:xfrm>
          <a:noFill/>
        </p:spPr>
      </p:pic>
    </p:spTree>
    <p:extLst>
      <p:ext uri="{BB962C8B-B14F-4D97-AF65-F5344CB8AC3E}">
        <p14:creationId xmlns:p14="http://schemas.microsoft.com/office/powerpoint/2010/main" val="4054820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Business card</a:t>
            </a:r>
            <a:endParaRPr lang="en-US" dirty="0"/>
          </a:p>
        </p:txBody>
      </p:sp>
      <p:pic>
        <p:nvPicPr>
          <p:cNvPr id="4" name="Picture 4" descr="scan0003"/>
          <p:cNvPicPr>
            <a:picLocks noGrp="1" noChangeAspect="1" noChangeArrowheads="1"/>
          </p:cNvPicPr>
          <p:nvPr>
            <p:ph idx="1"/>
          </p:nvPr>
        </p:nvPicPr>
        <p:blipFill>
          <a:blip r:embed="rId2" cstate="print"/>
          <a:stretch>
            <a:fillRect/>
          </a:stretch>
        </p:blipFill>
        <p:spPr>
          <a:xfrm>
            <a:off x="2093181" y="2667000"/>
            <a:ext cx="5483100" cy="3332163"/>
          </a:xfrm>
          <a:noFill/>
        </p:spPr>
      </p:pic>
    </p:spTree>
    <p:extLst>
      <p:ext uri="{BB962C8B-B14F-4D97-AF65-F5344CB8AC3E}">
        <p14:creationId xmlns:p14="http://schemas.microsoft.com/office/powerpoint/2010/main" val="4037347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effectLst/>
            </a:endParaRPr>
          </a:p>
          <a:p>
            <a:r>
              <a:rPr lang="en-US" dirty="0" smtClean="0">
                <a:effectLst/>
              </a:rPr>
              <a:t>Market </a:t>
            </a:r>
            <a:r>
              <a:rPr lang="en-US" dirty="0" smtClean="0">
                <a:effectLst/>
              </a:rPr>
              <a:t>Research – does the government buy what I sell</a:t>
            </a:r>
            <a:r>
              <a:rPr lang="en-US" dirty="0" smtClean="0">
                <a:effectLst/>
              </a:rPr>
              <a:t>?</a:t>
            </a:r>
            <a:endParaRPr lang="en-US" dirty="0" smtClean="0">
              <a:effectLst/>
            </a:endParaRPr>
          </a:p>
          <a:p>
            <a:r>
              <a:rPr lang="en-US" dirty="0" smtClean="0">
                <a:effectLst/>
              </a:rPr>
              <a:t>What marketing materials do I need?</a:t>
            </a:r>
          </a:p>
          <a:p>
            <a:r>
              <a:rPr lang="en-US" dirty="0" smtClean="0"/>
              <a:t>Where can I meet potential customers and teaming partners?</a:t>
            </a:r>
            <a:endParaRPr lang="en-US" dirty="0" smtClean="0">
              <a:effectLst/>
            </a:endParaRPr>
          </a:p>
          <a:p>
            <a:r>
              <a:rPr lang="en-US" dirty="0" smtClean="0">
                <a:effectLst/>
              </a:rPr>
              <a:t>And </a:t>
            </a:r>
            <a:r>
              <a:rPr lang="en-US" dirty="0" smtClean="0">
                <a:effectLst/>
              </a:rPr>
              <a:t>more!</a:t>
            </a:r>
          </a:p>
          <a:p>
            <a:endParaRPr lang="en-US" dirty="0"/>
          </a:p>
        </p:txBody>
      </p:sp>
    </p:spTree>
    <p:extLst>
      <p:ext uri="{BB962C8B-B14F-4D97-AF65-F5344CB8AC3E}">
        <p14:creationId xmlns:p14="http://schemas.microsoft.com/office/powerpoint/2010/main" val="3122542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capability statement</a:t>
            </a:r>
            <a:endParaRPr lang="en-US" dirty="0"/>
          </a:p>
        </p:txBody>
      </p:sp>
      <p:sp>
        <p:nvSpPr>
          <p:cNvPr id="3" name="Content Placeholder 2"/>
          <p:cNvSpPr>
            <a:spLocks noGrp="1"/>
          </p:cNvSpPr>
          <p:nvPr>
            <p:ph idx="1"/>
          </p:nvPr>
        </p:nvSpPr>
        <p:spPr/>
        <p:txBody>
          <a:bodyPr>
            <a:normAutofit fontScale="40000" lnSpcReduction="20000"/>
          </a:bodyPr>
          <a:lstStyle/>
          <a:p>
            <a:pPr>
              <a:spcAft>
                <a:spcPts val="300"/>
              </a:spcAft>
              <a:defRPr/>
            </a:pPr>
            <a:r>
              <a:rPr lang="en-US" sz="3400" dirty="0"/>
              <a:t>No more than one page (front and back if need be)</a:t>
            </a:r>
          </a:p>
          <a:p>
            <a:pPr>
              <a:spcAft>
                <a:spcPts val="300"/>
              </a:spcAft>
              <a:defRPr/>
            </a:pPr>
            <a:r>
              <a:rPr lang="en-US" sz="3400" dirty="0"/>
              <a:t>May need to customize a bit for various uses</a:t>
            </a:r>
          </a:p>
          <a:p>
            <a:pPr>
              <a:spcAft>
                <a:spcPts val="300"/>
              </a:spcAft>
              <a:defRPr/>
            </a:pPr>
            <a:r>
              <a:rPr lang="en-US" sz="3400" dirty="0"/>
              <a:t>Shows what is important to the person / agency you are trying to sell to – HOW DO YOU KNOW THIS – market research or ASK</a:t>
            </a:r>
          </a:p>
          <a:p>
            <a:pPr>
              <a:spcAft>
                <a:spcPts val="300"/>
              </a:spcAft>
              <a:defRPr/>
            </a:pPr>
            <a:r>
              <a:rPr lang="en-US" sz="3400" dirty="0"/>
              <a:t>Keep it </a:t>
            </a:r>
            <a:r>
              <a:rPr lang="en-US" sz="3400" b="1" dirty="0"/>
              <a:t>Simple</a:t>
            </a:r>
            <a:r>
              <a:rPr lang="en-US" sz="3400" dirty="0"/>
              <a:t> and </a:t>
            </a:r>
            <a:r>
              <a:rPr lang="en-US" sz="3400" b="1" dirty="0"/>
              <a:t>Easy</a:t>
            </a:r>
            <a:r>
              <a:rPr lang="en-US" sz="3400" dirty="0"/>
              <a:t> to read</a:t>
            </a:r>
          </a:p>
          <a:p>
            <a:pPr>
              <a:spcAft>
                <a:spcPts val="300"/>
              </a:spcAft>
              <a:defRPr/>
            </a:pPr>
            <a:r>
              <a:rPr lang="en-US" sz="3400" dirty="0"/>
              <a:t>Includes contact information and website link</a:t>
            </a:r>
          </a:p>
          <a:p>
            <a:pPr>
              <a:spcAft>
                <a:spcPts val="300"/>
              </a:spcAft>
              <a:defRPr/>
            </a:pPr>
            <a:r>
              <a:rPr lang="en-US" sz="3400" dirty="0"/>
              <a:t>What is important? Depends on if you are in manufacturing, technology, construction……</a:t>
            </a:r>
          </a:p>
          <a:p>
            <a:pPr lvl="1">
              <a:spcAft>
                <a:spcPts val="300"/>
              </a:spcAft>
              <a:defRPr/>
            </a:pPr>
            <a:r>
              <a:rPr lang="en-US" sz="3200" dirty="0"/>
              <a:t>Past related work</a:t>
            </a:r>
          </a:p>
          <a:p>
            <a:pPr lvl="1">
              <a:spcAft>
                <a:spcPts val="300"/>
              </a:spcAft>
              <a:defRPr/>
            </a:pPr>
            <a:r>
              <a:rPr lang="en-US" sz="3200" dirty="0"/>
              <a:t>Graphics showing capability</a:t>
            </a:r>
          </a:p>
          <a:p>
            <a:pPr lvl="1">
              <a:spcAft>
                <a:spcPts val="300"/>
              </a:spcAft>
              <a:defRPr/>
            </a:pPr>
            <a:r>
              <a:rPr lang="en-US" sz="3200" dirty="0"/>
              <a:t>Certifications, designations, codes, classifications, important training and other relevant information</a:t>
            </a:r>
          </a:p>
          <a:p>
            <a:pPr>
              <a:spcAft>
                <a:spcPts val="300"/>
              </a:spcAft>
              <a:defRPr/>
            </a:pPr>
            <a:r>
              <a:rPr lang="en-US" sz="3400" b="1" dirty="0"/>
              <a:t>It should look GOOD </a:t>
            </a:r>
            <a:r>
              <a:rPr lang="en-US" sz="3400" dirty="0"/>
              <a:t>– easy to look at, answers basic questions about your business AND uses good grammar and good spelling</a:t>
            </a:r>
          </a:p>
          <a:p>
            <a:endParaRPr lang="en-US" dirty="0"/>
          </a:p>
        </p:txBody>
      </p:sp>
    </p:spTree>
    <p:extLst>
      <p:ext uri="{BB962C8B-B14F-4D97-AF65-F5344CB8AC3E}">
        <p14:creationId xmlns:p14="http://schemas.microsoft.com/office/powerpoint/2010/main" val="3260629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capability statement</a:t>
            </a:r>
          </a:p>
        </p:txBody>
      </p:sp>
      <p:pic>
        <p:nvPicPr>
          <p:cNvPr id="4" name="Picture 2"/>
          <p:cNvPicPr>
            <a:picLocks noGrp="1" noChangeAspect="1" noChangeArrowheads="1"/>
          </p:cNvPicPr>
          <p:nvPr>
            <p:ph idx="1"/>
          </p:nvPr>
        </p:nvPicPr>
        <p:blipFill>
          <a:blip r:embed="rId2" cstate="print"/>
          <a:stretch>
            <a:fillRect/>
          </a:stretch>
        </p:blipFill>
        <p:spPr bwMode="auto">
          <a:xfrm>
            <a:off x="3532159" y="2667000"/>
            <a:ext cx="2605145" cy="3332163"/>
          </a:xfrm>
          <a:prstGeom prst="rect">
            <a:avLst/>
          </a:prstGeom>
          <a:noFill/>
          <a:ln w="9525">
            <a:noFill/>
            <a:miter lim="800000"/>
            <a:headEnd/>
            <a:tailEnd/>
          </a:ln>
        </p:spPr>
      </p:pic>
    </p:spTree>
    <p:extLst>
      <p:ext uri="{BB962C8B-B14F-4D97-AF65-F5344CB8AC3E}">
        <p14:creationId xmlns:p14="http://schemas.microsoft.com/office/powerpoint/2010/main" val="4144036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capability statement</a:t>
            </a: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542377" y="2667000"/>
            <a:ext cx="2584708" cy="333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1632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Website</a:t>
            </a:r>
            <a:endParaRPr lang="en-US" dirty="0"/>
          </a:p>
        </p:txBody>
      </p:sp>
      <p:sp>
        <p:nvSpPr>
          <p:cNvPr id="3" name="Content Placeholder 2"/>
          <p:cNvSpPr>
            <a:spLocks noGrp="1"/>
          </p:cNvSpPr>
          <p:nvPr>
            <p:ph idx="1"/>
          </p:nvPr>
        </p:nvSpPr>
        <p:spPr/>
        <p:txBody>
          <a:bodyPr>
            <a:normAutofit fontScale="92500" lnSpcReduction="10000"/>
          </a:bodyPr>
          <a:lstStyle/>
          <a:p>
            <a:r>
              <a:rPr lang="en-US" dirty="0"/>
              <a:t>Yes you should have one – </a:t>
            </a:r>
            <a:r>
              <a:rPr lang="en-US" b="1" dirty="0"/>
              <a:t>WHY</a:t>
            </a:r>
            <a:r>
              <a:rPr lang="en-US" dirty="0"/>
              <a:t> – so you can be found and found out about</a:t>
            </a:r>
          </a:p>
          <a:p>
            <a:r>
              <a:rPr lang="en-US" dirty="0"/>
              <a:t>It can be simple </a:t>
            </a:r>
          </a:p>
          <a:p>
            <a:r>
              <a:rPr lang="en-US" dirty="0"/>
              <a:t> Yes there is a cost to design, build and update – plan well and don’t go on the “cheap”</a:t>
            </a:r>
          </a:p>
          <a:p>
            <a:r>
              <a:rPr lang="en-US" dirty="0"/>
              <a:t>Consider separating Government – the important parts may be very different</a:t>
            </a:r>
          </a:p>
          <a:p>
            <a:r>
              <a:rPr lang="en-US" dirty="0"/>
              <a:t>Same rules as capabilities statement apply</a:t>
            </a:r>
          </a:p>
          <a:p>
            <a:endParaRPr lang="en-US" dirty="0"/>
          </a:p>
        </p:txBody>
      </p:sp>
    </p:spTree>
    <p:extLst>
      <p:ext uri="{BB962C8B-B14F-4D97-AF65-F5344CB8AC3E}">
        <p14:creationId xmlns:p14="http://schemas.microsoft.com/office/powerpoint/2010/main" val="409323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Website</a:t>
            </a: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069872" y="2667000"/>
            <a:ext cx="5529718" cy="333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8991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t>
            </a:r>
            <a:r>
              <a:rPr lang="en-US" dirty="0" smtClean="0"/>
              <a:t>Visibility  </a:t>
            </a:r>
            <a:endParaRPr lang="en-US" dirty="0"/>
          </a:p>
        </p:txBody>
      </p:sp>
      <p:sp>
        <p:nvSpPr>
          <p:cNvPr id="3" name="Content Placeholder 2"/>
          <p:cNvSpPr>
            <a:spLocks noGrp="1"/>
          </p:cNvSpPr>
          <p:nvPr>
            <p:ph idx="1"/>
          </p:nvPr>
        </p:nvSpPr>
        <p:spPr/>
        <p:txBody>
          <a:bodyPr>
            <a:normAutofit fontScale="92500" lnSpcReduction="20000"/>
          </a:bodyPr>
          <a:lstStyle/>
          <a:p>
            <a:r>
              <a:rPr lang="en-US" dirty="0"/>
              <a:t>Press releases – news articles</a:t>
            </a:r>
          </a:p>
          <a:p>
            <a:r>
              <a:rPr lang="en-US" dirty="0"/>
              <a:t>Facebook, LinkedIn, other web visibility</a:t>
            </a:r>
          </a:p>
          <a:p>
            <a:r>
              <a:rPr lang="en-US" dirty="0"/>
              <a:t>Awards</a:t>
            </a:r>
          </a:p>
          <a:p>
            <a:r>
              <a:rPr lang="en-US" dirty="0"/>
              <a:t>Participation in related organizations</a:t>
            </a:r>
          </a:p>
          <a:p>
            <a:r>
              <a:rPr lang="en-US" dirty="0"/>
              <a:t>Presentations and education – you are the expert</a:t>
            </a:r>
          </a:p>
          <a:p>
            <a:r>
              <a:rPr lang="en-US" dirty="0"/>
              <a:t>Be a mentor to others</a:t>
            </a:r>
          </a:p>
          <a:p>
            <a:r>
              <a:rPr lang="en-US" dirty="0" smtClean="0"/>
              <a:t>Conferences, professional organizations and other networking opportunities </a:t>
            </a:r>
            <a:endParaRPr lang="en-US" dirty="0"/>
          </a:p>
          <a:p>
            <a:endParaRPr lang="en-US" dirty="0"/>
          </a:p>
        </p:txBody>
      </p:sp>
    </p:spTree>
    <p:extLst>
      <p:ext uri="{BB962C8B-B14F-4D97-AF65-F5344CB8AC3E}">
        <p14:creationId xmlns:p14="http://schemas.microsoft.com/office/powerpoint/2010/main" val="973548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elevator pitch</a:t>
            </a:r>
            <a:endParaRPr lang="en-US" dirty="0"/>
          </a:p>
        </p:txBody>
      </p:sp>
      <p:sp>
        <p:nvSpPr>
          <p:cNvPr id="3" name="Content Placeholder 2"/>
          <p:cNvSpPr>
            <a:spLocks noGrp="1"/>
          </p:cNvSpPr>
          <p:nvPr>
            <p:ph idx="1"/>
          </p:nvPr>
        </p:nvSpPr>
        <p:spPr/>
        <p:txBody>
          <a:bodyPr/>
          <a:lstStyle/>
          <a:p>
            <a:pPr>
              <a:buNone/>
            </a:pPr>
            <a:r>
              <a:rPr lang="en-US" dirty="0"/>
              <a:t>The presentation needs to be fact-based, interesting, and give the buyer a reason to not just remember your company, but consider your company for opportunities. You are selling yourself and your company.  </a:t>
            </a:r>
          </a:p>
          <a:p>
            <a:pPr>
              <a:buNone/>
            </a:pPr>
            <a:r>
              <a:rPr lang="en-US" dirty="0"/>
              <a:t>Remember the buyer or evaluator’s time is valuable.  </a:t>
            </a:r>
            <a:r>
              <a:rPr lang="en-US" b="1" dirty="0"/>
              <a:t>AND they listen to businesses trying to sell to them every day.  </a:t>
            </a:r>
          </a:p>
          <a:p>
            <a:endParaRPr lang="en-US" dirty="0"/>
          </a:p>
        </p:txBody>
      </p:sp>
    </p:spTree>
    <p:extLst>
      <p:ext uri="{BB962C8B-B14F-4D97-AF65-F5344CB8AC3E}">
        <p14:creationId xmlns:p14="http://schemas.microsoft.com/office/powerpoint/2010/main" val="208750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elevator pitch</a:t>
            </a:r>
            <a:endParaRPr lang="en-US" dirty="0"/>
          </a:p>
        </p:txBody>
      </p:sp>
      <p:sp>
        <p:nvSpPr>
          <p:cNvPr id="3" name="Content Placeholder 2"/>
          <p:cNvSpPr>
            <a:spLocks noGrp="1"/>
          </p:cNvSpPr>
          <p:nvPr>
            <p:ph idx="1"/>
          </p:nvPr>
        </p:nvSpPr>
        <p:spPr/>
        <p:txBody>
          <a:bodyPr>
            <a:normAutofit fontScale="25000" lnSpcReduction="20000"/>
          </a:bodyPr>
          <a:lstStyle/>
          <a:p>
            <a:pPr>
              <a:defRPr/>
            </a:pPr>
            <a:r>
              <a:rPr lang="en-US" sz="2600" b="1" dirty="0">
                <a:latin typeface="Arial" charset="0"/>
              </a:rPr>
              <a:t>1 minute pitch – elevator pitch – KEEP IT TIGHT</a:t>
            </a:r>
          </a:p>
          <a:p>
            <a:pPr lvl="1">
              <a:defRPr/>
            </a:pPr>
            <a:r>
              <a:rPr lang="en-US" sz="2300" b="1" dirty="0">
                <a:solidFill>
                  <a:srgbClr val="C00000"/>
                </a:solidFill>
                <a:latin typeface="Arial" charset="0"/>
              </a:rPr>
              <a:t>Know what the buyer’s company does and how you would fit</a:t>
            </a:r>
          </a:p>
          <a:p>
            <a:pPr lvl="1">
              <a:defRPr/>
            </a:pPr>
            <a:r>
              <a:rPr lang="en-US" sz="2300" b="1" dirty="0">
                <a:solidFill>
                  <a:srgbClr val="C00000"/>
                </a:solidFill>
                <a:latin typeface="Arial" charset="0"/>
              </a:rPr>
              <a:t>Know what is important to the buyer</a:t>
            </a:r>
          </a:p>
          <a:p>
            <a:pPr lvl="1">
              <a:defRPr/>
            </a:pPr>
            <a:r>
              <a:rPr lang="en-US" sz="2300" b="1" dirty="0">
                <a:latin typeface="Arial" charset="0"/>
              </a:rPr>
              <a:t>Who you are </a:t>
            </a:r>
          </a:p>
          <a:p>
            <a:pPr lvl="1">
              <a:defRPr/>
            </a:pPr>
            <a:r>
              <a:rPr lang="en-US" sz="2300" b="1" dirty="0">
                <a:latin typeface="Arial" charset="0"/>
              </a:rPr>
              <a:t>What you do</a:t>
            </a:r>
          </a:p>
          <a:p>
            <a:pPr lvl="1">
              <a:defRPr/>
            </a:pPr>
            <a:r>
              <a:rPr lang="en-US" sz="2300" b="1" dirty="0">
                <a:latin typeface="Arial" charset="0"/>
              </a:rPr>
              <a:t>Have you done any work with the government before</a:t>
            </a:r>
          </a:p>
          <a:p>
            <a:pPr lvl="1">
              <a:defRPr/>
            </a:pPr>
            <a:r>
              <a:rPr lang="en-US" sz="2300" b="1" dirty="0">
                <a:latin typeface="Arial" charset="0"/>
              </a:rPr>
              <a:t>What makes you special</a:t>
            </a:r>
          </a:p>
          <a:p>
            <a:pPr lvl="1">
              <a:defRPr/>
            </a:pPr>
            <a:r>
              <a:rPr lang="en-US" sz="2300" b="1" dirty="0">
                <a:latin typeface="Arial" charset="0"/>
              </a:rPr>
              <a:t>Keep it business</a:t>
            </a:r>
          </a:p>
          <a:p>
            <a:pPr lvl="1">
              <a:buNone/>
              <a:defRPr/>
            </a:pPr>
            <a:endParaRPr lang="en-US" sz="2300" b="1" dirty="0">
              <a:latin typeface="Arial" charset="0"/>
            </a:endParaRPr>
          </a:p>
          <a:p>
            <a:pPr>
              <a:defRPr/>
            </a:pPr>
            <a:r>
              <a:rPr lang="en-US" sz="2600" b="1" dirty="0">
                <a:latin typeface="Arial" charset="0"/>
              </a:rPr>
              <a:t>5 minute pitch – should include a visual of some kind then </a:t>
            </a:r>
            <a:r>
              <a:rPr lang="en-US" sz="2600" b="1" dirty="0">
                <a:solidFill>
                  <a:srgbClr val="C00000"/>
                </a:solidFill>
                <a:latin typeface="Arial" charset="0"/>
              </a:rPr>
              <a:t>ADD</a:t>
            </a:r>
          </a:p>
          <a:p>
            <a:pPr lvl="1">
              <a:defRPr/>
            </a:pPr>
            <a:r>
              <a:rPr lang="en-US" sz="2300" b="1" dirty="0">
                <a:latin typeface="Arial" charset="0"/>
              </a:rPr>
              <a:t>WHAT CAN YOU DO FOR THEM</a:t>
            </a:r>
          </a:p>
          <a:p>
            <a:pPr lvl="1">
              <a:defRPr/>
            </a:pPr>
            <a:r>
              <a:rPr lang="en-US" sz="2300" b="1" dirty="0">
                <a:latin typeface="Arial" charset="0"/>
              </a:rPr>
              <a:t>A bit of history</a:t>
            </a:r>
          </a:p>
          <a:p>
            <a:pPr lvl="1">
              <a:defRPr/>
            </a:pPr>
            <a:r>
              <a:rPr lang="en-US" sz="2300" b="1" dirty="0">
                <a:latin typeface="Arial" charset="0"/>
              </a:rPr>
              <a:t>Capacity</a:t>
            </a:r>
          </a:p>
          <a:p>
            <a:pPr lvl="1">
              <a:defRPr/>
            </a:pPr>
            <a:r>
              <a:rPr lang="en-US" sz="2300" b="1" dirty="0">
                <a:latin typeface="Arial" charset="0"/>
              </a:rPr>
              <a:t>Past work</a:t>
            </a:r>
          </a:p>
          <a:p>
            <a:pPr lvl="1">
              <a:defRPr/>
            </a:pPr>
            <a:r>
              <a:rPr lang="en-US" sz="2300" b="1" dirty="0">
                <a:latin typeface="Arial" charset="0"/>
              </a:rPr>
              <a:t>What makes you special – management team, design capabilities, relationships………</a:t>
            </a:r>
          </a:p>
          <a:p>
            <a:pPr lvl="1">
              <a:defRPr/>
            </a:pPr>
            <a:r>
              <a:rPr lang="en-US" sz="2300" b="1" dirty="0">
                <a:latin typeface="Arial" charset="0"/>
              </a:rPr>
              <a:t>Other as appropriate</a:t>
            </a:r>
          </a:p>
          <a:p>
            <a:pPr lvl="1">
              <a:buNone/>
              <a:defRPr/>
            </a:pPr>
            <a:endParaRPr lang="en-US" sz="2300" b="1" dirty="0">
              <a:latin typeface="Arial" charset="0"/>
            </a:endParaRPr>
          </a:p>
          <a:p>
            <a:pPr>
              <a:defRPr/>
            </a:pPr>
            <a:r>
              <a:rPr lang="en-US" sz="2300" b="1" dirty="0">
                <a:latin typeface="Arial" charset="0"/>
              </a:rPr>
              <a:t>15 minute pitch – more visual</a:t>
            </a:r>
          </a:p>
          <a:p>
            <a:pPr marL="742950" lvl="2" indent="-342900">
              <a:defRPr/>
            </a:pPr>
            <a:r>
              <a:rPr lang="en-US" sz="2000" b="1" dirty="0">
                <a:latin typeface="Arial" charset="0"/>
              </a:rPr>
              <a:t>Mission – vision</a:t>
            </a:r>
          </a:p>
          <a:p>
            <a:pPr marL="742950" lvl="2" indent="-342900">
              <a:defRPr/>
            </a:pPr>
            <a:r>
              <a:rPr lang="en-US" sz="2000" b="1" dirty="0">
                <a:latin typeface="Arial" charset="0"/>
              </a:rPr>
              <a:t>Increased specifics depending on what is being sold</a:t>
            </a:r>
          </a:p>
          <a:p>
            <a:pPr marL="742950" lvl="2" indent="-342900">
              <a:defRPr/>
            </a:pPr>
            <a:r>
              <a:rPr lang="en-US" sz="2000" b="1" dirty="0">
                <a:latin typeface="Arial" charset="0"/>
              </a:rPr>
              <a:t>Other</a:t>
            </a:r>
          </a:p>
          <a:p>
            <a:endParaRPr lang="en-US" dirty="0"/>
          </a:p>
        </p:txBody>
      </p:sp>
    </p:spTree>
    <p:extLst>
      <p:ext uri="{BB962C8B-B14F-4D97-AF65-F5344CB8AC3E}">
        <p14:creationId xmlns:p14="http://schemas.microsoft.com/office/powerpoint/2010/main" val="3444161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Selling to the Federal Government</a:t>
            </a:r>
            <a:endParaRPr lang="en-US" dirty="0"/>
          </a:p>
        </p:txBody>
      </p:sp>
      <p:sp>
        <p:nvSpPr>
          <p:cNvPr id="3" name="Content Placeholder 2"/>
          <p:cNvSpPr>
            <a:spLocks noGrp="1"/>
          </p:cNvSpPr>
          <p:nvPr>
            <p:ph idx="1"/>
          </p:nvPr>
        </p:nvSpPr>
        <p:spPr>
          <a:xfrm>
            <a:off x="1271495" y="1301262"/>
            <a:ext cx="7514035" cy="2004646"/>
          </a:xfrm>
        </p:spPr>
        <p:txBody>
          <a:bodyPr>
            <a:normAutofit/>
          </a:bodyPr>
          <a:lstStyle/>
          <a:p>
            <a:r>
              <a:rPr lang="en-US" sz="3600" dirty="0" smtClean="0"/>
              <a:t>WPI </a:t>
            </a:r>
            <a:r>
              <a:rPr lang="en-US" sz="3600" dirty="0" err="1" smtClean="0"/>
              <a:t>Bidmatching</a:t>
            </a:r>
            <a:r>
              <a:rPr lang="en-US" sz="3600" dirty="0" smtClean="0"/>
              <a:t> Service</a:t>
            </a:r>
          </a:p>
        </p:txBody>
      </p:sp>
      <p:sp>
        <p:nvSpPr>
          <p:cNvPr id="4" name="Date Placeholder 3"/>
          <p:cNvSpPr>
            <a:spLocks noGrp="1"/>
          </p:cNvSpPr>
          <p:nvPr>
            <p:ph type="dt" sz="half" idx="10"/>
          </p:nvPr>
        </p:nvSpPr>
        <p:spPr/>
        <p:txBody>
          <a:bodyPr/>
          <a:lstStyle/>
          <a:p>
            <a:fld id="{2A26330F-044E-40B5-87EF-1205E6A2D372}" type="datetime4">
              <a:rPr lang="en-US" smtClean="0"/>
              <a:pPr/>
              <a:t>February 16, 2015</a:t>
            </a:fld>
            <a:endParaRPr lang="en-US" dirty="0"/>
          </a:p>
        </p:txBody>
      </p:sp>
      <p:sp>
        <p:nvSpPr>
          <p:cNvPr id="5" name="Slide Number Placeholder 4"/>
          <p:cNvSpPr>
            <a:spLocks noGrp="1"/>
          </p:cNvSpPr>
          <p:nvPr>
            <p:ph type="sldNum" sz="quarter" idx="12"/>
          </p:nvPr>
        </p:nvSpPr>
        <p:spPr/>
        <p:txBody>
          <a:bodyPr/>
          <a:lstStyle/>
          <a:p>
            <a:r>
              <a:rPr lang="en-US" smtClean="0"/>
              <a:t>Page </a:t>
            </a:r>
            <a:fld id="{01C0EA06-4A67-497D-BB69-6F5FC9913FB8}" type="slidenum">
              <a:rPr lang="en-US" smtClean="0"/>
              <a:pPr/>
              <a:t>28</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485" y="2565856"/>
            <a:ext cx="6084277" cy="3705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12375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336240"/>
            <a:ext cx="7514035" cy="713509"/>
          </a:xfrm>
        </p:spPr>
        <p:txBody>
          <a:bodyPr>
            <a:normAutofit fontScale="90000"/>
          </a:bodyPr>
          <a:lstStyle/>
          <a:p>
            <a:r>
              <a:rPr lang="en-US" dirty="0" smtClean="0"/>
              <a:t>WPI WEBSITE: </a:t>
            </a:r>
            <a:r>
              <a:rPr lang="en-US" dirty="0" smtClean="0">
                <a:hlinkClick r:id="rId2"/>
              </a:rPr>
              <a:t>www.wispro.org</a:t>
            </a:r>
            <a:r>
              <a:rPr lang="en-US" dirty="0" smtClean="0"/>
              <a:t/>
            </a:r>
            <a:br>
              <a:rPr lang="en-US" dirty="0" smtClean="0"/>
            </a:br>
            <a:endParaRPr lang="en-US" dirty="0"/>
          </a:p>
        </p:txBody>
      </p:sp>
      <p:pic>
        <p:nvPicPr>
          <p:cNvPr id="6" name="Content Placeholder 5"/>
          <p:cNvPicPr>
            <a:picLocks noGrp="1" noChangeAspect="1"/>
          </p:cNvPicPr>
          <p:nvPr>
            <p:ph idx="1"/>
          </p:nvPr>
        </p:nvPicPr>
        <p:blipFill>
          <a:blip r:embed="rId3"/>
          <a:stretch>
            <a:fillRect/>
          </a:stretch>
        </p:blipFill>
        <p:spPr>
          <a:xfrm>
            <a:off x="1871167" y="1163780"/>
            <a:ext cx="5400821" cy="5354782"/>
          </a:xfrm>
          <a:prstGeom prst="rect">
            <a:avLst/>
          </a:prstGeom>
        </p:spPr>
      </p:pic>
      <p:sp>
        <p:nvSpPr>
          <p:cNvPr id="4" name="Date Placeholder 3"/>
          <p:cNvSpPr>
            <a:spLocks noGrp="1"/>
          </p:cNvSpPr>
          <p:nvPr>
            <p:ph type="dt" sz="half" idx="10"/>
          </p:nvPr>
        </p:nvSpPr>
        <p:spPr/>
        <p:txBody>
          <a:bodyPr/>
          <a:lstStyle/>
          <a:p>
            <a:fld id="{2A26330F-044E-40B5-87EF-1205E6A2D372}" type="datetime4">
              <a:rPr lang="en-US" smtClean="0"/>
              <a:pPr/>
              <a:t>February 16, 2015</a:t>
            </a:fld>
            <a:endParaRPr lang="en-US" dirty="0"/>
          </a:p>
        </p:txBody>
      </p:sp>
      <p:sp>
        <p:nvSpPr>
          <p:cNvPr id="5" name="Slide Number Placeholder 4"/>
          <p:cNvSpPr>
            <a:spLocks noGrp="1"/>
          </p:cNvSpPr>
          <p:nvPr>
            <p:ph type="sldNum" sz="quarter" idx="12"/>
          </p:nvPr>
        </p:nvSpPr>
        <p:spPr/>
        <p:txBody>
          <a:bodyPr/>
          <a:lstStyle/>
          <a:p>
            <a:r>
              <a:rPr lang="en-US" smtClean="0"/>
              <a:t>Page </a:t>
            </a:r>
            <a:fld id="{01C0EA06-4A67-497D-BB69-6F5FC9913FB8}" type="slidenum">
              <a:rPr lang="en-US" smtClean="0"/>
              <a:pPr/>
              <a:t>29</a:t>
            </a:fld>
            <a:endParaRPr lang="en-US" dirty="0"/>
          </a:p>
        </p:txBody>
      </p:sp>
    </p:spTree>
    <p:extLst>
      <p:ext uri="{BB962C8B-B14F-4D97-AF65-F5344CB8AC3E}">
        <p14:creationId xmlns:p14="http://schemas.microsoft.com/office/powerpoint/2010/main" val="1314998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Principals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There MUST be a need</a:t>
            </a:r>
          </a:p>
          <a:p>
            <a:r>
              <a:rPr lang="en-US" dirty="0" smtClean="0"/>
              <a:t>There MUST be money to pay for the product or service</a:t>
            </a:r>
          </a:p>
          <a:p>
            <a:r>
              <a:rPr lang="en-US" dirty="0" smtClean="0"/>
              <a:t>YOU MUST be COMPETITIVE</a:t>
            </a:r>
          </a:p>
          <a:p>
            <a:r>
              <a:rPr lang="en-US" dirty="0" smtClean="0"/>
              <a:t>YOU MUST MAKE MONEY</a:t>
            </a:r>
          </a:p>
          <a:p>
            <a:r>
              <a:rPr lang="en-US" dirty="0" smtClean="0"/>
              <a:t>YOU MUST have the CAPABILITIES, CAPACITY and RESOURCES to support the </a:t>
            </a:r>
            <a:r>
              <a:rPr lang="en-US" dirty="0" smtClean="0"/>
              <a:t>requirement</a:t>
            </a:r>
          </a:p>
          <a:p>
            <a:r>
              <a:rPr lang="en-US" dirty="0" smtClean="0"/>
              <a:t>Make sure you are registered on all of the required websites/databases</a:t>
            </a:r>
            <a:endParaRPr lang="en-US" dirty="0" smtClean="0"/>
          </a:p>
          <a:p>
            <a:endParaRPr lang="en-US" dirty="0"/>
          </a:p>
        </p:txBody>
      </p:sp>
    </p:spTree>
    <p:extLst>
      <p:ext uri="{BB962C8B-B14F-4D97-AF65-F5344CB8AC3E}">
        <p14:creationId xmlns:p14="http://schemas.microsoft.com/office/powerpoint/2010/main" val="38448006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820" y="2667001"/>
            <a:ext cx="2467234" cy="969818"/>
          </a:xfrm>
        </p:spPr>
        <p:txBody>
          <a:bodyPr>
            <a:normAutofit fontScale="90000"/>
          </a:bodyPr>
          <a:lstStyle/>
          <a:p>
            <a:r>
              <a:rPr lang="en-US" dirty="0" smtClean="0"/>
              <a:t>Contact WPI if you need assistance</a:t>
            </a:r>
            <a:br>
              <a:rPr lang="en-US" dirty="0" smtClean="0"/>
            </a:br>
            <a:r>
              <a:rPr lang="en-US" dirty="0"/>
              <a:t/>
            </a:r>
            <a:br>
              <a:rPr lang="en-US" dirty="0"/>
            </a:br>
            <a:r>
              <a:rPr lang="en-US" sz="2200" dirty="0" smtClean="0"/>
              <a:t/>
            </a:r>
            <a:br>
              <a:rPr lang="en-US" sz="2200" dirty="0" smtClean="0"/>
            </a:br>
            <a:r>
              <a:rPr lang="en-US" sz="2200" dirty="0" smtClean="0"/>
              <a:t>Joe Smetak, CFCM</a:t>
            </a:r>
            <a:br>
              <a:rPr lang="en-US" sz="2200" dirty="0" smtClean="0"/>
            </a:br>
            <a:r>
              <a:rPr lang="en-US" sz="2200" dirty="0" smtClean="0"/>
              <a:t>414 270 3600</a:t>
            </a:r>
            <a:br>
              <a:rPr lang="en-US" sz="2200" dirty="0" smtClean="0"/>
            </a:br>
            <a:r>
              <a:rPr lang="en-US" sz="2200" dirty="0" smtClean="0">
                <a:hlinkClick r:id="rId2"/>
              </a:rPr>
              <a:t>josephs@wispro.org</a:t>
            </a:r>
            <a:r>
              <a:rPr lang="en-US" sz="2200" dirty="0" smtClean="0"/>
              <a:t/>
            </a:r>
            <a:br>
              <a:rPr lang="en-US" sz="2200" dirty="0" smtClean="0"/>
            </a:br>
            <a:endParaRPr lang="en-US" sz="2200" dirty="0"/>
          </a:p>
        </p:txBody>
      </p:sp>
      <p:pic>
        <p:nvPicPr>
          <p:cNvPr id="6" name="Content Placeholder 5"/>
          <p:cNvPicPr>
            <a:picLocks noGrp="1" noChangeAspect="1"/>
          </p:cNvPicPr>
          <p:nvPr>
            <p:ph idx="1"/>
          </p:nvPr>
        </p:nvPicPr>
        <p:blipFill>
          <a:blip r:embed="rId3"/>
          <a:stretch>
            <a:fillRect/>
          </a:stretch>
        </p:blipFill>
        <p:spPr>
          <a:xfrm>
            <a:off x="3969328" y="467877"/>
            <a:ext cx="3153641" cy="6148827"/>
          </a:xfrm>
          <a:prstGeom prst="rect">
            <a:avLst/>
          </a:prstGeom>
        </p:spPr>
      </p:pic>
      <p:sp>
        <p:nvSpPr>
          <p:cNvPr id="4" name="Date Placeholder 3"/>
          <p:cNvSpPr>
            <a:spLocks noGrp="1"/>
          </p:cNvSpPr>
          <p:nvPr>
            <p:ph type="dt" sz="half" idx="10"/>
          </p:nvPr>
        </p:nvSpPr>
        <p:spPr/>
        <p:txBody>
          <a:bodyPr/>
          <a:lstStyle/>
          <a:p>
            <a:fld id="{2A26330F-044E-40B5-87EF-1205E6A2D372}" type="datetime4">
              <a:rPr lang="en-US" smtClean="0"/>
              <a:pPr/>
              <a:t>February 16, 2015</a:t>
            </a:fld>
            <a:endParaRPr lang="en-US" dirty="0"/>
          </a:p>
        </p:txBody>
      </p:sp>
      <p:sp>
        <p:nvSpPr>
          <p:cNvPr id="5" name="Slide Number Placeholder 4"/>
          <p:cNvSpPr>
            <a:spLocks noGrp="1"/>
          </p:cNvSpPr>
          <p:nvPr>
            <p:ph type="sldNum" sz="quarter" idx="12"/>
          </p:nvPr>
        </p:nvSpPr>
        <p:spPr/>
        <p:txBody>
          <a:bodyPr/>
          <a:lstStyle/>
          <a:p>
            <a:r>
              <a:rPr lang="en-US" smtClean="0"/>
              <a:t>Page </a:t>
            </a:r>
            <a:fld id="{01C0EA06-4A67-497D-BB69-6F5FC9913FB8}" type="slidenum">
              <a:rPr lang="en-US" smtClean="0"/>
              <a:pPr/>
              <a:t>30</a:t>
            </a:fld>
            <a:endParaRPr lang="en-US" dirty="0"/>
          </a:p>
        </p:txBody>
      </p:sp>
    </p:spTree>
    <p:extLst>
      <p:ext uri="{BB962C8B-B14F-4D97-AF65-F5344CB8AC3E}">
        <p14:creationId xmlns:p14="http://schemas.microsoft.com/office/powerpoint/2010/main" val="2777843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Government</a:t>
            </a:r>
            <a:endParaRPr lang="en-US" dirty="0"/>
          </a:p>
        </p:txBody>
      </p:sp>
      <p:sp>
        <p:nvSpPr>
          <p:cNvPr id="3" name="Content Placeholder 2"/>
          <p:cNvSpPr>
            <a:spLocks noGrp="1"/>
          </p:cNvSpPr>
          <p:nvPr>
            <p:ph idx="1"/>
          </p:nvPr>
        </p:nvSpPr>
        <p:spPr/>
        <p:txBody>
          <a:bodyPr>
            <a:normAutofit fontScale="62500" lnSpcReduction="20000"/>
          </a:bodyPr>
          <a:lstStyle/>
          <a:p>
            <a:pPr>
              <a:defRPr/>
            </a:pPr>
            <a:r>
              <a:rPr lang="en-US" sz="2400" b="1" dirty="0">
                <a:effectLst>
                  <a:outerShdw blurRad="38100" dist="38100" dir="2700000" algn="tl">
                    <a:srgbClr val="000000">
                      <a:alpha val="43137"/>
                    </a:srgbClr>
                  </a:outerShdw>
                </a:effectLst>
              </a:rPr>
              <a:t>Manufacturing</a:t>
            </a:r>
          </a:p>
          <a:p>
            <a:pPr lvl="1">
              <a:defRPr/>
            </a:pPr>
            <a:r>
              <a:rPr lang="en-US" sz="1600" dirty="0"/>
              <a:t>Department of Defense </a:t>
            </a:r>
            <a:r>
              <a:rPr lang="en-US" sz="1400" b="1" i="1" dirty="0">
                <a:solidFill>
                  <a:srgbClr val="0070C0"/>
                </a:solidFill>
              </a:rPr>
              <a:t>www.acq.osd.mil/osbp/doing_business/index.htm</a:t>
            </a:r>
            <a:endParaRPr lang="en-US" sz="1600" b="1" i="1" dirty="0">
              <a:solidFill>
                <a:srgbClr val="0070C0"/>
              </a:solidFill>
            </a:endParaRPr>
          </a:p>
          <a:p>
            <a:pPr>
              <a:defRPr/>
            </a:pPr>
            <a:r>
              <a:rPr lang="en-US" sz="2400" b="1" dirty="0">
                <a:effectLst>
                  <a:outerShdw blurRad="38100" dist="38100" dir="2700000" algn="tl">
                    <a:srgbClr val="000000">
                      <a:alpha val="43137"/>
                    </a:srgbClr>
                  </a:outerShdw>
                </a:effectLst>
              </a:rPr>
              <a:t>Construction</a:t>
            </a:r>
          </a:p>
          <a:p>
            <a:pPr lvl="1">
              <a:defRPr/>
            </a:pPr>
            <a:r>
              <a:rPr lang="en-US" sz="1600" dirty="0"/>
              <a:t>US Army Corps of Engineers </a:t>
            </a:r>
            <a:r>
              <a:rPr lang="en-US" sz="1600" b="1" i="1" dirty="0">
                <a:solidFill>
                  <a:srgbClr val="0070C0"/>
                </a:solidFill>
              </a:rPr>
              <a:t>www.usace.army.mil/CESB/Pages/Default.aspx</a:t>
            </a:r>
          </a:p>
          <a:p>
            <a:pPr lvl="1">
              <a:defRPr/>
            </a:pPr>
            <a:r>
              <a:rPr lang="en-US" sz="1600" dirty="0"/>
              <a:t>US Department of Ag/Forest Service </a:t>
            </a:r>
            <a:r>
              <a:rPr lang="en-US" sz="1600" b="1" i="1" dirty="0">
                <a:solidFill>
                  <a:srgbClr val="0070C0"/>
                </a:solidFill>
              </a:rPr>
              <a:t>www.da.usda.gov/smallbus/</a:t>
            </a:r>
          </a:p>
          <a:p>
            <a:pPr lvl="1">
              <a:defRPr/>
            </a:pPr>
            <a:r>
              <a:rPr lang="en-US" sz="1600" dirty="0"/>
              <a:t>Naval Facilities </a:t>
            </a:r>
            <a:r>
              <a:rPr lang="en-US" sz="1600" b="1" i="1" dirty="0">
                <a:solidFill>
                  <a:srgbClr val="0070C0"/>
                </a:solidFill>
              </a:rPr>
              <a:t>https://portal.navfac.navy.mil/portal/page/portal/navfac/navfac_forbusinesses_pp/smallbusiness/</a:t>
            </a:r>
          </a:p>
          <a:p>
            <a:pPr>
              <a:defRPr/>
            </a:pPr>
            <a:r>
              <a:rPr lang="en-US" sz="2400" b="1" dirty="0">
                <a:effectLst>
                  <a:outerShdw blurRad="38100" dist="38100" dir="2700000" algn="tl">
                    <a:srgbClr val="000000">
                      <a:alpha val="43137"/>
                    </a:srgbClr>
                  </a:outerShdw>
                </a:effectLst>
              </a:rPr>
              <a:t>Commercial type goods and services</a:t>
            </a:r>
          </a:p>
          <a:p>
            <a:pPr lvl="1">
              <a:defRPr/>
            </a:pPr>
            <a:r>
              <a:rPr lang="en-US" sz="1600" dirty="0"/>
              <a:t>General Services Administration </a:t>
            </a:r>
            <a:r>
              <a:rPr lang="en-US" sz="1600" b="1" i="1" dirty="0">
                <a:solidFill>
                  <a:srgbClr val="0070C0"/>
                </a:solidFill>
              </a:rPr>
              <a:t>www.gsa.gov</a:t>
            </a:r>
            <a:r>
              <a:rPr lang="en-US" sz="1600" dirty="0"/>
              <a:t> </a:t>
            </a:r>
          </a:p>
          <a:p>
            <a:pPr>
              <a:defRPr/>
            </a:pPr>
            <a:r>
              <a:rPr lang="en-US" sz="2400" b="1" dirty="0">
                <a:effectLst>
                  <a:outerShdw blurRad="38100" dist="38100" dir="2700000" algn="tl">
                    <a:srgbClr val="000000">
                      <a:alpha val="43137"/>
                    </a:srgbClr>
                  </a:outerShdw>
                </a:effectLst>
              </a:rPr>
              <a:t>Mixed</a:t>
            </a:r>
          </a:p>
          <a:p>
            <a:pPr lvl="1">
              <a:defRPr/>
            </a:pPr>
            <a:r>
              <a:rPr lang="en-US" sz="1600" dirty="0"/>
              <a:t>Department of Veterans Affairs </a:t>
            </a:r>
            <a:r>
              <a:rPr lang="en-US" sz="1600" b="1" i="1" dirty="0">
                <a:solidFill>
                  <a:srgbClr val="0070C0"/>
                </a:solidFill>
              </a:rPr>
              <a:t>http://www.va.gov/OSDBU/</a:t>
            </a:r>
          </a:p>
          <a:p>
            <a:pPr>
              <a:defRPr/>
            </a:pPr>
            <a:r>
              <a:rPr lang="en-US" sz="2400" b="1" dirty="0">
                <a:effectLst>
                  <a:outerShdw blurRad="38100" dist="38100" dir="2700000" algn="tl">
                    <a:srgbClr val="000000">
                      <a:alpha val="43137"/>
                    </a:srgbClr>
                  </a:outerShdw>
                </a:effectLst>
              </a:rPr>
              <a:t>Research and development</a:t>
            </a:r>
          </a:p>
          <a:p>
            <a:pPr lvl="1">
              <a:defRPr/>
            </a:pPr>
            <a:r>
              <a:rPr lang="en-US" sz="1600" dirty="0"/>
              <a:t>SBIR-STTR Program </a:t>
            </a:r>
            <a:r>
              <a:rPr lang="en-US" sz="1600" b="1" i="1" dirty="0">
                <a:solidFill>
                  <a:srgbClr val="0070C0"/>
                </a:solidFill>
              </a:rPr>
              <a:t>www.sbir.gov</a:t>
            </a:r>
            <a:r>
              <a:rPr lang="en-US" sz="1600" dirty="0"/>
              <a:t> </a:t>
            </a:r>
          </a:p>
          <a:p>
            <a:endParaRPr lang="en-US" dirty="0"/>
          </a:p>
        </p:txBody>
      </p:sp>
    </p:spTree>
    <p:extLst>
      <p:ext uri="{BB962C8B-B14F-4D97-AF65-F5344CB8AC3E}">
        <p14:creationId xmlns:p14="http://schemas.microsoft.com/office/powerpoint/2010/main" val="435326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Government</a:t>
            </a:r>
            <a:endParaRPr lang="en-US" dirty="0"/>
          </a:p>
        </p:txBody>
      </p:sp>
      <p:sp>
        <p:nvSpPr>
          <p:cNvPr id="3" name="Content Placeholder 2"/>
          <p:cNvSpPr>
            <a:spLocks noGrp="1"/>
          </p:cNvSpPr>
          <p:nvPr>
            <p:ph idx="1"/>
          </p:nvPr>
        </p:nvSpPr>
        <p:spPr>
          <a:xfrm>
            <a:off x="1143000" y="1981200"/>
            <a:ext cx="7704667" cy="4267200"/>
          </a:xfrm>
        </p:spPr>
        <p:txBody>
          <a:bodyPr>
            <a:normAutofit fontScale="25000" lnSpcReduction="20000"/>
          </a:bodyPr>
          <a:lstStyle/>
          <a:p>
            <a:pPr>
              <a:lnSpc>
                <a:spcPct val="120000"/>
              </a:lnSpc>
              <a:spcBef>
                <a:spcPts val="600"/>
              </a:spcBef>
            </a:pPr>
            <a:r>
              <a:rPr lang="en-US" sz="4000" b="1" dirty="0" smtClean="0"/>
              <a:t>Department of Veterans Affairs – Milwaukee / Iron Mountain / Chicago</a:t>
            </a:r>
          </a:p>
          <a:p>
            <a:pPr>
              <a:lnSpc>
                <a:spcPct val="120000"/>
              </a:lnSpc>
              <a:spcBef>
                <a:spcPts val="600"/>
              </a:spcBef>
            </a:pPr>
            <a:r>
              <a:rPr lang="en-US" sz="4000" b="1" dirty="0" smtClean="0"/>
              <a:t>US Forest Service – Rhinelander</a:t>
            </a:r>
          </a:p>
          <a:p>
            <a:pPr>
              <a:lnSpc>
                <a:spcPct val="120000"/>
              </a:lnSpc>
              <a:spcBef>
                <a:spcPts val="600"/>
              </a:spcBef>
            </a:pPr>
            <a:r>
              <a:rPr lang="en-US" sz="4000" b="1" dirty="0" smtClean="0"/>
              <a:t>Forest Products Laboratory – Madison</a:t>
            </a:r>
          </a:p>
          <a:p>
            <a:pPr>
              <a:lnSpc>
                <a:spcPct val="120000"/>
              </a:lnSpc>
              <a:spcBef>
                <a:spcPts val="600"/>
              </a:spcBef>
            </a:pPr>
            <a:r>
              <a:rPr lang="en-US" sz="4000" b="1" dirty="0" smtClean="0"/>
              <a:t>Oxford Prison – Oxford</a:t>
            </a:r>
          </a:p>
          <a:p>
            <a:pPr>
              <a:lnSpc>
                <a:spcPct val="120000"/>
              </a:lnSpc>
              <a:spcBef>
                <a:spcPts val="600"/>
              </a:spcBef>
            </a:pPr>
            <a:r>
              <a:rPr lang="en-US" sz="4000" b="1" dirty="0" smtClean="0"/>
              <a:t>EPA – Chicago</a:t>
            </a:r>
          </a:p>
          <a:p>
            <a:pPr>
              <a:lnSpc>
                <a:spcPct val="120000"/>
              </a:lnSpc>
              <a:spcBef>
                <a:spcPts val="600"/>
              </a:spcBef>
            </a:pPr>
            <a:r>
              <a:rPr lang="en-US" sz="4000" b="1" dirty="0" smtClean="0"/>
              <a:t>General Services Administration (GSA) – Chicago</a:t>
            </a:r>
          </a:p>
          <a:p>
            <a:pPr>
              <a:lnSpc>
                <a:spcPct val="120000"/>
              </a:lnSpc>
              <a:spcBef>
                <a:spcPts val="600"/>
              </a:spcBef>
            </a:pPr>
            <a:r>
              <a:rPr lang="en-US" sz="4000" b="1" dirty="0" smtClean="0"/>
              <a:t>Tank Automotive Command (TACOM) – Rock Island</a:t>
            </a:r>
          </a:p>
          <a:p>
            <a:pPr>
              <a:lnSpc>
                <a:spcPct val="120000"/>
              </a:lnSpc>
              <a:spcBef>
                <a:spcPts val="600"/>
              </a:spcBef>
            </a:pPr>
            <a:r>
              <a:rPr lang="en-US" sz="4000" b="1" dirty="0" smtClean="0"/>
              <a:t>Military Bases</a:t>
            </a:r>
          </a:p>
          <a:p>
            <a:pPr lvl="1">
              <a:lnSpc>
                <a:spcPct val="120000"/>
              </a:lnSpc>
              <a:spcBef>
                <a:spcPts val="600"/>
              </a:spcBef>
            </a:pPr>
            <a:r>
              <a:rPr lang="en-US" sz="3600" b="1" dirty="0" smtClean="0"/>
              <a:t>Volk Field – Camp Douglas</a:t>
            </a:r>
          </a:p>
          <a:p>
            <a:pPr lvl="1">
              <a:lnSpc>
                <a:spcPct val="120000"/>
              </a:lnSpc>
              <a:spcBef>
                <a:spcPts val="600"/>
              </a:spcBef>
            </a:pPr>
            <a:r>
              <a:rPr lang="en-US" sz="3600" b="1" dirty="0" smtClean="0"/>
              <a:t>Ft. McCoy – Tomah</a:t>
            </a:r>
          </a:p>
          <a:p>
            <a:pPr lvl="1">
              <a:lnSpc>
                <a:spcPct val="120000"/>
              </a:lnSpc>
              <a:spcBef>
                <a:spcPts val="600"/>
              </a:spcBef>
            </a:pPr>
            <a:r>
              <a:rPr lang="en-US" sz="3600" b="1" dirty="0" smtClean="0"/>
              <a:t>128</a:t>
            </a:r>
            <a:r>
              <a:rPr lang="en-US" sz="3600" b="1" baseline="30000" dirty="0" smtClean="0"/>
              <a:t>th</a:t>
            </a:r>
            <a:r>
              <a:rPr lang="en-US" sz="3600" b="1" dirty="0" smtClean="0"/>
              <a:t> ARW – Milwaukee / 115</a:t>
            </a:r>
            <a:r>
              <a:rPr lang="en-US" sz="3600" b="1" baseline="30000" dirty="0" smtClean="0"/>
              <a:t>th</a:t>
            </a:r>
            <a:r>
              <a:rPr lang="en-US" sz="3600" b="1" dirty="0" smtClean="0"/>
              <a:t> Madison</a:t>
            </a:r>
          </a:p>
          <a:p>
            <a:pPr>
              <a:lnSpc>
                <a:spcPct val="120000"/>
              </a:lnSpc>
              <a:spcBef>
                <a:spcPts val="600"/>
              </a:spcBef>
            </a:pPr>
            <a:r>
              <a:rPr lang="en-US" sz="4000" b="1" dirty="0" smtClean="0"/>
              <a:t>US Army Corps of Engineers – St. Paul / Chicago / Rock Island / Detroit</a:t>
            </a:r>
          </a:p>
          <a:p>
            <a:pPr>
              <a:lnSpc>
                <a:spcPct val="120000"/>
              </a:lnSpc>
              <a:spcBef>
                <a:spcPts val="600"/>
              </a:spcBef>
            </a:pPr>
            <a:r>
              <a:rPr lang="en-US" sz="4000" b="1" dirty="0" smtClean="0"/>
              <a:t>Naval Station Great lakes – North Chicago – [contracting moving]</a:t>
            </a:r>
          </a:p>
          <a:p>
            <a:pPr>
              <a:lnSpc>
                <a:spcPct val="120000"/>
              </a:lnSpc>
              <a:spcBef>
                <a:spcPts val="600"/>
              </a:spcBef>
            </a:pPr>
            <a:r>
              <a:rPr lang="en-US" sz="4000" b="1" dirty="0" smtClean="0"/>
              <a:t>ALSO – SOME LARGE CONTRACTORS LIKE Oshkosh Corp and Marinette Marine Corp (looking for small firms)</a:t>
            </a:r>
          </a:p>
          <a:p>
            <a:endParaRPr lang="en-US" dirty="0"/>
          </a:p>
        </p:txBody>
      </p:sp>
    </p:spTree>
    <p:extLst>
      <p:ext uri="{BB962C8B-B14F-4D97-AF65-F5344CB8AC3E}">
        <p14:creationId xmlns:p14="http://schemas.microsoft.com/office/powerpoint/2010/main" val="155861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Wisconsin </a:t>
            </a:r>
            <a:endParaRPr lang="en-US" dirty="0"/>
          </a:p>
        </p:txBody>
      </p:sp>
      <p:sp>
        <p:nvSpPr>
          <p:cNvPr id="3" name="Content Placeholder 2"/>
          <p:cNvSpPr>
            <a:spLocks noGrp="1"/>
          </p:cNvSpPr>
          <p:nvPr>
            <p:ph idx="1"/>
          </p:nvPr>
        </p:nvSpPr>
        <p:spPr>
          <a:xfrm>
            <a:off x="1143000" y="1981200"/>
            <a:ext cx="7704667" cy="4267200"/>
          </a:xfrm>
        </p:spPr>
        <p:txBody>
          <a:bodyPr>
            <a:normAutofit/>
          </a:bodyPr>
          <a:lstStyle/>
          <a:p>
            <a:r>
              <a:rPr lang="en-US" dirty="0" smtClean="0"/>
              <a:t>Department of Administration – </a:t>
            </a:r>
            <a:r>
              <a:rPr lang="en-US" dirty="0" err="1" smtClean="0"/>
              <a:t>VendorNet</a:t>
            </a:r>
            <a:endParaRPr lang="en-US" dirty="0" smtClean="0"/>
          </a:p>
          <a:p>
            <a:r>
              <a:rPr lang="en-US" dirty="0" smtClean="0"/>
              <a:t>Department of Administration – Facilities </a:t>
            </a:r>
          </a:p>
          <a:p>
            <a:r>
              <a:rPr lang="en-US" dirty="0" err="1" smtClean="0"/>
              <a:t>WisDOT</a:t>
            </a:r>
            <a:r>
              <a:rPr lang="en-US" dirty="0" smtClean="0"/>
              <a:t> </a:t>
            </a:r>
            <a:endParaRPr lang="en-US" dirty="0"/>
          </a:p>
        </p:txBody>
      </p:sp>
    </p:spTree>
    <p:extLst>
      <p:ext uri="{BB962C8B-B14F-4D97-AF65-F5344CB8AC3E}">
        <p14:creationId xmlns:p14="http://schemas.microsoft.com/office/powerpoint/2010/main" val="327408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Tribal Government</a:t>
            </a:r>
            <a:endParaRPr lang="en-US" dirty="0"/>
          </a:p>
        </p:txBody>
      </p:sp>
      <p:sp>
        <p:nvSpPr>
          <p:cNvPr id="3" name="Content Placeholder 2"/>
          <p:cNvSpPr>
            <a:spLocks noGrp="1"/>
          </p:cNvSpPr>
          <p:nvPr>
            <p:ph idx="1"/>
          </p:nvPr>
        </p:nvSpPr>
        <p:spPr/>
        <p:txBody>
          <a:bodyPr>
            <a:normAutofit fontScale="92500" lnSpcReduction="20000"/>
          </a:bodyPr>
          <a:lstStyle/>
          <a:p>
            <a:pPr marL="515938" algn="ctr">
              <a:lnSpc>
                <a:spcPct val="114000"/>
              </a:lnSpc>
              <a:spcBef>
                <a:spcPts val="0"/>
              </a:spcBef>
              <a:buNone/>
            </a:pPr>
            <a:r>
              <a:rPr lang="en-US" b="1" u="sng" dirty="0" smtClean="0">
                <a:solidFill>
                  <a:schemeClr val="tx1">
                    <a:lumMod val="65000"/>
                    <a:lumOff val="35000"/>
                  </a:schemeClr>
                </a:solidFill>
              </a:rPr>
              <a:t>Tribal Economic Impact</a:t>
            </a:r>
          </a:p>
          <a:p>
            <a:pPr marL="515938" algn="ctr">
              <a:lnSpc>
                <a:spcPct val="114000"/>
              </a:lnSpc>
              <a:spcBef>
                <a:spcPts val="0"/>
              </a:spcBef>
              <a:buNone/>
            </a:pPr>
            <a:endParaRPr lang="en-US" dirty="0" smtClean="0">
              <a:solidFill>
                <a:schemeClr val="tx1">
                  <a:lumMod val="65000"/>
                  <a:lumOff val="35000"/>
                </a:schemeClr>
              </a:solidFill>
            </a:endParaRPr>
          </a:p>
          <a:p>
            <a:pPr marL="515938" algn="ctr">
              <a:lnSpc>
                <a:spcPct val="114000"/>
              </a:lnSpc>
              <a:spcBef>
                <a:spcPts val="0"/>
              </a:spcBef>
              <a:buNone/>
            </a:pPr>
            <a:r>
              <a:rPr lang="en-US" dirty="0" smtClean="0">
                <a:solidFill>
                  <a:schemeClr val="tx1">
                    <a:lumMod val="65000"/>
                    <a:lumOff val="35000"/>
                  </a:schemeClr>
                </a:solidFill>
              </a:rPr>
              <a:t>The twelve member tribes represent six nations on twelve reservations, a land base of about 1 million acres spanning 45 counties. In many counties, the tribe’s agencies and enterprises amount to the largest employer in the county, and the total annual economic impact of tribal purchases and payroll amounts to more than </a:t>
            </a:r>
          </a:p>
          <a:p>
            <a:pPr marL="515938" algn="ctr">
              <a:lnSpc>
                <a:spcPct val="114000"/>
              </a:lnSpc>
              <a:spcBef>
                <a:spcPts val="0"/>
              </a:spcBef>
              <a:buNone/>
            </a:pPr>
            <a:r>
              <a:rPr lang="en-US" b="1" dirty="0" smtClean="0">
                <a:solidFill>
                  <a:schemeClr val="tx1">
                    <a:lumMod val="65000"/>
                    <a:lumOff val="35000"/>
                  </a:schemeClr>
                </a:solidFill>
              </a:rPr>
              <a:t>$1 billion dollars. </a:t>
            </a:r>
          </a:p>
          <a:p>
            <a:endParaRPr lang="en-US" dirty="0"/>
          </a:p>
        </p:txBody>
      </p:sp>
    </p:spTree>
    <p:extLst>
      <p:ext uri="{BB962C8B-B14F-4D97-AF65-F5344CB8AC3E}">
        <p14:creationId xmlns:p14="http://schemas.microsoft.com/office/powerpoint/2010/main" val="1689181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Tribal Government</a:t>
            </a:r>
            <a:endParaRPr lang="en-US" dirty="0"/>
          </a:p>
        </p:txBody>
      </p:sp>
      <p:sp>
        <p:nvSpPr>
          <p:cNvPr id="3" name="Content Placeholder 2"/>
          <p:cNvSpPr>
            <a:spLocks noGrp="1"/>
          </p:cNvSpPr>
          <p:nvPr>
            <p:ph idx="1"/>
          </p:nvPr>
        </p:nvSpPr>
        <p:spPr/>
        <p:txBody>
          <a:bodyPr>
            <a:normAutofit fontScale="55000" lnSpcReduction="20000"/>
          </a:bodyPr>
          <a:lstStyle/>
          <a:p>
            <a:pPr marL="457200" indent="-457200">
              <a:defRPr/>
            </a:pPr>
            <a:r>
              <a:rPr lang="en-US" altLang="en-US" sz="2000" kern="0" dirty="0">
                <a:latin typeface="Candara" panose="020E0502030303020204" pitchFamily="34" charset="0"/>
              </a:rPr>
              <a:t>Government Pathways: federal, state, municipal, and </a:t>
            </a:r>
            <a:r>
              <a:rPr lang="en-US" altLang="en-US" sz="2000" b="1" i="1" kern="0" dirty="0">
                <a:latin typeface="Candara" panose="020E0502030303020204" pitchFamily="34" charset="0"/>
              </a:rPr>
              <a:t>tribal</a:t>
            </a:r>
          </a:p>
          <a:p>
            <a:pPr marL="457200" indent="-457200">
              <a:defRPr/>
            </a:pPr>
            <a:r>
              <a:rPr lang="en-US" altLang="en-US" sz="2000" kern="0" dirty="0">
                <a:latin typeface="Candara" panose="020E0502030303020204" pitchFamily="34" charset="0"/>
              </a:rPr>
              <a:t>Understanding the multi-</a:t>
            </a:r>
            <a:r>
              <a:rPr lang="en-US" altLang="en-US" sz="2000" kern="0" dirty="0" err="1">
                <a:latin typeface="Candara" panose="020E0502030303020204" pitchFamily="34" charset="0"/>
              </a:rPr>
              <a:t>jurisdictionality</a:t>
            </a:r>
            <a:r>
              <a:rPr lang="en-US" altLang="en-US" sz="2000" kern="0" dirty="0">
                <a:latin typeface="Candara" panose="020E0502030303020204" pitchFamily="34" charset="0"/>
              </a:rPr>
              <a:t> components &amp; operational aspects of working with Tribal clients is critical to success</a:t>
            </a:r>
          </a:p>
          <a:p>
            <a:pPr marL="457200" indent="-457200">
              <a:defRPr/>
            </a:pPr>
            <a:r>
              <a:rPr lang="en-US" altLang="en-US" sz="2000" kern="0" dirty="0">
                <a:latin typeface="Candara" panose="020E0502030303020204" pitchFamily="34" charset="0"/>
              </a:rPr>
              <a:t>Cultural responsiveness &amp; appropriateness is a business strategy that can demonstrate required skills for conducting business in this context – competitive edge</a:t>
            </a:r>
          </a:p>
          <a:p>
            <a:pPr marL="457200" indent="-457200">
              <a:defRPr/>
            </a:pPr>
            <a:r>
              <a:rPr lang="en-US" altLang="en-US" sz="2000" kern="0" dirty="0">
                <a:latin typeface="Candara" panose="020E0502030303020204" pitchFamily="34" charset="0"/>
              </a:rPr>
              <a:t>Tribal pathways include:</a:t>
            </a:r>
          </a:p>
          <a:p>
            <a:pPr marL="914400" lvl="1" indent="-457200">
              <a:buFont typeface="+mj-lt"/>
              <a:buAutoNum type="arabicPeriod"/>
              <a:defRPr/>
            </a:pPr>
            <a:r>
              <a:rPr lang="en-US" altLang="en-US" sz="2000" b="1" i="1" kern="0" dirty="0">
                <a:latin typeface="Candara" panose="020E0502030303020204" pitchFamily="34" charset="0"/>
              </a:rPr>
              <a:t>Tribal Governments</a:t>
            </a:r>
            <a:r>
              <a:rPr lang="en-US" altLang="en-US" sz="2000" kern="0" dirty="0">
                <a:latin typeface="Candara" panose="020E0502030303020204" pitchFamily="34" charset="0"/>
              </a:rPr>
              <a:t>:  Elected or appointed officials that oversee the tribal government programs, initiatives, and employees</a:t>
            </a:r>
          </a:p>
          <a:p>
            <a:pPr marL="914400" lvl="1" indent="-457200">
              <a:buFont typeface="+mj-lt"/>
              <a:buAutoNum type="arabicPeriod"/>
              <a:defRPr/>
            </a:pPr>
            <a:r>
              <a:rPr lang="en-US" altLang="en-US" sz="2000" b="1" i="1" kern="0" dirty="0">
                <a:latin typeface="Candara" panose="020E0502030303020204" pitchFamily="34" charset="0"/>
              </a:rPr>
              <a:t>Tribal Enterprises</a:t>
            </a:r>
            <a:r>
              <a:rPr lang="en-US" altLang="en-US" sz="2000" kern="0" dirty="0">
                <a:latin typeface="Candara" panose="020E0502030303020204" pitchFamily="34" charset="0"/>
              </a:rPr>
              <a:t>:  Businesses run by the TG</a:t>
            </a:r>
          </a:p>
          <a:p>
            <a:pPr marL="914400" lvl="1" indent="-457200">
              <a:buFont typeface="+mj-lt"/>
              <a:buAutoNum type="arabicPeriod"/>
              <a:defRPr/>
            </a:pPr>
            <a:r>
              <a:rPr lang="en-US" altLang="en-US" sz="2000" b="1" i="1" kern="0" dirty="0">
                <a:latin typeface="Candara" panose="020E0502030303020204" pitchFamily="34" charset="0"/>
              </a:rPr>
              <a:t>Tribal Businesses:  </a:t>
            </a:r>
            <a:r>
              <a:rPr lang="en-US" altLang="en-US" sz="2000" kern="0" dirty="0">
                <a:latin typeface="Candara" panose="020E0502030303020204" pitchFamily="34" charset="0"/>
              </a:rPr>
              <a:t>Businesses run by tribal entrepreneurs</a:t>
            </a:r>
            <a:endParaRPr lang="en-US" altLang="en-US" sz="2000" b="1" i="1" kern="0" dirty="0">
              <a:latin typeface="Candara" panose="020E0502030303020204" pitchFamily="34" charset="0"/>
            </a:endParaRPr>
          </a:p>
          <a:p>
            <a:pPr marL="914400" lvl="1" indent="-457200">
              <a:buFont typeface="+mj-lt"/>
              <a:buAutoNum type="arabicPeriod"/>
              <a:defRPr/>
            </a:pPr>
            <a:r>
              <a:rPr lang="en-US" altLang="en-US" sz="2000" b="1" i="1" kern="0" dirty="0">
                <a:latin typeface="Candara" panose="020E0502030303020204" pitchFamily="34" charset="0"/>
              </a:rPr>
              <a:t>Tribal Non-Profits:  </a:t>
            </a:r>
            <a:r>
              <a:rPr lang="en-US" altLang="en-US" sz="2000" kern="0" dirty="0">
                <a:latin typeface="Candara" panose="020E0502030303020204" pitchFamily="34" charset="0"/>
              </a:rPr>
              <a:t>Organizations with 51%+ Tribal Board</a:t>
            </a:r>
            <a:endParaRPr lang="en-US" altLang="en-US" sz="2000" b="1" i="1" kern="0" dirty="0">
              <a:latin typeface="Candara" panose="020E0502030303020204" pitchFamily="34" charset="0"/>
            </a:endParaRPr>
          </a:p>
          <a:p>
            <a:pPr marL="914400" lvl="1" indent="-457200">
              <a:buFont typeface="+mj-lt"/>
              <a:buAutoNum type="arabicPeriod"/>
              <a:defRPr/>
            </a:pPr>
            <a:r>
              <a:rPr lang="en-US" altLang="en-US" sz="2000" b="1" i="1" kern="0" dirty="0">
                <a:latin typeface="Candara" panose="020E0502030303020204" pitchFamily="34" charset="0"/>
              </a:rPr>
              <a:t>Tribal Colleges:  </a:t>
            </a:r>
            <a:r>
              <a:rPr lang="en-US" altLang="en-US" sz="2000" kern="0" dirty="0">
                <a:latin typeface="Candara" panose="020E0502030303020204" pitchFamily="34" charset="0"/>
              </a:rPr>
              <a:t>TG chartered &amp; provide higher education </a:t>
            </a:r>
          </a:p>
          <a:p>
            <a:pPr marL="0" indent="0" algn="r">
              <a:buNone/>
            </a:pPr>
            <a:endParaRPr lang="en-US" sz="2000" b="1" i="1" kern="0" dirty="0" smtClean="0">
              <a:latin typeface="Candara" panose="020E0502030303020204" pitchFamily="34" charset="0"/>
            </a:endParaRPr>
          </a:p>
          <a:p>
            <a:pPr marL="0" indent="0" algn="r">
              <a:buNone/>
            </a:pPr>
            <a:r>
              <a:rPr lang="en-US" sz="1300" dirty="0" smtClean="0"/>
              <a:t>(Courtesy Bowman Performance Consulting)</a:t>
            </a:r>
          </a:p>
          <a:p>
            <a:endParaRPr lang="en-US" dirty="0"/>
          </a:p>
        </p:txBody>
      </p:sp>
    </p:spTree>
    <p:extLst>
      <p:ext uri="{BB962C8B-B14F-4D97-AF65-F5344CB8AC3E}">
        <p14:creationId xmlns:p14="http://schemas.microsoft.com/office/powerpoint/2010/main" val="800732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Tribal Government</a:t>
            </a:r>
            <a:endParaRPr lang="en-US" dirty="0"/>
          </a:p>
        </p:txBody>
      </p:sp>
      <p:pic>
        <p:nvPicPr>
          <p:cNvPr id="4" name="Picture 1"/>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676400"/>
            <a:ext cx="3503983" cy="434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599" y="1676400"/>
            <a:ext cx="3762375" cy="434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224350" y="6172200"/>
            <a:ext cx="4338624" cy="369332"/>
          </a:xfrm>
          <a:prstGeom prst="rect">
            <a:avLst/>
          </a:prstGeom>
        </p:spPr>
        <p:txBody>
          <a:bodyPr wrap="none">
            <a:spAutoFit/>
          </a:bodyPr>
          <a:lstStyle/>
          <a:p>
            <a:pPr algn="r"/>
            <a:r>
              <a:rPr lang="en-US" dirty="0" smtClean="0"/>
              <a:t>(Courtesy Bowman Performance Consulting)</a:t>
            </a:r>
            <a:endParaRPr lang="en-US" dirty="0"/>
          </a:p>
        </p:txBody>
      </p:sp>
    </p:spTree>
    <p:extLst>
      <p:ext uri="{BB962C8B-B14F-4D97-AF65-F5344CB8AC3E}">
        <p14:creationId xmlns:p14="http://schemas.microsoft.com/office/powerpoint/2010/main" val="13607108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93B4CCAC-FD5A-4D59-B1AC-EAF45910B5A9}"/>
    </a:ext>
  </a:extLst>
</a:theme>
</file>

<file path=docProps/app.xml><?xml version="1.0" encoding="utf-8"?>
<Properties xmlns="http://schemas.openxmlformats.org/officeDocument/2006/extended-properties" xmlns:vt="http://schemas.openxmlformats.org/officeDocument/2006/docPropsVTypes">
  <Template>Parallax</Template>
  <TotalTime>3869</TotalTime>
  <Words>1098</Words>
  <Application>Microsoft Office PowerPoint</Application>
  <PresentationFormat>On-screen Show (4:3)</PresentationFormat>
  <Paragraphs>174</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Parallax</vt:lpstr>
      <vt:lpstr>Small Business Government Contracting Series Marketing your business to the government</vt:lpstr>
      <vt:lpstr>PowerPoint Presentation</vt:lpstr>
      <vt:lpstr>Basic Principals</vt:lpstr>
      <vt:lpstr>Federal Government</vt:lpstr>
      <vt:lpstr>Federal Government</vt:lpstr>
      <vt:lpstr>State of Wisconsin </vt:lpstr>
      <vt:lpstr>Tribal Government</vt:lpstr>
      <vt:lpstr>Tribal Government</vt:lpstr>
      <vt:lpstr>Tribal Government</vt:lpstr>
      <vt:lpstr>Tribal Government</vt:lpstr>
      <vt:lpstr>Market Research</vt:lpstr>
      <vt:lpstr>Market Research</vt:lpstr>
      <vt:lpstr>Market Research</vt:lpstr>
      <vt:lpstr>Market Research</vt:lpstr>
      <vt:lpstr>Market Research</vt:lpstr>
      <vt:lpstr>PowerPoint Presentation</vt:lpstr>
      <vt:lpstr>Your Business card</vt:lpstr>
      <vt:lpstr>Your Business card</vt:lpstr>
      <vt:lpstr>Your Business card</vt:lpstr>
      <vt:lpstr>Your capability statement</vt:lpstr>
      <vt:lpstr>Your capability statement</vt:lpstr>
      <vt:lpstr>Your capability statement</vt:lpstr>
      <vt:lpstr>Your Website</vt:lpstr>
      <vt:lpstr>Your Website</vt:lpstr>
      <vt:lpstr>Other Visibility  </vt:lpstr>
      <vt:lpstr>Your elevator pitch</vt:lpstr>
      <vt:lpstr>Your elevator pitch</vt:lpstr>
      <vt:lpstr>Selling to the Federal Government</vt:lpstr>
      <vt:lpstr>WPI WEBSITE: www.wispro.org </vt:lpstr>
      <vt:lpstr>Contact WPI if you need assistance   Joe Smetak, CFCM 414 270 3600 josephs@wispro.org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Business Government Contracting Series: How do I Enter the Government Market?</dc:title>
  <dc:creator>benjamin@faccptac.com</dc:creator>
  <cp:lastModifiedBy>Joseph</cp:lastModifiedBy>
  <cp:revision>43</cp:revision>
  <dcterms:created xsi:type="dcterms:W3CDTF">2015-01-07T15:37:48Z</dcterms:created>
  <dcterms:modified xsi:type="dcterms:W3CDTF">2015-02-16T21:09:47Z</dcterms:modified>
</cp:coreProperties>
</file>