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66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78224-EEBA-4A1F-85EE-8624D3B5D33D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DDE80-5DB7-4932-8B4B-353E43CF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49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0B19-136D-A24F-83EC-64D376AAEE4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8124F-8F1F-4258-B1C0-5337A728D0C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29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84DA4-8B98-4F76-8DB6-46C429121B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56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DC8E5-3C5D-4AD0-91FA-D0D9AD96BEA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4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824B0-10C7-4DBE-A600-A15368186BA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0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CECB8-3A7C-4F77-96C1-701D07EB998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9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4302B-9C0F-42BD-A87E-9399C40B135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80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8791A-9E9F-4832-8B56-6F46316558B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9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4D492-918A-4B56-9554-9BE5856A52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94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07D83E-78A7-455D-A3CC-429B33CF468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5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70563-3924-41DE-BA34-440CB53908B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16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0866" y="6356350"/>
            <a:ext cx="663151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34BB6-2CAF-44FF-83EE-078A0DD9FA3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2595"/>
            <a:ext cx="8229600" cy="434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8736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612AA4A-5EA9-44F7-8CB8-2122A451AF4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10/23/2015</a:t>
            </a:fld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2380" y="6356350"/>
            <a:ext cx="7244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B3926C7-08AB-4899-8CD3-A90CD95EEE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1" y="5971328"/>
            <a:ext cx="8229600" cy="331787"/>
          </a:xfrm>
          <a:prstGeom prst="rect">
            <a:avLst/>
          </a:prstGeom>
          <a:gradFill rotWithShape="1">
            <a:gsLst>
              <a:gs pos="0">
                <a:srgbClr val="3F80CD"/>
              </a:gs>
              <a:gs pos="100000">
                <a:srgbClr val="9BC1FF"/>
              </a:gs>
            </a:gsLst>
            <a:lin ang="162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0866" y="6356350"/>
            <a:ext cx="6631514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US" sz="1250" b="1" i="1" dirty="0">
                <a:solidFill>
                  <a:srgbClr val="000090"/>
                </a:solidFill>
              </a:rPr>
              <a:t>U.S. Small Business Administration</a:t>
            </a:r>
            <a:r>
              <a:rPr lang="en-US" sz="1250" b="1" dirty="0">
                <a:solidFill>
                  <a:srgbClr val="000090"/>
                </a:solidFill>
              </a:rPr>
              <a:t>       Answers | Resources | Support       </a:t>
            </a:r>
            <a:r>
              <a:rPr lang="en-US" sz="1250" b="1" i="1" dirty="0">
                <a:solidFill>
                  <a:srgbClr val="000090"/>
                </a:solidFill>
              </a:rPr>
              <a:t>For Your Small Business</a:t>
            </a:r>
          </a:p>
          <a:p>
            <a:pPr algn="ctr"/>
            <a:endParaRPr lang="en-US" sz="12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12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ba.gov/content/migration-emv-chip-card-technology-and-your-small-busines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ba.gov/cybersecurity" TargetMode="External"/><Relationship Id="rId4" Type="http://schemas.openxmlformats.org/officeDocument/2006/relationships/hyperlink" Target="http://www.sba.gov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ba.gov/em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88" y="849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endParaRPr lang="en-US" sz="4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523999" cy="66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1295400"/>
            <a:ext cx="85344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Open Sans"/>
              </a:rPr>
              <a:t>Signs You’ve Been the Victim of a Breach….</a:t>
            </a:r>
          </a:p>
          <a:p>
            <a:endParaRPr lang="en-US" sz="2400" b="1" dirty="0">
              <a:solidFill>
                <a:srgbClr val="FF0000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….the waiter asks how you can consider that dessert with your medical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…</a:t>
            </a:r>
            <a:r>
              <a:rPr lang="en-US" sz="2400" b="1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a co-worker tells you you’re not as bad as your personnel file suggests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…..people greet you by your Social Security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When traveling, the hotel bartender serves you before you order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Open Sans"/>
              </a:rPr>
              <a:t>Your kids come home crying because the other kids are picking on them about your credit card balance</a:t>
            </a:r>
            <a:r>
              <a:rPr lang="en-US" sz="2400" dirty="0">
                <a:solidFill>
                  <a:srgbClr val="1F497D">
                    <a:lumMod val="60000"/>
                    <a:lumOff val="40000"/>
                  </a:srgbClr>
                </a:solidFill>
                <a:latin typeface="Open Sans"/>
              </a:rPr>
              <a:t>.</a:t>
            </a:r>
          </a:p>
          <a:p>
            <a:pPr lvl="6"/>
            <a:endParaRPr lang="en-US" sz="1100" dirty="0">
              <a:solidFill>
                <a:srgbClr val="1F497D">
                  <a:lumMod val="60000"/>
                  <a:lumOff val="40000"/>
                </a:srgbClr>
              </a:solidFill>
              <a:latin typeface="Open Sans"/>
            </a:endParaRPr>
          </a:p>
          <a:p>
            <a:pPr lvl="6"/>
            <a:endParaRPr lang="en-US" sz="1100" dirty="0">
              <a:solidFill>
                <a:srgbClr val="1F497D">
                  <a:lumMod val="60000"/>
                  <a:lumOff val="40000"/>
                </a:srgbClr>
              </a:solidFill>
              <a:latin typeface="Open Sans"/>
            </a:endParaRPr>
          </a:p>
          <a:p>
            <a:pPr lvl="6" algn="r"/>
            <a:r>
              <a:rPr lang="en-US" sz="1100" dirty="0">
                <a:solidFill>
                  <a:srgbClr val="1F497D">
                    <a:lumMod val="60000"/>
                    <a:lumOff val="40000"/>
                  </a:srgbClr>
                </a:solidFill>
                <a:latin typeface="Open Sans"/>
              </a:rPr>
              <a:t>Source:  Federal Communications Week, September 30, 2015</a:t>
            </a:r>
            <a:endParaRPr lang="en-US" sz="1100" dirty="0">
              <a:solidFill>
                <a:prstClr val="black"/>
              </a:solidFill>
              <a:latin typeface="Open Sans"/>
            </a:endParaRPr>
          </a:p>
          <a:p>
            <a:endParaRPr lang="en-US" sz="2400" dirty="0">
              <a:solidFill>
                <a:prstClr val="black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722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88" y="849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endParaRPr lang="en-US" sz="4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523999" cy="66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1295400"/>
            <a:ext cx="853440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Open Sans"/>
              </a:rPr>
              <a:t>But seriously…..</a:t>
            </a:r>
          </a:p>
          <a:p>
            <a:endParaRPr lang="en-US" sz="2400" b="1" dirty="0">
              <a:solidFill>
                <a:srgbClr val="FF0000"/>
              </a:solidFill>
              <a:latin typeface="Open Sans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555555"/>
                </a:solidFill>
                <a:latin typeface="Open Sans"/>
              </a:rPr>
              <a:t>Do you have employee and customer data?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555555"/>
                </a:solidFill>
                <a:latin typeface="Open Sans"/>
              </a:rPr>
              <a:t>Bank account and financial information?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555555"/>
                </a:solidFill>
                <a:latin typeface="Open Sans"/>
              </a:rPr>
              <a:t>Intellectual property?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555555"/>
                </a:solidFill>
                <a:latin typeface="Open Sans"/>
              </a:rPr>
              <a:t>Do you have a network of suppliers, customers, and other contacts?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Open Sans"/>
              </a:rPr>
              <a:t>Then your business has something of value to cyber-criminals</a:t>
            </a:r>
          </a:p>
          <a:p>
            <a:pPr lvl="6"/>
            <a:endParaRPr lang="en-US" sz="1100" dirty="0">
              <a:solidFill>
                <a:srgbClr val="1F497D">
                  <a:lumMod val="60000"/>
                  <a:lumOff val="40000"/>
                </a:srgbClr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23140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88" y="849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endParaRPr lang="en-US" sz="4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523999" cy="66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1295400"/>
            <a:ext cx="8534400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Open Sans"/>
              </a:rPr>
              <a:t>If Your Business Has Been the Victim of a Breach….</a:t>
            </a:r>
          </a:p>
          <a:p>
            <a:endParaRPr lang="en-US" sz="800" b="1" dirty="0">
              <a:solidFill>
                <a:srgbClr val="FF0000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Inform local law enforcement or the state attorney general as appropriate.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555555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Report stolen finances or identities and other cybercrimes to the </a:t>
            </a:r>
            <a:r>
              <a:rPr lang="en-US" sz="2400" b="1" dirty="0">
                <a:solidFill>
                  <a:srgbClr val="555555"/>
                </a:solidFill>
                <a:latin typeface="Open Sans"/>
              </a:rPr>
              <a:t>Internet Crime Complaint Center.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555555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Report fraud to the Federal Trade Commission.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555555"/>
              </a:solidFill>
              <a:latin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55555"/>
                </a:solidFill>
                <a:latin typeface="Open Sans"/>
              </a:rPr>
              <a:t>Report computer or network vulnerabilities to US-CERT  (Computer Emergency Readiness Team) via the hotline: 1-888-282-0870 or the US-CERT website.</a:t>
            </a:r>
            <a:endParaRPr lang="en-US" sz="1100" dirty="0">
              <a:solidFill>
                <a:srgbClr val="1F497D">
                  <a:lumMod val="60000"/>
                  <a:lumOff val="40000"/>
                </a:srgbClr>
              </a:solidFill>
              <a:latin typeface="Open Sans"/>
            </a:endParaRPr>
          </a:p>
          <a:p>
            <a:pPr lvl="6"/>
            <a:endParaRPr lang="en-US" sz="1100" dirty="0">
              <a:solidFill>
                <a:srgbClr val="1F497D">
                  <a:lumMod val="60000"/>
                  <a:lumOff val="40000"/>
                </a:srgbClr>
              </a:solidFill>
              <a:latin typeface="Open Sans"/>
            </a:endParaRPr>
          </a:p>
          <a:p>
            <a:pPr algn="ctr"/>
            <a:r>
              <a:rPr lang="en-US" sz="2400" b="1" dirty="0">
                <a:solidFill>
                  <a:prstClr val="black"/>
                </a:solidFill>
                <a:latin typeface="Open Sans"/>
              </a:rPr>
              <a:t>www.sba.gov/cybersecurity</a:t>
            </a:r>
          </a:p>
        </p:txBody>
      </p:sp>
    </p:spTree>
    <p:extLst>
      <p:ext uri="{BB962C8B-B14F-4D97-AF65-F5344CB8AC3E}">
        <p14:creationId xmlns:p14="http://schemas.microsoft.com/office/powerpoint/2010/main" val="177077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88" y="849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b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 Tips </a:t>
            </a:r>
            <a:endParaRPr lang="en-US" sz="4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523999" cy="66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371600"/>
            <a:ext cx="8686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solidFill>
                  <a:srgbClr val="555555"/>
                </a:solidFill>
                <a:latin typeface="Open Sans"/>
              </a:rPr>
              <a:t>Protect against viruses, spyware, and other malicious code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solidFill>
                  <a:srgbClr val="555555"/>
                </a:solidFill>
                <a:latin typeface="Open Sans"/>
              </a:rPr>
              <a:t>Secure your networks</a:t>
            </a:r>
            <a:r>
              <a:rPr lang="en-US" sz="1400" dirty="0">
                <a:solidFill>
                  <a:srgbClr val="555555"/>
                </a:solidFill>
                <a:latin typeface="Open Sans"/>
              </a:rPr>
              <a:t>--Safeguard your Internet connection by using a firewall and encrypting information.  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solidFill>
                  <a:srgbClr val="555555"/>
                </a:solidFill>
                <a:latin typeface="Open Sans"/>
              </a:rPr>
              <a:t>Establish security practices and policies to protect sensitive information.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400" dirty="0">
                <a:solidFill>
                  <a:srgbClr val="555555"/>
                </a:solidFill>
                <a:latin typeface="Open Sans"/>
              </a:rPr>
              <a:t> </a:t>
            </a:r>
            <a:r>
              <a:rPr lang="en-US" sz="1400" b="1" dirty="0">
                <a:solidFill>
                  <a:srgbClr val="555555"/>
                </a:solidFill>
                <a:latin typeface="Open Sans"/>
              </a:rPr>
              <a:t>Educate employees about cyber-threats and hold them accountable. 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400" dirty="0">
                <a:solidFill>
                  <a:srgbClr val="555555"/>
                </a:solidFill>
                <a:latin typeface="Open Sans"/>
              </a:rPr>
              <a:t> </a:t>
            </a:r>
            <a:r>
              <a:rPr lang="en-US" sz="1400" b="1" dirty="0">
                <a:solidFill>
                  <a:srgbClr val="555555"/>
                </a:solidFill>
                <a:latin typeface="Open Sans"/>
              </a:rPr>
              <a:t>Require employees to use strong passwords and to change them often.</a:t>
            </a:r>
            <a:r>
              <a:rPr lang="en-US" sz="1400" dirty="0">
                <a:solidFill>
                  <a:srgbClr val="555555"/>
                </a:solidFill>
                <a:latin typeface="Open Sans"/>
              </a:rPr>
              <a:t/>
            </a:r>
            <a:br>
              <a:rPr lang="en-US" sz="1400" dirty="0">
                <a:solidFill>
                  <a:srgbClr val="555555"/>
                </a:solidFill>
                <a:latin typeface="Open Sans"/>
              </a:rPr>
            </a:br>
            <a:r>
              <a:rPr lang="en-US" sz="1400" dirty="0">
                <a:solidFill>
                  <a:srgbClr val="555555"/>
                </a:solidFill>
                <a:latin typeface="Open Sans"/>
              </a:rPr>
              <a:t>6. </a:t>
            </a:r>
            <a:r>
              <a:rPr lang="en-US" sz="1400" b="1" dirty="0">
                <a:solidFill>
                  <a:srgbClr val="555555"/>
                </a:solidFill>
                <a:latin typeface="Open Sans"/>
              </a:rPr>
              <a:t>Employ best practices on payment </a:t>
            </a:r>
            <a:r>
              <a:rPr lang="en-US" sz="1400" b="1" dirty="0" err="1">
                <a:solidFill>
                  <a:srgbClr val="555555"/>
                </a:solidFill>
                <a:latin typeface="Open Sans"/>
              </a:rPr>
              <a:t>cards.</a:t>
            </a:r>
            <a:r>
              <a:rPr lang="en-US" sz="1400" dirty="0" err="1">
                <a:solidFill>
                  <a:srgbClr val="555555"/>
                </a:solidFill>
                <a:latin typeface="Open Sans"/>
              </a:rPr>
              <a:t>Are</a:t>
            </a:r>
            <a:r>
              <a:rPr lang="en-US" sz="1400" dirty="0">
                <a:solidFill>
                  <a:srgbClr val="555555"/>
                </a:solidFill>
                <a:latin typeface="Open Sans"/>
              </a:rPr>
              <a:t> you ready for the shift from magnetic-strip payment cards to safer, more secure chip card technology, also known as “EMV”? Visit </a:t>
            </a:r>
            <a:r>
              <a:rPr lang="en-US" sz="1400" dirty="0">
                <a:solidFill>
                  <a:srgbClr val="293F7C"/>
                </a:solidFill>
                <a:latin typeface="Open Sans"/>
                <a:hlinkClick r:id="rId4"/>
              </a:rPr>
              <a:t>SBA.gov/EMV</a:t>
            </a:r>
            <a:r>
              <a:rPr lang="en-US" sz="1400" dirty="0">
                <a:solidFill>
                  <a:srgbClr val="555555"/>
                </a:solidFill>
                <a:latin typeface="Open Sans"/>
              </a:rPr>
              <a:t> for more information and resources. </a:t>
            </a:r>
          </a:p>
          <a:p>
            <a:pPr lvl="1">
              <a:lnSpc>
                <a:spcPct val="150000"/>
              </a:lnSpc>
            </a:pPr>
            <a:r>
              <a:rPr lang="en-US" sz="1400" b="1" dirty="0">
                <a:solidFill>
                  <a:srgbClr val="555555"/>
                </a:solidFill>
                <a:latin typeface="Open Sans"/>
              </a:rPr>
              <a:t>7. Make backup copies of important business data and information.</a:t>
            </a:r>
            <a:r>
              <a:rPr lang="en-US" sz="1400" dirty="0">
                <a:solidFill>
                  <a:srgbClr val="555555"/>
                </a:solidFill>
                <a:latin typeface="Open Sans"/>
              </a:rPr>
              <a:t/>
            </a:r>
            <a:br>
              <a:rPr lang="en-US" sz="1400" dirty="0">
                <a:solidFill>
                  <a:srgbClr val="555555"/>
                </a:solidFill>
                <a:latin typeface="Open Sans"/>
              </a:rPr>
            </a:br>
            <a:endParaRPr lang="en-US" sz="1400" dirty="0" smtClean="0">
              <a:solidFill>
                <a:srgbClr val="555555"/>
              </a:solidFill>
              <a:latin typeface="Open Sans"/>
            </a:endParaRPr>
          </a:p>
          <a:p>
            <a:pPr marL="800100" lvl="1" indent="-342900">
              <a:lnSpc>
                <a:spcPct val="150000"/>
              </a:lnSpc>
              <a:buFontTx/>
              <a:buAutoNum type="arabicPeriod" startAt="8"/>
            </a:pPr>
            <a:r>
              <a:rPr lang="en-US" sz="1400" b="1" dirty="0" smtClean="0">
                <a:solidFill>
                  <a:srgbClr val="555555"/>
                </a:solidFill>
                <a:latin typeface="Open Sans"/>
              </a:rPr>
              <a:t>Control physical access to computers and network components.</a:t>
            </a:r>
            <a:endParaRPr lang="en-US" sz="1400" dirty="0" smtClean="0">
              <a:solidFill>
                <a:srgbClr val="555555"/>
              </a:solidFill>
              <a:latin typeface="Open Sans"/>
            </a:endParaRPr>
          </a:p>
          <a:p>
            <a:pPr marL="800100" lvl="1" indent="-342900">
              <a:lnSpc>
                <a:spcPct val="150000"/>
              </a:lnSpc>
              <a:buFontTx/>
              <a:buAutoNum type="arabicPeriod" startAt="8"/>
            </a:pPr>
            <a:r>
              <a:rPr lang="en-US" sz="1400" b="1" dirty="0" smtClean="0">
                <a:solidFill>
                  <a:srgbClr val="555555"/>
                </a:solidFill>
                <a:latin typeface="Open Sans"/>
              </a:rPr>
              <a:t>Create </a:t>
            </a:r>
            <a:r>
              <a:rPr lang="en-US" sz="1400" b="1" dirty="0">
                <a:solidFill>
                  <a:srgbClr val="555555"/>
                </a:solidFill>
                <a:latin typeface="Open Sans"/>
              </a:rPr>
              <a:t>a mobile device action plan.</a:t>
            </a:r>
          </a:p>
          <a:p>
            <a:pPr lvl="1">
              <a:lnSpc>
                <a:spcPct val="150000"/>
              </a:lnSpc>
            </a:pPr>
            <a:r>
              <a:rPr lang="en-US" sz="1400" b="1" dirty="0">
                <a:solidFill>
                  <a:srgbClr val="555555"/>
                </a:solidFill>
                <a:latin typeface="Open Sans"/>
              </a:rPr>
              <a:t>10. Protect all pages on your public-facing websites, not just the checkout and sign-up pages.</a:t>
            </a:r>
            <a:endParaRPr lang="en-US" sz="1400" dirty="0">
              <a:solidFill>
                <a:srgbClr val="555555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6547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915" y="-20515"/>
            <a:ext cx="8229600" cy="1286634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b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SBA Resources</a:t>
            </a:r>
            <a:endParaRPr lang="en-US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245643" cy="54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1371600"/>
            <a:ext cx="80772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10 Tips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Online Courses and webinars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SBA 30 minute training—overview and best practices </a:t>
            </a:r>
            <a:r>
              <a:rPr lang="en-US" sz="2000" dirty="0">
                <a:solidFill>
                  <a:prstClr val="black"/>
                </a:solidFill>
                <a:hlinkClick r:id="rId4"/>
              </a:rPr>
              <a:t>www.sba.gov</a:t>
            </a:r>
            <a:r>
              <a:rPr lang="en-US" sz="2000" dirty="0">
                <a:solidFill>
                  <a:prstClr val="black"/>
                </a:solidFill>
              </a:rPr>
              <a:t> learning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Self assessment resources-links at </a:t>
            </a:r>
            <a:r>
              <a:rPr lang="en-US" sz="2000" dirty="0">
                <a:solidFill>
                  <a:prstClr val="black"/>
                </a:solidFill>
                <a:hlinkClick r:id="rId5"/>
              </a:rPr>
              <a:t>www.sba.gov/cybersecurity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FCC Cyber-planner – point and click to create your planner-very easy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Cyber assessment—more detailed. Can self assess or request in person assessment from DHS.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Assessment tool for small and medium-sized businesses at the US-CERT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EMV chip technology video on SBA’s YouTube page</a:t>
            </a:r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n-US" sz="3200" b="1" dirty="0">
                <a:solidFill>
                  <a:prstClr val="black"/>
                </a:solidFill>
              </a:rPr>
              <a:t>www.sba.gov/cybersecurity</a:t>
            </a:r>
          </a:p>
          <a:p>
            <a:pPr algn="ctr"/>
            <a:r>
              <a:rPr lang="en-US" sz="3200" b="1" dirty="0">
                <a:solidFill>
                  <a:prstClr val="black"/>
                </a:solidFill>
              </a:rPr>
              <a:t>www.sba.gov/emv</a:t>
            </a:r>
          </a:p>
        </p:txBody>
      </p:sp>
    </p:spTree>
    <p:extLst>
      <p:ext uri="{BB962C8B-B14F-4D97-AF65-F5344CB8AC3E}">
        <p14:creationId xmlns:p14="http://schemas.microsoft.com/office/powerpoint/2010/main" val="15947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915" y="-20515"/>
            <a:ext cx="8229600" cy="1286634"/>
          </a:xfrm>
        </p:spPr>
        <p:txBody>
          <a:bodyPr>
            <a:normAutofit fontScale="90000"/>
          </a:bodyPr>
          <a:lstStyle/>
          <a:p>
            <a:r>
              <a:rPr lang="en-US" sz="5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Cybersecurity Awareness</a:t>
            </a:r>
            <a:b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EMV Chip Technology</a:t>
            </a:r>
            <a:endParaRPr lang="en-US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19809"/>
            <a:ext cx="1245643" cy="54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1371600"/>
            <a:ext cx="8077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00" b="1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55555"/>
                </a:solidFill>
                <a:latin typeface="Open Sans"/>
              </a:rPr>
              <a:t>On October 1, liability for </a:t>
            </a:r>
            <a:r>
              <a:rPr lang="en-US" sz="2800" u="sng" dirty="0">
                <a:solidFill>
                  <a:srgbClr val="555555"/>
                </a:solidFill>
                <a:latin typeface="Open Sans"/>
              </a:rPr>
              <a:t>card-present</a:t>
            </a:r>
            <a:r>
              <a:rPr lang="en-US" sz="2800" dirty="0">
                <a:solidFill>
                  <a:srgbClr val="555555"/>
                </a:solidFill>
                <a:latin typeface="Open Sans"/>
              </a:rPr>
              <a:t> fraud shifted to whichever party is the least EMV-compliant in certain fraudulent transactions.</a:t>
            </a:r>
          </a:p>
          <a:p>
            <a:endParaRPr lang="en-US" sz="1000" dirty="0">
              <a:solidFill>
                <a:srgbClr val="555555"/>
              </a:solidFill>
              <a:latin typeface="Open Sans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555555"/>
                </a:solidFill>
                <a:latin typeface="Open Sans"/>
              </a:rPr>
              <a:t>Small businesses doing card-present transactions need to have an EMV card reader and software to avoid liability</a:t>
            </a:r>
            <a:endParaRPr lang="en-US" sz="2800" b="1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  <a:hlinkClick r:id="rId4"/>
              </a:rPr>
              <a:t>www.sba.gov/emv</a:t>
            </a:r>
            <a:endParaRPr lang="en-US" sz="2800" b="1" dirty="0">
              <a:solidFill>
                <a:prstClr val="black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</a:rPr>
              <a:t>Webinar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</a:rPr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13523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8736" y="1997798"/>
            <a:ext cx="39646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Arial" pitchFamily="34" charset="0"/>
              </a:rPr>
            </a:br>
            <a:r>
              <a:rPr lang="en-US" sz="2000" dirty="0">
                <a:solidFill>
                  <a:prstClr val="black"/>
                </a:solidFill>
                <a:latin typeface="Arial" pitchFamily="34" charset="0"/>
              </a:rPr>
              <a:t> </a:t>
            </a:r>
            <a:br>
              <a:rPr lang="en-US" sz="2000" dirty="0">
                <a:solidFill>
                  <a:prstClr val="black"/>
                </a:solidFill>
                <a:latin typeface="Arial" pitchFamily="34" charset="0"/>
              </a:rPr>
            </a:br>
            <a:r>
              <a:rPr lang="en-US" sz="2000" b="1" dirty="0">
                <a:solidFill>
                  <a:prstClr val="black"/>
                </a:solidFill>
                <a:latin typeface="Arial" pitchFamily="34" charset="0"/>
              </a:rPr>
              <a:t>MILWAUKEE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310 W. Wisconsin Avenue, Suite 580W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Milwaukee, WI 53203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Phone: 414-297-3941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Email: wisconsin@sba.gov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3536" y="447979"/>
            <a:ext cx="5922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Wisconsin Offices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2438400"/>
            <a:ext cx="3200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</a:rPr>
              <a:t>MADISON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740 Regent Street, Suite 100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Madison WI 53715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Phone: 608-441-5261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Email: wisconsin@sba.gov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447979"/>
            <a:ext cx="177917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48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BA general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On-screen Show (4:3)</PresentationFormat>
  <Paragraphs>78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</vt:lpstr>
      <vt:lpstr>SBA general template</vt:lpstr>
      <vt:lpstr>    Cybersecurity Awareness</vt:lpstr>
      <vt:lpstr>    Cybersecurity Awareness</vt:lpstr>
      <vt:lpstr>    Cybersecurity Awareness</vt:lpstr>
      <vt:lpstr>    Cybersecurity Awareness 10 Tips </vt:lpstr>
      <vt:lpstr>    Cybersecurity Awareness SBA Resources</vt:lpstr>
      <vt:lpstr>    Cybersecurity Awareness EMV Chip Technology</vt:lpstr>
      <vt:lpstr>PowerPoint Presentation</vt:lpstr>
    </vt:vector>
  </TitlesOfParts>
  <Company>Small Business Administration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Cybersecurity Awareness</dc:title>
  <dc:creator>Apple, Rachel L. (Shirah)</dc:creator>
  <cp:lastModifiedBy>WPI Guest</cp:lastModifiedBy>
  <cp:revision>3</cp:revision>
  <dcterms:created xsi:type="dcterms:W3CDTF">2015-10-21T17:56:16Z</dcterms:created>
  <dcterms:modified xsi:type="dcterms:W3CDTF">2015-10-23T20:23:22Z</dcterms:modified>
</cp:coreProperties>
</file>