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705" r:id="rId2"/>
  </p:sldMasterIdLst>
  <p:notesMasterIdLst>
    <p:notesMasterId r:id="rId8"/>
  </p:notesMasterIdLst>
  <p:sldIdLst>
    <p:sldId id="309" r:id="rId3"/>
    <p:sldId id="303" r:id="rId4"/>
    <p:sldId id="304" r:id="rId5"/>
    <p:sldId id="308" r:id="rId6"/>
    <p:sldId id="305" r:id="rId7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guson, Jonathan D CIV (US)" initials="FJDC(" lastIdx="1" clrIdx="0">
    <p:extLst>
      <p:ext uri="{19B8F6BF-5375-455C-9EA6-DF929625EA0E}">
        <p15:presenceInfo xmlns:p15="http://schemas.microsoft.com/office/powerpoint/2012/main" userId="S-1-5-21-834781646-4038171650-3847639893-3435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83" autoAdjust="0"/>
    <p:restoredTop sz="97011" autoAdjust="0"/>
  </p:normalViewPr>
  <p:slideViewPr>
    <p:cSldViewPr>
      <p:cViewPr varScale="1">
        <p:scale>
          <a:sx n="82" d="100"/>
          <a:sy n="82" d="100"/>
        </p:scale>
        <p:origin x="107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9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3A3FA59-5697-4DB4-9117-A940470FB502}" type="datetimeFigureOut">
              <a:rPr lang="en-US" smtClean="0"/>
              <a:t>7/7/2017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851DC827-7ADB-4435-A510-5F322CA499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4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DC827-7ADB-4435-A510-5F322CA4993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30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DC827-7ADB-4435-A510-5F322CA4993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19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DC827-7ADB-4435-A510-5F322CA4993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835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DC827-7ADB-4435-A510-5F322CA4993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75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DC827-7ADB-4435-A510-5F322CA4993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54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globe &amp; dla 2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68438"/>
            <a:ext cx="5334000" cy="538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 userDrawn="1"/>
        </p:nvSpPr>
        <p:spPr>
          <a:xfrm>
            <a:off x="1557338" y="69850"/>
            <a:ext cx="6203950" cy="738188"/>
          </a:xfrm>
          <a:prstGeom prst="rect">
            <a:avLst/>
          </a:prstGeom>
          <a:noFill/>
          <a:effectLst>
            <a:outerShdw dist="38100" sx="1000" sy="1000" algn="t" rotWithShape="0">
              <a:prstClr val="black"/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DEFENSE LOGISTICS AGENCY</a:t>
            </a:r>
          </a:p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AMERICA’S COMBAT LOGISTICS SUPPORT AGENCY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7391400" y="1066800"/>
            <a:ext cx="914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0" y="-38100"/>
            <a:ext cx="838200" cy="990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8001000" y="1066800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55707" y="6553200"/>
            <a:ext cx="8804013" cy="26161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1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WARFIGHTER SUPPORT                          STEWARDSHIP EXCELLENCE                          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253228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44BB7B4-D16B-4161-B6B2-60BB6A279EE6}" type="datetimeFigureOut">
              <a:rPr lang="en-US">
                <a:solidFill>
                  <a:prstClr val="black"/>
                </a:solidFill>
              </a:rPr>
              <a:pPr/>
              <a:t>7/7/2017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C5D157E-6B37-4122-A274-66B1D6E65BD7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661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67787" y="119545"/>
            <a:ext cx="6203950" cy="7381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DEFENSE LOGISTICS AGENCY</a:t>
            </a:r>
          </a:p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AMERICA’S COMBAT LOGISTICS SUPPORT AGENCY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7391400" y="1066800"/>
            <a:ext cx="914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201613" y="6553200"/>
            <a:ext cx="8712200" cy="2460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0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WARFIGHTER SUPPORT ENHANCEMENT                    STEWARDSHIP EXCELLENCE                       WORKFORCE DEVELOPMENT</a:t>
            </a:r>
          </a:p>
        </p:txBody>
      </p:sp>
      <p:pic>
        <p:nvPicPr>
          <p:cNvPr id="8" name="Picture 10" descr="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7250" y="1435100"/>
            <a:ext cx="48895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2462138" y="1062335"/>
            <a:ext cx="4215257" cy="461665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400" b="1" dirty="0">
                <a:ln w="11430"/>
                <a:solidFill>
                  <a:srgbClr val="800000"/>
                </a:solidFill>
                <a:effectLst>
                  <a:outerShdw blurRad="50800" dist="76200" dir="3600000" algn="t" rotWithShape="0">
                    <a:srgbClr val="000066">
                      <a:alpha val="40000"/>
                    </a:srgbClr>
                  </a:outerShdw>
                </a:effectLst>
                <a:latin typeface="Copperplate Gothic Bold" pitchFamily="34" charset="0"/>
                <a:ea typeface="Cambria Math" pitchFamily="18" charset="0"/>
              </a:rPr>
              <a:t>DLA Land and Maritime</a:t>
            </a:r>
          </a:p>
        </p:txBody>
      </p:sp>
    </p:spTree>
    <p:extLst>
      <p:ext uri="{BB962C8B-B14F-4D97-AF65-F5344CB8AC3E}">
        <p14:creationId xmlns:p14="http://schemas.microsoft.com/office/powerpoint/2010/main" val="30590913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>
              <a:defRPr/>
            </a:pPr>
            <a:fld id="{3145D93F-16FB-4D82-B935-E87261EB5024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5pPr>
              <a:buFont typeface="Arial" pitchFamily="34" charset="0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06455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557338" y="69850"/>
            <a:ext cx="6203950" cy="7381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DEFENSE LOGISTICS AGENCY</a:t>
            </a:r>
          </a:p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AMERICA’S COMBAT LOGISTICS SUPPORT AGENCY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7391400" y="1066800"/>
            <a:ext cx="914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413" y="6553200"/>
            <a:ext cx="7848600" cy="2460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0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WARFIGHTER SUPPORT                             STEWARDSHIP EXCELLENCE                       WORKFORCE DEVELOPMENT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001000" y="1066800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10" descr="Logo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0" y="1282700"/>
            <a:ext cx="4889500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375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60825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7391400" y="1066800"/>
            <a:ext cx="914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7452375" y="1931204"/>
            <a:ext cx="457200" cy="2657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8001000" y="1066800"/>
            <a:ext cx="1524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7452375" y="10954"/>
            <a:ext cx="1651416" cy="8833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7375565" y="548625"/>
            <a:ext cx="1497795" cy="2993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9907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>
              <a:defRPr/>
            </a:pPr>
            <a:fld id="{3145D93F-16FB-4D82-B935-E87261EB5024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5pPr>
              <a:buFont typeface="Arial" pitchFamily="34" charset="0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77062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466850" y="60325"/>
            <a:ext cx="6203950" cy="738188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DEFENSE LOGISTICS AGENCY</a:t>
            </a:r>
          </a:p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AMERICA’S COMBAT LOGISTICS SUPPORT AGENCY</a:t>
            </a:r>
          </a:p>
        </p:txBody>
      </p:sp>
      <p:pic>
        <p:nvPicPr>
          <p:cNvPr id="4" name="Picture 10" descr="Logo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0263" y="1282700"/>
            <a:ext cx="48895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-7620" y="6614160"/>
            <a:ext cx="9144000" cy="246063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88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000" dirty="0">
                <a:solidFill>
                  <a:prstClr val="black"/>
                </a:solidFill>
                <a:latin typeface="Copperplate Gothic Bold" pitchFamily="34" charset="0"/>
                <a:ea typeface="Cambria Math" pitchFamily="18" charset="0"/>
              </a:rPr>
              <a:t>WARFIGHTER SUPPORT                          STEWARDSHIP EXCELLENCE                         WORKFORCE DEVELOPMENT</a:t>
            </a:r>
          </a:p>
        </p:txBody>
      </p:sp>
    </p:spTree>
    <p:extLst>
      <p:ext uri="{BB962C8B-B14F-4D97-AF65-F5344CB8AC3E}">
        <p14:creationId xmlns:p14="http://schemas.microsoft.com/office/powerpoint/2010/main" val="58353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 rot="5400000">
            <a:off x="1839119" y="3877469"/>
            <a:ext cx="54689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26488" y="6492875"/>
            <a:ext cx="417512" cy="365125"/>
          </a:xfrm>
          <a:prstGeom prst="rect">
            <a:avLst/>
          </a:prstGeom>
        </p:spPr>
        <p:txBody>
          <a:bodyPr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lang="en-US" sz="1000" b="0" i="1" kern="120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F3621AD-8951-42AC-B736-36C9E7B415F3}" type="slidenum">
              <a:rPr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660244" y="6611938"/>
            <a:ext cx="3826689" cy="246221"/>
          </a:xfrm>
          <a:prstGeom prst="rect">
            <a:avLst/>
          </a:prstGeom>
          <a:noFill/>
          <a:effectLst>
            <a:outerShdw blurRad="50800" dist="38100" dir="5400000" algn="t" rotWithShape="0">
              <a:schemeClr val="tx1">
                <a:lumMod val="50000"/>
                <a:lumOff val="50000"/>
                <a:alpha val="88000"/>
              </a:scheme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000" dirty="0">
                <a:solidFill>
                  <a:prstClr val="black">
                    <a:lumMod val="50000"/>
                    <a:lumOff val="50000"/>
                  </a:prstClr>
                </a:solidFill>
                <a:latin typeface="Copperplate Gothic Bold" pitchFamily="34" charset="0"/>
                <a:ea typeface="Cambria Math" pitchFamily="18" charset="0"/>
              </a:rPr>
              <a:t>GOAL: INCREASED EFFECTIVENESS &amp; EFFICIENCY</a:t>
            </a:r>
          </a:p>
        </p:txBody>
      </p:sp>
    </p:spTree>
    <p:extLst>
      <p:ext uri="{BB962C8B-B14F-4D97-AF65-F5344CB8AC3E}">
        <p14:creationId xmlns:p14="http://schemas.microsoft.com/office/powerpoint/2010/main" val="2378107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 rot="10800000" flipH="1">
            <a:off x="82550" y="3798888"/>
            <a:ext cx="89646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26488" y="6492875"/>
            <a:ext cx="417512" cy="365125"/>
          </a:xfrm>
          <a:prstGeom prst="rect">
            <a:avLst/>
          </a:prstGeom>
        </p:spPr>
        <p:txBody>
          <a:bodyPr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lang="en-US" sz="1000" b="0" i="1" kern="120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0DDC53C-EB89-4625-8A2D-DD91FBE28A56}" type="slidenum">
              <a:rPr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2660244" y="6611938"/>
            <a:ext cx="3826689" cy="246221"/>
          </a:xfrm>
          <a:prstGeom prst="rect">
            <a:avLst/>
          </a:prstGeom>
          <a:noFill/>
          <a:effectLst>
            <a:outerShdw blurRad="50800" dist="38100" dir="5400000" algn="t" rotWithShape="0">
              <a:schemeClr val="tx1">
                <a:lumMod val="50000"/>
                <a:lumOff val="50000"/>
                <a:alpha val="88000"/>
              </a:schemeClr>
            </a:outerShdw>
          </a:effec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000" dirty="0">
                <a:solidFill>
                  <a:prstClr val="black">
                    <a:lumMod val="50000"/>
                    <a:lumOff val="50000"/>
                  </a:prstClr>
                </a:solidFill>
                <a:latin typeface="Copperplate Gothic Bold" pitchFamily="34" charset="0"/>
                <a:ea typeface="Cambria Math" pitchFamily="18" charset="0"/>
              </a:rPr>
              <a:t>GOAL: INCREASED EFFECTIVENESS &amp; EFFICIENCY</a:t>
            </a:r>
          </a:p>
        </p:txBody>
      </p:sp>
    </p:spTree>
    <p:extLst>
      <p:ext uri="{BB962C8B-B14F-4D97-AF65-F5344CB8AC3E}">
        <p14:creationId xmlns:p14="http://schemas.microsoft.com/office/powerpoint/2010/main" val="69928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>
              <a:defRPr/>
            </a:pPr>
            <a:fld id="{FA49F24D-FC97-452F-8B66-F2A8F171546D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081725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26488" y="6492875"/>
            <a:ext cx="417512" cy="365125"/>
          </a:xfrm>
          <a:prstGeom prst="rect">
            <a:avLst/>
          </a:prstGeom>
        </p:spPr>
        <p:txBody>
          <a:bodyPr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lang="en-US" sz="1000" b="0" i="1" kern="120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2F15886-2976-4869-AAD4-BF13B61503F6}" type="slidenum">
              <a:rPr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476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 rot="10800000" flipH="1">
            <a:off x="82550" y="3798888"/>
            <a:ext cx="8964613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726488" y="6492875"/>
            <a:ext cx="417512" cy="365125"/>
          </a:xfrm>
          <a:prstGeom prst="rect">
            <a:avLst/>
          </a:prstGeom>
        </p:spPr>
        <p:txBody>
          <a:bodyPr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lang="en-US" sz="1000" b="0" i="1" kern="1200" baseline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2F15886-2976-4869-AAD4-BF13B61503F6}" type="slidenum">
              <a:rPr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rot="5400000">
            <a:off x="1839119" y="3877469"/>
            <a:ext cx="54689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846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lIns="91372" tIns="45686" rIns="91372" bIns="45686"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917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5pP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435732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5pPr>
              <a:buFont typeface="Arial" pitchFamily="34" charset="0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3592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90600"/>
          </a:xfrm>
          <a:prstGeom prst="rect">
            <a:avLst/>
          </a:prstGeom>
        </p:spPr>
        <p:txBody>
          <a:bodyPr anchor="ctr" anchorCtr="0"/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</a:p>
        </p:txBody>
      </p:sp>
      <p:pic>
        <p:nvPicPr>
          <p:cNvPr id="7" name="Picture 5" descr="Q:\DR\Administrative\Photos for Briefs\DLA Logos\DLA-Logo-Clear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06" y="38927"/>
            <a:ext cx="773094" cy="914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398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4218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6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7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361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7029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6770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4235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12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>
              <a:defRPr/>
            </a:pPr>
            <a:fld id="{091D60A2-F2F0-4722-B6CB-63261CBB4AB6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990600"/>
            <a:ext cx="9144000" cy="0"/>
          </a:xfrm>
          <a:prstGeom prst="line">
            <a:avLst/>
          </a:prstGeom>
          <a:ln w="635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5" name="Picture 4" descr="Q:\DR\Administrative\Photos for Briefs\DLA Logos\DLA-Logo-Clear.gif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893" y="35938"/>
            <a:ext cx="6921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0742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 txBox="1">
            <a:spLocks/>
          </p:cNvSpPr>
          <p:nvPr/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>
              <a:defRPr/>
            </a:pPr>
            <a:fld id="{54BDC4D4-D30D-451B-88B7-A54E9CB5A4FB}" type="slidenum">
              <a:rPr lang="en-US" sz="1200" smtClean="0">
                <a:solidFill>
                  <a:prstClr val="black">
                    <a:tint val="75000"/>
                  </a:prstClr>
                </a:solidFill>
              </a:rPr>
              <a:pPr algn="r"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950963"/>
            <a:ext cx="9144000" cy="0"/>
          </a:xfrm>
          <a:prstGeom prst="line">
            <a:avLst/>
          </a:prstGeom>
          <a:ln w="635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" name="Picture 8" descr="Q:\DR\Administrative\Photos for Briefs\DLA Logos\DLA-Logo-Clear.gif"/>
          <p:cNvPicPr>
            <a:picLocks noChangeAspect="1" noChangeArrowheads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893" y="35938"/>
            <a:ext cx="6921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5468" y="-36576"/>
            <a:ext cx="1143000" cy="9813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6798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79538" y="1021863"/>
            <a:ext cx="184730" cy="461665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 w="11430"/>
              <a:solidFill>
                <a:srgbClr val="800000"/>
              </a:solidFill>
              <a:effectLst>
                <a:outerShdw blurRad="50800" dist="76200" dir="3600000" algn="t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Copperplate Gothic Bold" pitchFamily="34" charset="0"/>
              <a:ea typeface="Cambria Math" pitchFamily="18" charset="0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39001" y="4476398"/>
            <a:ext cx="2156380" cy="60359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225" tIns="22225" rIns="22225" bIns="85173" numCol="1" spcCol="1270" anchor="ctr" anchorCtr="0">
            <a:noAutofit/>
          </a:bodyPr>
          <a:lstStyle/>
          <a:p>
            <a:pPr lvl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500" kern="1200" dirty="0"/>
          </a:p>
        </p:txBody>
      </p:sp>
      <p:sp>
        <p:nvSpPr>
          <p:cNvPr id="4" name="TextBox 3"/>
          <p:cNvSpPr txBox="1"/>
          <p:nvPr/>
        </p:nvSpPr>
        <p:spPr>
          <a:xfrm>
            <a:off x="282768" y="266700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How to Access DLA Land and Maritime’s </a:t>
            </a:r>
          </a:p>
          <a:p>
            <a:pPr algn="ctr"/>
            <a:r>
              <a:rPr lang="en-US" sz="3600" b="1" dirty="0" smtClean="0"/>
              <a:t>TKO Seminar PowerPoints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561811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79538" y="1021863"/>
            <a:ext cx="184730" cy="461665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 w="11430"/>
              <a:solidFill>
                <a:srgbClr val="800000"/>
              </a:solidFill>
              <a:effectLst>
                <a:outerShdw blurRad="50800" dist="76200" dir="3600000" algn="t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Copperplate Gothic Bold" pitchFamily="34" charset="0"/>
              <a:ea typeface="Cambria Math" pitchFamily="18" charset="0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39001" y="4476398"/>
            <a:ext cx="2156380" cy="60359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225" tIns="22225" rIns="22225" bIns="85173" numCol="1" spcCol="1270" anchor="ctr" anchorCtr="0">
            <a:noAutofit/>
          </a:bodyPr>
          <a:lstStyle/>
          <a:p>
            <a:pPr lvl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500" kern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-483" t="9454" r="1633" b="2737"/>
          <a:stretch/>
        </p:blipFill>
        <p:spPr>
          <a:xfrm>
            <a:off x="-38197" y="914400"/>
            <a:ext cx="9182197" cy="6172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79538" y="2819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Select the Dropdown Box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103" y="306671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https://tko.dla.mil/</a:t>
            </a:r>
          </a:p>
        </p:txBody>
      </p:sp>
    </p:spTree>
    <p:extLst>
      <p:ext uri="{BB962C8B-B14F-4D97-AF65-F5344CB8AC3E}">
        <p14:creationId xmlns:p14="http://schemas.microsoft.com/office/powerpoint/2010/main" val="26699784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79538" y="1021863"/>
            <a:ext cx="184730" cy="461665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 w="11430"/>
              <a:solidFill>
                <a:srgbClr val="800000"/>
              </a:solidFill>
              <a:effectLst>
                <a:outerShdw blurRad="50800" dist="76200" dir="3600000" algn="t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Copperplate Gothic Bold" pitchFamily="34" charset="0"/>
              <a:ea typeface="Cambria Math" pitchFamily="18" charset="0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39001" y="4476398"/>
            <a:ext cx="2156380" cy="60359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225" tIns="22225" rIns="22225" bIns="85173" numCol="1" spcCol="1270" anchor="ctr" anchorCtr="0">
            <a:noAutofit/>
          </a:bodyPr>
          <a:lstStyle/>
          <a:p>
            <a:pPr lvl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500" kern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-13" t="8604" r="1653" b="3344"/>
          <a:stretch/>
        </p:blipFill>
        <p:spPr>
          <a:xfrm>
            <a:off x="-97" y="914400"/>
            <a:ext cx="9144000" cy="60198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479538" y="2895600"/>
            <a:ext cx="3203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Select “DLA Land and Maritime”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103" y="306671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https://tko.dla.mil/</a:t>
            </a:r>
          </a:p>
        </p:txBody>
      </p:sp>
    </p:spTree>
    <p:extLst>
      <p:ext uri="{BB962C8B-B14F-4D97-AF65-F5344CB8AC3E}">
        <p14:creationId xmlns:p14="http://schemas.microsoft.com/office/powerpoint/2010/main" val="17434750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79538" y="1021863"/>
            <a:ext cx="184730" cy="461665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 w="11430"/>
              <a:solidFill>
                <a:srgbClr val="800000"/>
              </a:solidFill>
              <a:effectLst>
                <a:outerShdw blurRad="50800" dist="76200" dir="3600000" algn="t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Copperplate Gothic Bold" pitchFamily="34" charset="0"/>
              <a:ea typeface="Cambria Math" pitchFamily="18" charset="0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39001" y="4476398"/>
            <a:ext cx="2156380" cy="60359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225" tIns="22225" rIns="22225" bIns="85173" numCol="1" spcCol="1270" anchor="ctr" anchorCtr="0">
            <a:noAutofit/>
          </a:bodyPr>
          <a:lstStyle/>
          <a:p>
            <a:pPr lvl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500" kern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" t="8604" r="1665" b="3471"/>
          <a:stretch/>
        </p:blipFill>
        <p:spPr>
          <a:xfrm>
            <a:off x="-1" y="914400"/>
            <a:ext cx="9144001" cy="5943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438901" y="3711072"/>
            <a:ext cx="16002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7153179" y="2725320"/>
            <a:ext cx="381000" cy="86229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27488" y="3218280"/>
            <a:ext cx="11210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Click Here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103" y="306671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https://tko.dla.mil/Public/Main.aspx</a:t>
            </a:r>
          </a:p>
        </p:txBody>
      </p:sp>
    </p:spTree>
    <p:extLst>
      <p:ext uri="{BB962C8B-B14F-4D97-AF65-F5344CB8AC3E}">
        <p14:creationId xmlns:p14="http://schemas.microsoft.com/office/powerpoint/2010/main" val="32724301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479538" y="1021863"/>
            <a:ext cx="184730" cy="461665"/>
          </a:xfrm>
          <a:prstGeom prst="rect">
            <a:avLst/>
          </a:prstGeom>
          <a:noFill/>
          <a:effectLst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 w="11430"/>
              <a:solidFill>
                <a:srgbClr val="800000"/>
              </a:solidFill>
              <a:effectLst>
                <a:outerShdw blurRad="50800" dist="76200" dir="3600000" algn="t" rotWithShape="0">
                  <a:srgbClr val="000066">
                    <a:alpha val="40000"/>
                  </a:srgbClr>
                </a:outerShdw>
              </a:effectLst>
              <a:uLnTx/>
              <a:uFillTx/>
              <a:latin typeface="Copperplate Gothic Bold" pitchFamily="34" charset="0"/>
              <a:ea typeface="Cambria Math" pitchFamily="18" charset="0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39001" y="4476398"/>
            <a:ext cx="2156380" cy="60359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2225" tIns="22225" rIns="22225" bIns="85173" numCol="1" spcCol="1270" anchor="ctr" anchorCtr="0">
            <a:noAutofit/>
          </a:bodyPr>
          <a:lstStyle/>
          <a:p>
            <a:pPr lvl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3500" kern="1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8970" r="1666" b="3475"/>
          <a:stretch/>
        </p:blipFill>
        <p:spPr>
          <a:xfrm>
            <a:off x="0" y="914400"/>
            <a:ext cx="9144000" cy="59435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81800" y="4107066"/>
            <a:ext cx="1780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TKO PowerPoints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00103" y="306671"/>
            <a:ext cx="594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https://tko.dla.mil/Public/Documents.aspx?locid=2</a:t>
            </a:r>
          </a:p>
        </p:txBody>
      </p:sp>
      <p:sp>
        <p:nvSpPr>
          <p:cNvPr id="7" name="Rectangle 6"/>
          <p:cNvSpPr/>
          <p:nvPr/>
        </p:nvSpPr>
        <p:spPr>
          <a:xfrm>
            <a:off x="6781800" y="6172200"/>
            <a:ext cx="2391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Additional Videos/Links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5486400" y="6400800"/>
            <a:ext cx="1295400" cy="38100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18400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Briefing Template 1 Oct 09-Revised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Briefing Template 1 Oct 09-Revised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46</Words>
  <Application>Microsoft Office PowerPoint</Application>
  <PresentationFormat>On-screen Show (4:3)</PresentationFormat>
  <Paragraphs>16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 Math</vt:lpstr>
      <vt:lpstr>Copperplate Gothic Bold</vt:lpstr>
      <vt:lpstr>1_Briefing Template 1 Oct 09-Revised1</vt:lpstr>
      <vt:lpstr>4_Briefing Template 1 Oct 09-Revised1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Defense Logistics Agency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Reese, Paula J DLA CTR LAND AND MARITIME</dc:creator>
  <cp:lastModifiedBy>Joseph</cp:lastModifiedBy>
  <cp:revision>176</cp:revision>
  <cp:lastPrinted>2017-01-27T14:17:39Z</cp:lastPrinted>
  <dcterms:created xsi:type="dcterms:W3CDTF">2015-04-02T13:00:51Z</dcterms:created>
  <dcterms:modified xsi:type="dcterms:W3CDTF">2017-07-07T13:58:45Z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