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709" r:id="rId2"/>
    <p:sldMasterId id="2147483685" r:id="rId3"/>
    <p:sldMasterId id="2147483697" r:id="rId4"/>
    <p:sldMasterId id="2147483672" r:id="rId5"/>
    <p:sldMasterId id="2147483660" r:id="rId6"/>
    <p:sldMasterId id="2147483721" r:id="rId7"/>
    <p:sldMasterId id="2147483734" r:id="rId8"/>
    <p:sldMasterId id="2147483746" r:id="rId9"/>
    <p:sldMasterId id="2147483758" r:id="rId10"/>
    <p:sldMasterId id="2147483770" r:id="rId11"/>
    <p:sldMasterId id="2147483782" r:id="rId12"/>
    <p:sldMasterId id="2147483794" r:id="rId13"/>
    <p:sldMasterId id="2147483806" r:id="rId14"/>
    <p:sldMasterId id="2147483818" r:id="rId15"/>
    <p:sldMasterId id="2147483830" r:id="rId16"/>
    <p:sldMasterId id="2147483842" r:id="rId17"/>
    <p:sldMasterId id="2147483854" r:id="rId18"/>
  </p:sldMasterIdLst>
  <p:notesMasterIdLst>
    <p:notesMasterId r:id="rId89"/>
  </p:notesMasterIdLst>
  <p:sldIdLst>
    <p:sldId id="427" r:id="rId19"/>
    <p:sldId id="428" r:id="rId20"/>
    <p:sldId id="429" r:id="rId21"/>
    <p:sldId id="430" r:id="rId22"/>
    <p:sldId id="431" r:id="rId23"/>
    <p:sldId id="432" r:id="rId24"/>
    <p:sldId id="256" r:id="rId25"/>
    <p:sldId id="405" r:id="rId26"/>
    <p:sldId id="426" r:id="rId27"/>
    <p:sldId id="402" r:id="rId28"/>
    <p:sldId id="415" r:id="rId29"/>
    <p:sldId id="322" r:id="rId30"/>
    <p:sldId id="350" r:id="rId31"/>
    <p:sldId id="357" r:id="rId32"/>
    <p:sldId id="410" r:id="rId33"/>
    <p:sldId id="380" r:id="rId34"/>
    <p:sldId id="411" r:id="rId35"/>
    <p:sldId id="418" r:id="rId36"/>
    <p:sldId id="419" r:id="rId37"/>
    <p:sldId id="376" r:id="rId38"/>
    <p:sldId id="420" r:id="rId39"/>
    <p:sldId id="368" r:id="rId40"/>
    <p:sldId id="369" r:id="rId41"/>
    <p:sldId id="370" r:id="rId42"/>
    <p:sldId id="371" r:id="rId43"/>
    <p:sldId id="372" r:id="rId44"/>
    <p:sldId id="417" r:id="rId45"/>
    <p:sldId id="373" r:id="rId46"/>
    <p:sldId id="412" r:id="rId47"/>
    <p:sldId id="413" r:id="rId48"/>
    <p:sldId id="377" r:id="rId49"/>
    <p:sldId id="378" r:id="rId50"/>
    <p:sldId id="384" r:id="rId51"/>
    <p:sldId id="414" r:id="rId52"/>
    <p:sldId id="388" r:id="rId53"/>
    <p:sldId id="386" r:id="rId54"/>
    <p:sldId id="387" r:id="rId55"/>
    <p:sldId id="389" r:id="rId56"/>
    <p:sldId id="416" r:id="rId57"/>
    <p:sldId id="400" r:id="rId58"/>
    <p:sldId id="407" r:id="rId59"/>
    <p:sldId id="398" r:id="rId60"/>
    <p:sldId id="397" r:id="rId61"/>
    <p:sldId id="390" r:id="rId62"/>
    <p:sldId id="391" r:id="rId63"/>
    <p:sldId id="392" r:id="rId64"/>
    <p:sldId id="396" r:id="rId65"/>
    <p:sldId id="406" r:id="rId66"/>
    <p:sldId id="374" r:id="rId67"/>
    <p:sldId id="375" r:id="rId68"/>
    <p:sldId id="381" r:id="rId69"/>
    <p:sldId id="382" r:id="rId70"/>
    <p:sldId id="408" r:id="rId71"/>
    <p:sldId id="409" r:id="rId72"/>
    <p:sldId id="403" r:id="rId73"/>
    <p:sldId id="404" r:id="rId74"/>
    <p:sldId id="399" r:id="rId75"/>
    <p:sldId id="401" r:id="rId76"/>
    <p:sldId id="385" r:id="rId77"/>
    <p:sldId id="421" r:id="rId78"/>
    <p:sldId id="422" r:id="rId79"/>
    <p:sldId id="423" r:id="rId80"/>
    <p:sldId id="424" r:id="rId81"/>
    <p:sldId id="425" r:id="rId82"/>
    <p:sldId id="433" r:id="rId83"/>
    <p:sldId id="434" r:id="rId84"/>
    <p:sldId id="435" r:id="rId85"/>
    <p:sldId id="436" r:id="rId86"/>
    <p:sldId id="437" r:id="rId87"/>
    <p:sldId id="43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F15CA5-37CC-41B6-A96C-5C4DFDEBB027}">
          <p14:sldIdLst>
            <p14:sldId id="427"/>
            <p14:sldId id="428"/>
            <p14:sldId id="429"/>
            <p14:sldId id="430"/>
            <p14:sldId id="431"/>
            <p14:sldId id="432"/>
            <p14:sldId id="256"/>
            <p14:sldId id="405"/>
            <p14:sldId id="426"/>
            <p14:sldId id="402"/>
            <p14:sldId id="415"/>
            <p14:sldId id="322"/>
            <p14:sldId id="350"/>
            <p14:sldId id="357"/>
            <p14:sldId id="410"/>
            <p14:sldId id="380"/>
            <p14:sldId id="411"/>
            <p14:sldId id="418"/>
            <p14:sldId id="419"/>
            <p14:sldId id="376"/>
            <p14:sldId id="420"/>
            <p14:sldId id="368"/>
            <p14:sldId id="369"/>
            <p14:sldId id="370"/>
            <p14:sldId id="371"/>
            <p14:sldId id="372"/>
            <p14:sldId id="417"/>
            <p14:sldId id="373"/>
            <p14:sldId id="412"/>
            <p14:sldId id="413"/>
            <p14:sldId id="377"/>
            <p14:sldId id="378"/>
            <p14:sldId id="384"/>
            <p14:sldId id="414"/>
            <p14:sldId id="388"/>
            <p14:sldId id="386"/>
            <p14:sldId id="387"/>
            <p14:sldId id="389"/>
            <p14:sldId id="416"/>
            <p14:sldId id="400"/>
            <p14:sldId id="407"/>
            <p14:sldId id="398"/>
            <p14:sldId id="397"/>
            <p14:sldId id="390"/>
            <p14:sldId id="391"/>
            <p14:sldId id="392"/>
            <p14:sldId id="396"/>
            <p14:sldId id="406"/>
            <p14:sldId id="374"/>
            <p14:sldId id="375"/>
            <p14:sldId id="381"/>
            <p14:sldId id="382"/>
            <p14:sldId id="408"/>
            <p14:sldId id="409"/>
            <p14:sldId id="403"/>
            <p14:sldId id="404"/>
            <p14:sldId id="399"/>
            <p14:sldId id="401"/>
            <p14:sldId id="385"/>
            <p14:sldId id="421"/>
            <p14:sldId id="422"/>
            <p14:sldId id="423"/>
            <p14:sldId id="424"/>
            <p14:sldId id="425"/>
            <p14:sldId id="433"/>
            <p14:sldId id="434"/>
            <p14:sldId id="435"/>
            <p14:sldId id="436"/>
            <p14:sldId id="437"/>
            <p14:sldId id="438"/>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3910" autoAdjust="0"/>
  </p:normalViewPr>
  <p:slideViewPr>
    <p:cSldViewPr snapToGrid="0">
      <p:cViewPr>
        <p:scale>
          <a:sx n="48" d="100"/>
          <a:sy n="48" d="100"/>
        </p:scale>
        <p:origin x="-1614" y="-552"/>
      </p:cViewPr>
      <p:guideLst>
        <p:guide orient="horz" pos="2160"/>
        <p:guide pos="3840"/>
      </p:guideLst>
    </p:cSldViewPr>
  </p:slideViewPr>
  <p:outlineViewPr>
    <p:cViewPr>
      <p:scale>
        <a:sx n="33" d="100"/>
        <a:sy n="33" d="100"/>
      </p:scale>
      <p:origin x="0" y="-28728"/>
    </p:cViewPr>
  </p:outlineViewPr>
  <p:notesTextViewPr>
    <p:cViewPr>
      <p:scale>
        <a:sx n="1" d="1"/>
        <a:sy n="1" d="1"/>
      </p:scale>
      <p:origin x="0" y="0"/>
    </p:cViewPr>
  </p:notesTextViewPr>
  <p:sorterViewPr>
    <p:cViewPr>
      <p:scale>
        <a:sx n="100" d="100"/>
        <a:sy n="100" d="100"/>
      </p:scale>
      <p:origin x="0" y="-22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0736C-6063-485E-AA9F-19C6493A2AF6}"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68C4E6D3-D162-4EEE-AC3C-DF4B7AF7DC1F}">
      <dgm:prSet phldrT="[Text]"/>
      <dgm:spPr/>
      <dgm:t>
        <a:bodyPr/>
        <a:lstStyle/>
        <a:p>
          <a:r>
            <a:rPr lang="en-US" dirty="0" smtClean="0"/>
            <a:t>There is opportunity</a:t>
          </a:r>
          <a:endParaRPr lang="en-US" dirty="0"/>
        </a:p>
      </dgm:t>
    </dgm:pt>
    <dgm:pt modelId="{5E4FF353-2C67-4E0E-86E5-97B9049917F2}" type="parTrans" cxnId="{611A7C53-3930-4552-8119-9D704842F53E}">
      <dgm:prSet/>
      <dgm:spPr/>
      <dgm:t>
        <a:bodyPr/>
        <a:lstStyle/>
        <a:p>
          <a:endParaRPr lang="en-US"/>
        </a:p>
      </dgm:t>
    </dgm:pt>
    <dgm:pt modelId="{7EF41914-BD75-49BB-A832-6C4AB20F5BD2}" type="sibTrans" cxnId="{611A7C53-3930-4552-8119-9D704842F53E}">
      <dgm:prSet/>
      <dgm:spPr/>
      <dgm:t>
        <a:bodyPr/>
        <a:lstStyle/>
        <a:p>
          <a:endParaRPr lang="en-US"/>
        </a:p>
      </dgm:t>
    </dgm:pt>
    <dgm:pt modelId="{63364614-BA2B-4E9F-8330-523EAEAE510A}">
      <dgm:prSet phldrT="[Text]"/>
      <dgm:spPr/>
      <dgm:t>
        <a:bodyPr/>
        <a:lstStyle/>
        <a:p>
          <a:r>
            <a:rPr lang="en-US" dirty="0" smtClean="0"/>
            <a:t>Multiple types of “threats”</a:t>
          </a:r>
          <a:endParaRPr lang="en-US" dirty="0"/>
        </a:p>
      </dgm:t>
    </dgm:pt>
    <dgm:pt modelId="{ACD13028-5F0A-4789-AC36-1EB0DD40E210}" type="parTrans" cxnId="{1B2E0933-EA71-4D65-84B9-8FD35764C824}">
      <dgm:prSet/>
      <dgm:spPr/>
      <dgm:t>
        <a:bodyPr/>
        <a:lstStyle/>
        <a:p>
          <a:endParaRPr lang="en-US"/>
        </a:p>
      </dgm:t>
    </dgm:pt>
    <dgm:pt modelId="{70E6EA61-79B0-492A-B53A-C240C8D21B98}" type="sibTrans" cxnId="{1B2E0933-EA71-4D65-84B9-8FD35764C824}">
      <dgm:prSet/>
      <dgm:spPr/>
      <dgm:t>
        <a:bodyPr/>
        <a:lstStyle/>
        <a:p>
          <a:endParaRPr lang="en-US"/>
        </a:p>
      </dgm:t>
    </dgm:pt>
    <dgm:pt modelId="{6249711D-66B4-4D5F-96D6-1FA8159F881E}">
      <dgm:prSet phldrT="[Text]"/>
      <dgm:spPr/>
      <dgm:t>
        <a:bodyPr/>
        <a:lstStyle/>
        <a:p>
          <a:r>
            <a:rPr lang="en-US" dirty="0" smtClean="0"/>
            <a:t>Volume can be large</a:t>
          </a:r>
          <a:endParaRPr lang="en-US" dirty="0"/>
        </a:p>
      </dgm:t>
    </dgm:pt>
    <dgm:pt modelId="{F2C7D50C-254D-42AB-9AAB-B70B468A4841}" type="parTrans" cxnId="{5F524719-7DD0-479C-BCE0-B055F820BA5D}">
      <dgm:prSet/>
      <dgm:spPr/>
      <dgm:t>
        <a:bodyPr/>
        <a:lstStyle/>
        <a:p>
          <a:endParaRPr lang="en-US"/>
        </a:p>
      </dgm:t>
    </dgm:pt>
    <dgm:pt modelId="{718A604F-9B06-4D85-A783-6F72E50161AB}" type="sibTrans" cxnId="{5F524719-7DD0-479C-BCE0-B055F820BA5D}">
      <dgm:prSet/>
      <dgm:spPr/>
      <dgm:t>
        <a:bodyPr/>
        <a:lstStyle/>
        <a:p>
          <a:endParaRPr lang="en-US"/>
        </a:p>
      </dgm:t>
    </dgm:pt>
    <dgm:pt modelId="{EBD6C7B7-D3C3-4BB2-A264-88EED6B7EFCE}">
      <dgm:prSet phldrT="[Text]"/>
      <dgm:spPr/>
      <dgm:t>
        <a:bodyPr/>
        <a:lstStyle/>
        <a:p>
          <a:r>
            <a:rPr lang="en-US" dirty="0" smtClean="0"/>
            <a:t>Time is critical</a:t>
          </a:r>
          <a:endParaRPr lang="en-US" dirty="0"/>
        </a:p>
      </dgm:t>
    </dgm:pt>
    <dgm:pt modelId="{CA23F008-8E05-409A-92C0-67FD228F9CFA}" type="parTrans" cxnId="{6093640B-0C4B-450D-A21F-EA55435C88A2}">
      <dgm:prSet/>
      <dgm:spPr/>
      <dgm:t>
        <a:bodyPr/>
        <a:lstStyle/>
        <a:p>
          <a:endParaRPr lang="en-US"/>
        </a:p>
      </dgm:t>
    </dgm:pt>
    <dgm:pt modelId="{1428DDEF-9F33-4BCE-993A-0126CE417279}" type="sibTrans" cxnId="{6093640B-0C4B-450D-A21F-EA55435C88A2}">
      <dgm:prSet/>
      <dgm:spPr/>
      <dgm:t>
        <a:bodyPr/>
        <a:lstStyle/>
        <a:p>
          <a:endParaRPr lang="en-US"/>
        </a:p>
      </dgm:t>
    </dgm:pt>
    <dgm:pt modelId="{2214E4A3-F1DD-48AB-A465-32FB278600CE}">
      <dgm:prSet phldrT="[Text]"/>
      <dgm:spPr/>
      <dgm:t>
        <a:bodyPr/>
        <a:lstStyle/>
        <a:p>
          <a:r>
            <a:rPr lang="en-US" dirty="0" smtClean="0"/>
            <a:t>Performance matters</a:t>
          </a:r>
          <a:endParaRPr lang="en-US" dirty="0"/>
        </a:p>
      </dgm:t>
    </dgm:pt>
    <dgm:pt modelId="{A48E45E1-568C-4CF3-8D9F-D35517C30167}" type="parTrans" cxnId="{87E4E12B-9257-4051-B23F-CA0FEAC065E4}">
      <dgm:prSet/>
      <dgm:spPr/>
      <dgm:t>
        <a:bodyPr/>
        <a:lstStyle/>
        <a:p>
          <a:endParaRPr lang="en-US"/>
        </a:p>
      </dgm:t>
    </dgm:pt>
    <dgm:pt modelId="{4BDF4251-ADC0-4AA7-A1C8-BAD0A7344118}" type="sibTrans" cxnId="{87E4E12B-9257-4051-B23F-CA0FEAC065E4}">
      <dgm:prSet/>
      <dgm:spPr/>
      <dgm:t>
        <a:bodyPr/>
        <a:lstStyle/>
        <a:p>
          <a:endParaRPr lang="en-US"/>
        </a:p>
      </dgm:t>
    </dgm:pt>
    <dgm:pt modelId="{AA385AD5-8C80-4ABB-A80E-25DE444D06C7}">
      <dgm:prSet phldrT="[Text]"/>
      <dgm:spPr/>
      <dgm:t>
        <a:bodyPr/>
        <a:lstStyle/>
        <a:p>
          <a:r>
            <a:rPr lang="en-US" dirty="0" smtClean="0"/>
            <a:t>Duration – finite to very long</a:t>
          </a:r>
          <a:endParaRPr lang="en-US" dirty="0"/>
        </a:p>
      </dgm:t>
    </dgm:pt>
    <dgm:pt modelId="{962D4BB9-6644-429E-A89A-45ED1175DD10}" type="parTrans" cxnId="{2C586A85-A21A-4E35-BCB5-06D8E11F470F}">
      <dgm:prSet/>
      <dgm:spPr/>
      <dgm:t>
        <a:bodyPr/>
        <a:lstStyle/>
        <a:p>
          <a:endParaRPr lang="en-US"/>
        </a:p>
      </dgm:t>
    </dgm:pt>
    <dgm:pt modelId="{59EF0E0A-A3B1-47E8-BEC7-A66754AB6A56}" type="sibTrans" cxnId="{2C586A85-A21A-4E35-BCB5-06D8E11F470F}">
      <dgm:prSet/>
      <dgm:spPr/>
      <dgm:t>
        <a:bodyPr/>
        <a:lstStyle/>
        <a:p>
          <a:endParaRPr lang="en-US"/>
        </a:p>
      </dgm:t>
    </dgm:pt>
    <dgm:pt modelId="{0AC9F51D-0085-443E-9977-31E4EC08A4B8}">
      <dgm:prSet phldrT="[Text]"/>
      <dgm:spPr/>
      <dgm:t>
        <a:bodyPr/>
        <a:lstStyle/>
        <a:p>
          <a:r>
            <a:rPr lang="en-US" dirty="0" smtClean="0"/>
            <a:t>Require a variety of resources</a:t>
          </a:r>
          <a:endParaRPr lang="en-US" dirty="0"/>
        </a:p>
      </dgm:t>
    </dgm:pt>
    <dgm:pt modelId="{E6433F23-8960-4C95-AD52-5753FEEC37D2}" type="parTrans" cxnId="{FE781522-CE2F-47E5-92CE-D48F874EE031}">
      <dgm:prSet/>
      <dgm:spPr/>
      <dgm:t>
        <a:bodyPr/>
        <a:lstStyle/>
        <a:p>
          <a:endParaRPr lang="en-US"/>
        </a:p>
      </dgm:t>
    </dgm:pt>
    <dgm:pt modelId="{7D6F9215-2C27-4655-90C4-35C8852ABC8D}" type="sibTrans" cxnId="{FE781522-CE2F-47E5-92CE-D48F874EE031}">
      <dgm:prSet/>
      <dgm:spPr/>
      <dgm:t>
        <a:bodyPr/>
        <a:lstStyle/>
        <a:p>
          <a:endParaRPr lang="en-US"/>
        </a:p>
      </dgm:t>
    </dgm:pt>
    <dgm:pt modelId="{0383CAB6-2616-4166-A9E2-8809F26A67A8}" type="pres">
      <dgm:prSet presAssocID="{E600736C-6063-485E-AA9F-19C6493A2AF6}" presName="Name0" presStyleCnt="0">
        <dgm:presLayoutVars>
          <dgm:chMax val="1"/>
          <dgm:chPref val="1"/>
          <dgm:dir/>
          <dgm:animOne val="branch"/>
          <dgm:animLvl val="lvl"/>
        </dgm:presLayoutVars>
      </dgm:prSet>
      <dgm:spPr/>
      <dgm:t>
        <a:bodyPr/>
        <a:lstStyle/>
        <a:p>
          <a:endParaRPr lang="en-US"/>
        </a:p>
      </dgm:t>
    </dgm:pt>
    <dgm:pt modelId="{44F48D72-9FF7-4DDD-B058-679BE5586EEE}" type="pres">
      <dgm:prSet presAssocID="{68C4E6D3-D162-4EEE-AC3C-DF4B7AF7DC1F}" presName="Parent" presStyleLbl="node0" presStyleIdx="0" presStyleCnt="1">
        <dgm:presLayoutVars>
          <dgm:chMax val="6"/>
          <dgm:chPref val="6"/>
        </dgm:presLayoutVars>
      </dgm:prSet>
      <dgm:spPr/>
      <dgm:t>
        <a:bodyPr/>
        <a:lstStyle/>
        <a:p>
          <a:endParaRPr lang="en-US"/>
        </a:p>
      </dgm:t>
    </dgm:pt>
    <dgm:pt modelId="{DE3AB971-8B64-4BA7-B8DE-19E4661FDEAA}" type="pres">
      <dgm:prSet presAssocID="{63364614-BA2B-4E9F-8330-523EAEAE510A}" presName="Accent1" presStyleCnt="0"/>
      <dgm:spPr/>
    </dgm:pt>
    <dgm:pt modelId="{DF6DCF02-8C30-4CDB-8CDF-2A3D7630B756}" type="pres">
      <dgm:prSet presAssocID="{63364614-BA2B-4E9F-8330-523EAEAE510A}" presName="Accent" presStyleLbl="bgShp" presStyleIdx="0" presStyleCnt="6"/>
      <dgm:spPr/>
    </dgm:pt>
    <dgm:pt modelId="{8FE7E2DD-258C-42D1-92F1-BFE9C6389492}" type="pres">
      <dgm:prSet presAssocID="{63364614-BA2B-4E9F-8330-523EAEAE510A}" presName="Child1" presStyleLbl="node1" presStyleIdx="0" presStyleCnt="6">
        <dgm:presLayoutVars>
          <dgm:chMax val="0"/>
          <dgm:chPref val="0"/>
          <dgm:bulletEnabled val="1"/>
        </dgm:presLayoutVars>
      </dgm:prSet>
      <dgm:spPr/>
      <dgm:t>
        <a:bodyPr/>
        <a:lstStyle/>
        <a:p>
          <a:endParaRPr lang="en-US"/>
        </a:p>
      </dgm:t>
    </dgm:pt>
    <dgm:pt modelId="{F5183B04-759E-444D-83DC-D796462BF22A}" type="pres">
      <dgm:prSet presAssocID="{6249711D-66B4-4D5F-96D6-1FA8159F881E}" presName="Accent2" presStyleCnt="0"/>
      <dgm:spPr/>
    </dgm:pt>
    <dgm:pt modelId="{AFF86E2B-7B70-4AE4-92BC-98BFFD251AAE}" type="pres">
      <dgm:prSet presAssocID="{6249711D-66B4-4D5F-96D6-1FA8159F881E}" presName="Accent" presStyleLbl="bgShp" presStyleIdx="1" presStyleCnt="6"/>
      <dgm:spPr/>
    </dgm:pt>
    <dgm:pt modelId="{9BB86ECC-B56D-473C-A5BC-C0E103DAFBEE}" type="pres">
      <dgm:prSet presAssocID="{6249711D-66B4-4D5F-96D6-1FA8159F881E}" presName="Child2" presStyleLbl="node1" presStyleIdx="1" presStyleCnt="6">
        <dgm:presLayoutVars>
          <dgm:chMax val="0"/>
          <dgm:chPref val="0"/>
          <dgm:bulletEnabled val="1"/>
        </dgm:presLayoutVars>
      </dgm:prSet>
      <dgm:spPr/>
      <dgm:t>
        <a:bodyPr/>
        <a:lstStyle/>
        <a:p>
          <a:endParaRPr lang="en-US"/>
        </a:p>
      </dgm:t>
    </dgm:pt>
    <dgm:pt modelId="{35EB1D36-062F-456F-B0D5-02E57C37C533}" type="pres">
      <dgm:prSet presAssocID="{EBD6C7B7-D3C3-4BB2-A264-88EED6B7EFCE}" presName="Accent3" presStyleCnt="0"/>
      <dgm:spPr/>
    </dgm:pt>
    <dgm:pt modelId="{C1FF391D-AD3F-472C-BF05-2B6693C1ABC2}" type="pres">
      <dgm:prSet presAssocID="{EBD6C7B7-D3C3-4BB2-A264-88EED6B7EFCE}" presName="Accent" presStyleLbl="bgShp" presStyleIdx="2" presStyleCnt="6"/>
      <dgm:spPr/>
    </dgm:pt>
    <dgm:pt modelId="{8758D227-8B9C-48A1-B4C8-F064F99CC015}" type="pres">
      <dgm:prSet presAssocID="{EBD6C7B7-D3C3-4BB2-A264-88EED6B7EFCE}" presName="Child3" presStyleLbl="node1" presStyleIdx="2" presStyleCnt="6">
        <dgm:presLayoutVars>
          <dgm:chMax val="0"/>
          <dgm:chPref val="0"/>
          <dgm:bulletEnabled val="1"/>
        </dgm:presLayoutVars>
      </dgm:prSet>
      <dgm:spPr/>
      <dgm:t>
        <a:bodyPr/>
        <a:lstStyle/>
        <a:p>
          <a:endParaRPr lang="en-US"/>
        </a:p>
      </dgm:t>
    </dgm:pt>
    <dgm:pt modelId="{9D03C4B0-6F11-429E-B49B-7B51A2B33D70}" type="pres">
      <dgm:prSet presAssocID="{2214E4A3-F1DD-48AB-A465-32FB278600CE}" presName="Accent4" presStyleCnt="0"/>
      <dgm:spPr/>
    </dgm:pt>
    <dgm:pt modelId="{C5D0A7A5-85E6-456B-867E-93A7F17F9E5C}" type="pres">
      <dgm:prSet presAssocID="{2214E4A3-F1DD-48AB-A465-32FB278600CE}" presName="Accent" presStyleLbl="bgShp" presStyleIdx="3" presStyleCnt="6"/>
      <dgm:spPr/>
    </dgm:pt>
    <dgm:pt modelId="{68ECAD74-415E-4337-BD12-EF00092D6A30}" type="pres">
      <dgm:prSet presAssocID="{2214E4A3-F1DD-48AB-A465-32FB278600CE}" presName="Child4" presStyleLbl="node1" presStyleIdx="3" presStyleCnt="6">
        <dgm:presLayoutVars>
          <dgm:chMax val="0"/>
          <dgm:chPref val="0"/>
          <dgm:bulletEnabled val="1"/>
        </dgm:presLayoutVars>
      </dgm:prSet>
      <dgm:spPr/>
      <dgm:t>
        <a:bodyPr/>
        <a:lstStyle/>
        <a:p>
          <a:endParaRPr lang="en-US"/>
        </a:p>
      </dgm:t>
    </dgm:pt>
    <dgm:pt modelId="{A4FFB2C6-F0F4-410C-9063-2E35641E66E6}" type="pres">
      <dgm:prSet presAssocID="{AA385AD5-8C80-4ABB-A80E-25DE444D06C7}" presName="Accent5" presStyleCnt="0"/>
      <dgm:spPr/>
    </dgm:pt>
    <dgm:pt modelId="{46205975-8E25-4B6B-8EEC-5DABB3BE32D6}" type="pres">
      <dgm:prSet presAssocID="{AA385AD5-8C80-4ABB-A80E-25DE444D06C7}" presName="Accent" presStyleLbl="bgShp" presStyleIdx="4" presStyleCnt="6"/>
      <dgm:spPr/>
    </dgm:pt>
    <dgm:pt modelId="{649E01A4-FB19-4BC0-9A06-649E0B6089A4}" type="pres">
      <dgm:prSet presAssocID="{AA385AD5-8C80-4ABB-A80E-25DE444D06C7}" presName="Child5" presStyleLbl="node1" presStyleIdx="4" presStyleCnt="6">
        <dgm:presLayoutVars>
          <dgm:chMax val="0"/>
          <dgm:chPref val="0"/>
          <dgm:bulletEnabled val="1"/>
        </dgm:presLayoutVars>
      </dgm:prSet>
      <dgm:spPr/>
      <dgm:t>
        <a:bodyPr/>
        <a:lstStyle/>
        <a:p>
          <a:endParaRPr lang="en-US"/>
        </a:p>
      </dgm:t>
    </dgm:pt>
    <dgm:pt modelId="{5FB76257-E2EA-450D-BF03-3A37085DF550}" type="pres">
      <dgm:prSet presAssocID="{0AC9F51D-0085-443E-9977-31E4EC08A4B8}" presName="Accent6" presStyleCnt="0"/>
      <dgm:spPr/>
    </dgm:pt>
    <dgm:pt modelId="{D4591D4C-12C5-4018-BBFB-77888D0BC12C}" type="pres">
      <dgm:prSet presAssocID="{0AC9F51D-0085-443E-9977-31E4EC08A4B8}" presName="Accent" presStyleLbl="bgShp" presStyleIdx="5" presStyleCnt="6"/>
      <dgm:spPr/>
    </dgm:pt>
    <dgm:pt modelId="{3E0258FF-7D57-4B19-B671-2E35E74AAE92}" type="pres">
      <dgm:prSet presAssocID="{0AC9F51D-0085-443E-9977-31E4EC08A4B8}" presName="Child6" presStyleLbl="node1" presStyleIdx="5" presStyleCnt="6">
        <dgm:presLayoutVars>
          <dgm:chMax val="0"/>
          <dgm:chPref val="0"/>
          <dgm:bulletEnabled val="1"/>
        </dgm:presLayoutVars>
      </dgm:prSet>
      <dgm:spPr/>
      <dgm:t>
        <a:bodyPr/>
        <a:lstStyle/>
        <a:p>
          <a:endParaRPr lang="en-US"/>
        </a:p>
      </dgm:t>
    </dgm:pt>
  </dgm:ptLst>
  <dgm:cxnLst>
    <dgm:cxn modelId="{1B2E0933-EA71-4D65-84B9-8FD35764C824}" srcId="{68C4E6D3-D162-4EEE-AC3C-DF4B7AF7DC1F}" destId="{63364614-BA2B-4E9F-8330-523EAEAE510A}" srcOrd="0" destOrd="0" parTransId="{ACD13028-5F0A-4789-AC36-1EB0DD40E210}" sibTransId="{70E6EA61-79B0-492A-B53A-C240C8D21B98}"/>
    <dgm:cxn modelId="{2C586A85-A21A-4E35-BCB5-06D8E11F470F}" srcId="{68C4E6D3-D162-4EEE-AC3C-DF4B7AF7DC1F}" destId="{AA385AD5-8C80-4ABB-A80E-25DE444D06C7}" srcOrd="4" destOrd="0" parTransId="{962D4BB9-6644-429E-A89A-45ED1175DD10}" sibTransId="{59EF0E0A-A3B1-47E8-BEC7-A66754AB6A56}"/>
    <dgm:cxn modelId="{289B4593-CB54-41AB-9640-C22CC425E667}" type="presOf" srcId="{0AC9F51D-0085-443E-9977-31E4EC08A4B8}" destId="{3E0258FF-7D57-4B19-B671-2E35E74AAE92}" srcOrd="0" destOrd="0" presId="urn:microsoft.com/office/officeart/2011/layout/HexagonRadial"/>
    <dgm:cxn modelId="{8BEB853C-6694-42C3-B2CE-1E15E9A55262}" type="presOf" srcId="{EBD6C7B7-D3C3-4BB2-A264-88EED6B7EFCE}" destId="{8758D227-8B9C-48A1-B4C8-F064F99CC015}" srcOrd="0" destOrd="0" presId="urn:microsoft.com/office/officeart/2011/layout/HexagonRadial"/>
    <dgm:cxn modelId="{5F524719-7DD0-479C-BCE0-B055F820BA5D}" srcId="{68C4E6D3-D162-4EEE-AC3C-DF4B7AF7DC1F}" destId="{6249711D-66B4-4D5F-96D6-1FA8159F881E}" srcOrd="1" destOrd="0" parTransId="{F2C7D50C-254D-42AB-9AAB-B70B468A4841}" sibTransId="{718A604F-9B06-4D85-A783-6F72E50161AB}"/>
    <dgm:cxn modelId="{6093640B-0C4B-450D-A21F-EA55435C88A2}" srcId="{68C4E6D3-D162-4EEE-AC3C-DF4B7AF7DC1F}" destId="{EBD6C7B7-D3C3-4BB2-A264-88EED6B7EFCE}" srcOrd="2" destOrd="0" parTransId="{CA23F008-8E05-409A-92C0-67FD228F9CFA}" sibTransId="{1428DDEF-9F33-4BCE-993A-0126CE417279}"/>
    <dgm:cxn modelId="{47F8B659-AA1F-449E-B830-ED5D399330DE}" type="presOf" srcId="{2214E4A3-F1DD-48AB-A465-32FB278600CE}" destId="{68ECAD74-415E-4337-BD12-EF00092D6A30}" srcOrd="0" destOrd="0" presId="urn:microsoft.com/office/officeart/2011/layout/HexagonRadial"/>
    <dgm:cxn modelId="{D06B5156-E12E-49BB-A5BC-CD68B4B1BA33}" type="presOf" srcId="{AA385AD5-8C80-4ABB-A80E-25DE444D06C7}" destId="{649E01A4-FB19-4BC0-9A06-649E0B6089A4}" srcOrd="0" destOrd="0" presId="urn:microsoft.com/office/officeart/2011/layout/HexagonRadial"/>
    <dgm:cxn modelId="{5BA2CBFA-953F-4870-9CE3-532E1FA9E86A}" type="presOf" srcId="{6249711D-66B4-4D5F-96D6-1FA8159F881E}" destId="{9BB86ECC-B56D-473C-A5BC-C0E103DAFBEE}" srcOrd="0" destOrd="0" presId="urn:microsoft.com/office/officeart/2011/layout/HexagonRadial"/>
    <dgm:cxn modelId="{B28DB7AE-21B3-4DF3-8DBC-FEF0730E0109}" type="presOf" srcId="{68C4E6D3-D162-4EEE-AC3C-DF4B7AF7DC1F}" destId="{44F48D72-9FF7-4DDD-B058-679BE5586EEE}" srcOrd="0" destOrd="0" presId="urn:microsoft.com/office/officeart/2011/layout/HexagonRadial"/>
    <dgm:cxn modelId="{611A7C53-3930-4552-8119-9D704842F53E}" srcId="{E600736C-6063-485E-AA9F-19C6493A2AF6}" destId="{68C4E6D3-D162-4EEE-AC3C-DF4B7AF7DC1F}" srcOrd="0" destOrd="0" parTransId="{5E4FF353-2C67-4E0E-86E5-97B9049917F2}" sibTransId="{7EF41914-BD75-49BB-A832-6C4AB20F5BD2}"/>
    <dgm:cxn modelId="{FD21429F-15BD-4685-B6B9-13F0C578ECB9}" type="presOf" srcId="{63364614-BA2B-4E9F-8330-523EAEAE510A}" destId="{8FE7E2DD-258C-42D1-92F1-BFE9C6389492}" srcOrd="0" destOrd="0" presId="urn:microsoft.com/office/officeart/2011/layout/HexagonRadial"/>
    <dgm:cxn modelId="{87E4E12B-9257-4051-B23F-CA0FEAC065E4}" srcId="{68C4E6D3-D162-4EEE-AC3C-DF4B7AF7DC1F}" destId="{2214E4A3-F1DD-48AB-A465-32FB278600CE}" srcOrd="3" destOrd="0" parTransId="{A48E45E1-568C-4CF3-8D9F-D35517C30167}" sibTransId="{4BDF4251-ADC0-4AA7-A1C8-BAD0A7344118}"/>
    <dgm:cxn modelId="{D84DF7B4-875F-4417-A4F4-0B996FD8337E}" type="presOf" srcId="{E600736C-6063-485E-AA9F-19C6493A2AF6}" destId="{0383CAB6-2616-4166-A9E2-8809F26A67A8}" srcOrd="0" destOrd="0" presId="urn:microsoft.com/office/officeart/2011/layout/HexagonRadial"/>
    <dgm:cxn modelId="{FE781522-CE2F-47E5-92CE-D48F874EE031}" srcId="{68C4E6D3-D162-4EEE-AC3C-DF4B7AF7DC1F}" destId="{0AC9F51D-0085-443E-9977-31E4EC08A4B8}" srcOrd="5" destOrd="0" parTransId="{E6433F23-8960-4C95-AD52-5753FEEC37D2}" sibTransId="{7D6F9215-2C27-4655-90C4-35C8852ABC8D}"/>
    <dgm:cxn modelId="{375BA5B8-4E39-42AC-8CCF-D7978D81B9F8}" type="presParOf" srcId="{0383CAB6-2616-4166-A9E2-8809F26A67A8}" destId="{44F48D72-9FF7-4DDD-B058-679BE5586EEE}" srcOrd="0" destOrd="0" presId="urn:microsoft.com/office/officeart/2011/layout/HexagonRadial"/>
    <dgm:cxn modelId="{3674D8CF-A3BD-42A2-966E-EF05F7970DC2}" type="presParOf" srcId="{0383CAB6-2616-4166-A9E2-8809F26A67A8}" destId="{DE3AB971-8B64-4BA7-B8DE-19E4661FDEAA}" srcOrd="1" destOrd="0" presId="urn:microsoft.com/office/officeart/2011/layout/HexagonRadial"/>
    <dgm:cxn modelId="{3D397C85-F300-463D-BD9C-DBBFEDBF4B7C}" type="presParOf" srcId="{DE3AB971-8B64-4BA7-B8DE-19E4661FDEAA}" destId="{DF6DCF02-8C30-4CDB-8CDF-2A3D7630B756}" srcOrd="0" destOrd="0" presId="urn:microsoft.com/office/officeart/2011/layout/HexagonRadial"/>
    <dgm:cxn modelId="{D613E7BC-FB1F-4011-A34D-3D26D16D9312}" type="presParOf" srcId="{0383CAB6-2616-4166-A9E2-8809F26A67A8}" destId="{8FE7E2DD-258C-42D1-92F1-BFE9C6389492}" srcOrd="2" destOrd="0" presId="urn:microsoft.com/office/officeart/2011/layout/HexagonRadial"/>
    <dgm:cxn modelId="{6168C0AD-F543-4A96-A0E4-7D4F4510A0E9}" type="presParOf" srcId="{0383CAB6-2616-4166-A9E2-8809F26A67A8}" destId="{F5183B04-759E-444D-83DC-D796462BF22A}" srcOrd="3" destOrd="0" presId="urn:microsoft.com/office/officeart/2011/layout/HexagonRadial"/>
    <dgm:cxn modelId="{2F19E0B5-5B12-4044-83F0-36F2BE4B125B}" type="presParOf" srcId="{F5183B04-759E-444D-83DC-D796462BF22A}" destId="{AFF86E2B-7B70-4AE4-92BC-98BFFD251AAE}" srcOrd="0" destOrd="0" presId="urn:microsoft.com/office/officeart/2011/layout/HexagonRadial"/>
    <dgm:cxn modelId="{EA8167B2-922F-4FC5-91CE-07D5B37ED572}" type="presParOf" srcId="{0383CAB6-2616-4166-A9E2-8809F26A67A8}" destId="{9BB86ECC-B56D-473C-A5BC-C0E103DAFBEE}" srcOrd="4" destOrd="0" presId="urn:microsoft.com/office/officeart/2011/layout/HexagonRadial"/>
    <dgm:cxn modelId="{2F8B2ED4-1D23-4740-8FC5-73E035EE4EA6}" type="presParOf" srcId="{0383CAB6-2616-4166-A9E2-8809F26A67A8}" destId="{35EB1D36-062F-456F-B0D5-02E57C37C533}" srcOrd="5" destOrd="0" presId="urn:microsoft.com/office/officeart/2011/layout/HexagonRadial"/>
    <dgm:cxn modelId="{5C889BCE-0034-42C1-917B-1F768EA0E6BD}" type="presParOf" srcId="{35EB1D36-062F-456F-B0D5-02E57C37C533}" destId="{C1FF391D-AD3F-472C-BF05-2B6693C1ABC2}" srcOrd="0" destOrd="0" presId="urn:microsoft.com/office/officeart/2011/layout/HexagonRadial"/>
    <dgm:cxn modelId="{13AD8913-3DA4-42B3-BC04-3390B33A3F5B}" type="presParOf" srcId="{0383CAB6-2616-4166-A9E2-8809F26A67A8}" destId="{8758D227-8B9C-48A1-B4C8-F064F99CC015}" srcOrd="6" destOrd="0" presId="urn:microsoft.com/office/officeart/2011/layout/HexagonRadial"/>
    <dgm:cxn modelId="{8A8BE703-7C64-4942-845B-0B12E6A11DE2}" type="presParOf" srcId="{0383CAB6-2616-4166-A9E2-8809F26A67A8}" destId="{9D03C4B0-6F11-429E-B49B-7B51A2B33D70}" srcOrd="7" destOrd="0" presId="urn:microsoft.com/office/officeart/2011/layout/HexagonRadial"/>
    <dgm:cxn modelId="{D3973BA3-EC7C-44A6-B544-828ED06721E0}" type="presParOf" srcId="{9D03C4B0-6F11-429E-B49B-7B51A2B33D70}" destId="{C5D0A7A5-85E6-456B-867E-93A7F17F9E5C}" srcOrd="0" destOrd="0" presId="urn:microsoft.com/office/officeart/2011/layout/HexagonRadial"/>
    <dgm:cxn modelId="{D5A9904C-3085-453F-93ED-D0C0DFA128C5}" type="presParOf" srcId="{0383CAB6-2616-4166-A9E2-8809F26A67A8}" destId="{68ECAD74-415E-4337-BD12-EF00092D6A30}" srcOrd="8" destOrd="0" presId="urn:microsoft.com/office/officeart/2011/layout/HexagonRadial"/>
    <dgm:cxn modelId="{5CE443B4-C6D0-4486-94E2-4B33BC687346}" type="presParOf" srcId="{0383CAB6-2616-4166-A9E2-8809F26A67A8}" destId="{A4FFB2C6-F0F4-410C-9063-2E35641E66E6}" srcOrd="9" destOrd="0" presId="urn:microsoft.com/office/officeart/2011/layout/HexagonRadial"/>
    <dgm:cxn modelId="{70BFF76C-7912-4654-9970-80920786F4B6}" type="presParOf" srcId="{A4FFB2C6-F0F4-410C-9063-2E35641E66E6}" destId="{46205975-8E25-4B6B-8EEC-5DABB3BE32D6}" srcOrd="0" destOrd="0" presId="urn:microsoft.com/office/officeart/2011/layout/HexagonRadial"/>
    <dgm:cxn modelId="{3EF4CA15-B4DC-42E1-8F06-5088098057B8}" type="presParOf" srcId="{0383CAB6-2616-4166-A9E2-8809F26A67A8}" destId="{649E01A4-FB19-4BC0-9A06-649E0B6089A4}" srcOrd="10" destOrd="0" presId="urn:microsoft.com/office/officeart/2011/layout/HexagonRadial"/>
    <dgm:cxn modelId="{FED1ADA4-4969-4197-B70F-B2A3D25C7895}" type="presParOf" srcId="{0383CAB6-2616-4166-A9E2-8809F26A67A8}" destId="{5FB76257-E2EA-450D-BF03-3A37085DF550}" srcOrd="11" destOrd="0" presId="urn:microsoft.com/office/officeart/2011/layout/HexagonRadial"/>
    <dgm:cxn modelId="{4B7CB240-16F2-4E0C-BB07-A49388C2BBA0}" type="presParOf" srcId="{5FB76257-E2EA-450D-BF03-3A37085DF550}" destId="{D4591D4C-12C5-4018-BBFB-77888D0BC12C}" srcOrd="0" destOrd="0" presId="urn:microsoft.com/office/officeart/2011/layout/HexagonRadial"/>
    <dgm:cxn modelId="{9BDEBA90-7A6C-4933-AF4E-1CAA58B03BF7}" type="presParOf" srcId="{0383CAB6-2616-4166-A9E2-8809F26A67A8}" destId="{3E0258FF-7D57-4B19-B671-2E35E74AAE92}"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6D066-F4DA-4980-820B-BD7ACB9A072C}"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ACA88FD8-977A-4A73-977B-C213F7DEFDAA}">
      <dgm:prSet phldrT="[Text]"/>
      <dgm:spPr/>
      <dgm:t>
        <a:bodyPr/>
        <a:lstStyle/>
        <a:p>
          <a:r>
            <a:rPr lang="en-US" dirty="0" smtClean="0"/>
            <a:t>End Result</a:t>
          </a:r>
          <a:endParaRPr lang="en-US" dirty="0"/>
        </a:p>
      </dgm:t>
    </dgm:pt>
    <dgm:pt modelId="{76AA0E61-4C25-42F8-A09E-9B313B480AAE}" type="parTrans" cxnId="{FB4F1890-36A1-40B2-92CA-F9C9BC3D55B8}">
      <dgm:prSet/>
      <dgm:spPr/>
      <dgm:t>
        <a:bodyPr/>
        <a:lstStyle/>
        <a:p>
          <a:endParaRPr lang="en-US"/>
        </a:p>
      </dgm:t>
    </dgm:pt>
    <dgm:pt modelId="{6AA22369-2044-4B87-AB19-117DA32FAEAB}" type="sibTrans" cxnId="{FB4F1890-36A1-40B2-92CA-F9C9BC3D55B8}">
      <dgm:prSet/>
      <dgm:spPr/>
      <dgm:t>
        <a:bodyPr/>
        <a:lstStyle/>
        <a:p>
          <a:endParaRPr lang="en-US"/>
        </a:p>
      </dgm:t>
    </dgm:pt>
    <dgm:pt modelId="{BF1CDB6B-9871-4626-ABB9-A7ADCF667C89}">
      <dgm:prSet phldrT="[Text]"/>
      <dgm:spPr/>
      <dgm:t>
        <a:bodyPr/>
        <a:lstStyle/>
        <a:p>
          <a:r>
            <a:rPr lang="en-US" dirty="0" smtClean="0"/>
            <a:t>Government</a:t>
          </a:r>
          <a:endParaRPr lang="en-US" dirty="0"/>
        </a:p>
      </dgm:t>
    </dgm:pt>
    <dgm:pt modelId="{BE88BD3D-A5FE-487B-9DCA-341161D1A63A}" type="parTrans" cxnId="{7FB0E29A-786C-4AEF-B1F8-074D785E3688}">
      <dgm:prSet/>
      <dgm:spPr/>
      <dgm:t>
        <a:bodyPr/>
        <a:lstStyle/>
        <a:p>
          <a:endParaRPr lang="en-US"/>
        </a:p>
      </dgm:t>
    </dgm:pt>
    <dgm:pt modelId="{406B253C-00A6-4401-AC3B-0F3C1EA19542}" type="sibTrans" cxnId="{7FB0E29A-786C-4AEF-B1F8-074D785E3688}">
      <dgm:prSet/>
      <dgm:spPr/>
      <dgm:t>
        <a:bodyPr/>
        <a:lstStyle/>
        <a:p>
          <a:endParaRPr lang="en-US"/>
        </a:p>
      </dgm:t>
    </dgm:pt>
    <dgm:pt modelId="{04856027-F68A-4673-AC8E-F9B0AB793275}">
      <dgm:prSet phldrT="[Text]"/>
      <dgm:spPr/>
      <dgm:t>
        <a:bodyPr/>
        <a:lstStyle/>
        <a:p>
          <a:r>
            <a:rPr lang="en-US" dirty="0" smtClean="0"/>
            <a:t>Funding</a:t>
          </a:r>
          <a:endParaRPr lang="en-US" dirty="0"/>
        </a:p>
      </dgm:t>
    </dgm:pt>
    <dgm:pt modelId="{85FBAAA0-2465-44FE-B7D7-5FE8831B1C36}" type="parTrans" cxnId="{638B84C1-016F-4542-873B-232C262625D4}">
      <dgm:prSet/>
      <dgm:spPr/>
      <dgm:t>
        <a:bodyPr/>
        <a:lstStyle/>
        <a:p>
          <a:endParaRPr lang="en-US"/>
        </a:p>
      </dgm:t>
    </dgm:pt>
    <dgm:pt modelId="{CBC26D68-A6AA-4526-9C08-1BE4D5CF73B8}" type="sibTrans" cxnId="{638B84C1-016F-4542-873B-232C262625D4}">
      <dgm:prSet/>
      <dgm:spPr/>
      <dgm:t>
        <a:bodyPr/>
        <a:lstStyle/>
        <a:p>
          <a:endParaRPr lang="en-US"/>
        </a:p>
      </dgm:t>
    </dgm:pt>
    <dgm:pt modelId="{02CAC376-014A-4006-8F38-87CEB3193A68}">
      <dgm:prSet phldrT="[Text]"/>
      <dgm:spPr/>
      <dgm:t>
        <a:bodyPr/>
        <a:lstStyle/>
        <a:p>
          <a:r>
            <a:rPr lang="en-US" dirty="0" smtClean="0"/>
            <a:t>Contract</a:t>
          </a:r>
          <a:endParaRPr lang="en-US" dirty="0"/>
        </a:p>
      </dgm:t>
    </dgm:pt>
    <dgm:pt modelId="{F19A6B0F-4A24-48F3-91A3-F98BE13A2FA9}" type="parTrans" cxnId="{5F7F210A-7DF2-444D-A1D0-6157590C012D}">
      <dgm:prSet/>
      <dgm:spPr/>
      <dgm:t>
        <a:bodyPr/>
        <a:lstStyle/>
        <a:p>
          <a:endParaRPr lang="en-US"/>
        </a:p>
      </dgm:t>
    </dgm:pt>
    <dgm:pt modelId="{AD8DB883-011D-4847-B439-292C68773095}" type="sibTrans" cxnId="{5F7F210A-7DF2-444D-A1D0-6157590C012D}">
      <dgm:prSet/>
      <dgm:spPr/>
      <dgm:t>
        <a:bodyPr/>
        <a:lstStyle/>
        <a:p>
          <a:endParaRPr lang="en-US"/>
        </a:p>
      </dgm:t>
    </dgm:pt>
    <dgm:pt modelId="{5C933332-B02A-4854-95A1-127BA6AFA05F}" type="pres">
      <dgm:prSet presAssocID="{CE06D066-F4DA-4980-820B-BD7ACB9A072C}" presName="cycle" presStyleCnt="0">
        <dgm:presLayoutVars>
          <dgm:chMax val="1"/>
          <dgm:dir/>
          <dgm:animLvl val="ctr"/>
          <dgm:resizeHandles val="exact"/>
        </dgm:presLayoutVars>
      </dgm:prSet>
      <dgm:spPr/>
      <dgm:t>
        <a:bodyPr/>
        <a:lstStyle/>
        <a:p>
          <a:endParaRPr lang="en-US"/>
        </a:p>
      </dgm:t>
    </dgm:pt>
    <dgm:pt modelId="{EA05D70D-D3C2-48F7-8907-B7665D0A5729}" type="pres">
      <dgm:prSet presAssocID="{ACA88FD8-977A-4A73-977B-C213F7DEFDAA}" presName="centerShape" presStyleLbl="node0" presStyleIdx="0" presStyleCnt="1"/>
      <dgm:spPr/>
      <dgm:t>
        <a:bodyPr/>
        <a:lstStyle/>
        <a:p>
          <a:endParaRPr lang="en-US"/>
        </a:p>
      </dgm:t>
    </dgm:pt>
    <dgm:pt modelId="{FA5A59C1-F1D2-40AC-A0E6-F1C8E09F68B2}" type="pres">
      <dgm:prSet presAssocID="{BE88BD3D-A5FE-487B-9DCA-341161D1A63A}" presName="parTrans" presStyleLbl="bgSibTrans2D1" presStyleIdx="0" presStyleCnt="3"/>
      <dgm:spPr/>
      <dgm:t>
        <a:bodyPr/>
        <a:lstStyle/>
        <a:p>
          <a:endParaRPr lang="en-US"/>
        </a:p>
      </dgm:t>
    </dgm:pt>
    <dgm:pt modelId="{0151E3AA-8F2D-4369-9DC5-161C4AFC0042}" type="pres">
      <dgm:prSet presAssocID="{BF1CDB6B-9871-4626-ABB9-A7ADCF667C89}" presName="node" presStyleLbl="node1" presStyleIdx="0" presStyleCnt="3">
        <dgm:presLayoutVars>
          <dgm:bulletEnabled val="1"/>
        </dgm:presLayoutVars>
      </dgm:prSet>
      <dgm:spPr/>
      <dgm:t>
        <a:bodyPr/>
        <a:lstStyle/>
        <a:p>
          <a:endParaRPr lang="en-US"/>
        </a:p>
      </dgm:t>
    </dgm:pt>
    <dgm:pt modelId="{9F0E46C0-9544-41B0-BAD4-66AB0906227B}" type="pres">
      <dgm:prSet presAssocID="{85FBAAA0-2465-44FE-B7D7-5FE8831B1C36}" presName="parTrans" presStyleLbl="bgSibTrans2D1" presStyleIdx="1" presStyleCnt="3"/>
      <dgm:spPr/>
      <dgm:t>
        <a:bodyPr/>
        <a:lstStyle/>
        <a:p>
          <a:endParaRPr lang="en-US"/>
        </a:p>
      </dgm:t>
    </dgm:pt>
    <dgm:pt modelId="{FF791322-10A5-42C9-8DDC-5A0FAA2FA605}" type="pres">
      <dgm:prSet presAssocID="{04856027-F68A-4673-AC8E-F9B0AB793275}" presName="node" presStyleLbl="node1" presStyleIdx="1" presStyleCnt="3">
        <dgm:presLayoutVars>
          <dgm:bulletEnabled val="1"/>
        </dgm:presLayoutVars>
      </dgm:prSet>
      <dgm:spPr/>
      <dgm:t>
        <a:bodyPr/>
        <a:lstStyle/>
        <a:p>
          <a:endParaRPr lang="en-US"/>
        </a:p>
      </dgm:t>
    </dgm:pt>
    <dgm:pt modelId="{14542F04-0351-47B4-8783-4456035E2652}" type="pres">
      <dgm:prSet presAssocID="{F19A6B0F-4A24-48F3-91A3-F98BE13A2FA9}" presName="parTrans" presStyleLbl="bgSibTrans2D1" presStyleIdx="2" presStyleCnt="3"/>
      <dgm:spPr/>
      <dgm:t>
        <a:bodyPr/>
        <a:lstStyle/>
        <a:p>
          <a:endParaRPr lang="en-US"/>
        </a:p>
      </dgm:t>
    </dgm:pt>
    <dgm:pt modelId="{2A69E17C-294B-4ABE-97E5-BE6A81534D13}" type="pres">
      <dgm:prSet presAssocID="{02CAC376-014A-4006-8F38-87CEB3193A68}" presName="node" presStyleLbl="node1" presStyleIdx="2" presStyleCnt="3">
        <dgm:presLayoutVars>
          <dgm:bulletEnabled val="1"/>
        </dgm:presLayoutVars>
      </dgm:prSet>
      <dgm:spPr/>
      <dgm:t>
        <a:bodyPr/>
        <a:lstStyle/>
        <a:p>
          <a:endParaRPr lang="en-US"/>
        </a:p>
      </dgm:t>
    </dgm:pt>
  </dgm:ptLst>
  <dgm:cxnLst>
    <dgm:cxn modelId="{638B84C1-016F-4542-873B-232C262625D4}" srcId="{ACA88FD8-977A-4A73-977B-C213F7DEFDAA}" destId="{04856027-F68A-4673-AC8E-F9B0AB793275}" srcOrd="1" destOrd="0" parTransId="{85FBAAA0-2465-44FE-B7D7-5FE8831B1C36}" sibTransId="{CBC26D68-A6AA-4526-9C08-1BE4D5CF73B8}"/>
    <dgm:cxn modelId="{FD5028F5-D52E-4398-81B5-A3114E905808}" type="presOf" srcId="{BF1CDB6B-9871-4626-ABB9-A7ADCF667C89}" destId="{0151E3AA-8F2D-4369-9DC5-161C4AFC0042}" srcOrd="0" destOrd="0" presId="urn:microsoft.com/office/officeart/2005/8/layout/radial4"/>
    <dgm:cxn modelId="{FB4F1890-36A1-40B2-92CA-F9C9BC3D55B8}" srcId="{CE06D066-F4DA-4980-820B-BD7ACB9A072C}" destId="{ACA88FD8-977A-4A73-977B-C213F7DEFDAA}" srcOrd="0" destOrd="0" parTransId="{76AA0E61-4C25-42F8-A09E-9B313B480AAE}" sibTransId="{6AA22369-2044-4B87-AB19-117DA32FAEAB}"/>
    <dgm:cxn modelId="{71C78F08-3ADF-4941-B168-80A84C5D7F5C}" type="presOf" srcId="{02CAC376-014A-4006-8F38-87CEB3193A68}" destId="{2A69E17C-294B-4ABE-97E5-BE6A81534D13}" srcOrd="0" destOrd="0" presId="urn:microsoft.com/office/officeart/2005/8/layout/radial4"/>
    <dgm:cxn modelId="{7496B029-4ADB-4F17-B88D-F9CC50892F80}" type="presOf" srcId="{CE06D066-F4DA-4980-820B-BD7ACB9A072C}" destId="{5C933332-B02A-4854-95A1-127BA6AFA05F}" srcOrd="0" destOrd="0" presId="urn:microsoft.com/office/officeart/2005/8/layout/radial4"/>
    <dgm:cxn modelId="{6E8A7BA8-615A-4431-AA42-86C2EC18C3DC}" type="presOf" srcId="{85FBAAA0-2465-44FE-B7D7-5FE8831B1C36}" destId="{9F0E46C0-9544-41B0-BAD4-66AB0906227B}" srcOrd="0" destOrd="0" presId="urn:microsoft.com/office/officeart/2005/8/layout/radial4"/>
    <dgm:cxn modelId="{C87F2EAE-4219-4884-8B49-85080E7D1CE5}" type="presOf" srcId="{F19A6B0F-4A24-48F3-91A3-F98BE13A2FA9}" destId="{14542F04-0351-47B4-8783-4456035E2652}" srcOrd="0" destOrd="0" presId="urn:microsoft.com/office/officeart/2005/8/layout/radial4"/>
    <dgm:cxn modelId="{BBF43665-AEBF-4F59-813D-AAA07EA53D24}" type="presOf" srcId="{ACA88FD8-977A-4A73-977B-C213F7DEFDAA}" destId="{EA05D70D-D3C2-48F7-8907-B7665D0A5729}" srcOrd="0" destOrd="0" presId="urn:microsoft.com/office/officeart/2005/8/layout/radial4"/>
    <dgm:cxn modelId="{5F7F210A-7DF2-444D-A1D0-6157590C012D}" srcId="{ACA88FD8-977A-4A73-977B-C213F7DEFDAA}" destId="{02CAC376-014A-4006-8F38-87CEB3193A68}" srcOrd="2" destOrd="0" parTransId="{F19A6B0F-4A24-48F3-91A3-F98BE13A2FA9}" sibTransId="{AD8DB883-011D-4847-B439-292C68773095}"/>
    <dgm:cxn modelId="{7FB0E29A-786C-4AEF-B1F8-074D785E3688}" srcId="{ACA88FD8-977A-4A73-977B-C213F7DEFDAA}" destId="{BF1CDB6B-9871-4626-ABB9-A7ADCF667C89}" srcOrd="0" destOrd="0" parTransId="{BE88BD3D-A5FE-487B-9DCA-341161D1A63A}" sibTransId="{406B253C-00A6-4401-AC3B-0F3C1EA19542}"/>
    <dgm:cxn modelId="{6439F84A-A279-45A7-AA43-0CED4DFF1D97}" type="presOf" srcId="{04856027-F68A-4673-AC8E-F9B0AB793275}" destId="{FF791322-10A5-42C9-8DDC-5A0FAA2FA605}" srcOrd="0" destOrd="0" presId="urn:microsoft.com/office/officeart/2005/8/layout/radial4"/>
    <dgm:cxn modelId="{53EA1F7E-8AB9-455C-8510-100D3AE2DF54}" type="presOf" srcId="{BE88BD3D-A5FE-487B-9DCA-341161D1A63A}" destId="{FA5A59C1-F1D2-40AC-A0E6-F1C8E09F68B2}" srcOrd="0" destOrd="0" presId="urn:microsoft.com/office/officeart/2005/8/layout/radial4"/>
    <dgm:cxn modelId="{069D4320-5E3E-4B13-A8D3-C7EB0B34D63C}" type="presParOf" srcId="{5C933332-B02A-4854-95A1-127BA6AFA05F}" destId="{EA05D70D-D3C2-48F7-8907-B7665D0A5729}" srcOrd="0" destOrd="0" presId="urn:microsoft.com/office/officeart/2005/8/layout/radial4"/>
    <dgm:cxn modelId="{98D5C1E6-E90E-4ECD-96AC-CB9B7598C9E2}" type="presParOf" srcId="{5C933332-B02A-4854-95A1-127BA6AFA05F}" destId="{FA5A59C1-F1D2-40AC-A0E6-F1C8E09F68B2}" srcOrd="1" destOrd="0" presId="urn:microsoft.com/office/officeart/2005/8/layout/radial4"/>
    <dgm:cxn modelId="{E5FFEF8D-4596-4E00-A97F-76FA0406F369}" type="presParOf" srcId="{5C933332-B02A-4854-95A1-127BA6AFA05F}" destId="{0151E3AA-8F2D-4369-9DC5-161C4AFC0042}" srcOrd="2" destOrd="0" presId="urn:microsoft.com/office/officeart/2005/8/layout/radial4"/>
    <dgm:cxn modelId="{47CE95CB-C993-43D6-B8A9-5090D22F7EC7}" type="presParOf" srcId="{5C933332-B02A-4854-95A1-127BA6AFA05F}" destId="{9F0E46C0-9544-41B0-BAD4-66AB0906227B}" srcOrd="3" destOrd="0" presId="urn:microsoft.com/office/officeart/2005/8/layout/radial4"/>
    <dgm:cxn modelId="{23AA2364-A188-4175-BA9C-A909C7AB7641}" type="presParOf" srcId="{5C933332-B02A-4854-95A1-127BA6AFA05F}" destId="{FF791322-10A5-42C9-8DDC-5A0FAA2FA605}" srcOrd="4" destOrd="0" presId="urn:microsoft.com/office/officeart/2005/8/layout/radial4"/>
    <dgm:cxn modelId="{58EE06E2-DDF3-4E9C-ABC9-4F5C3D3F1EC5}" type="presParOf" srcId="{5C933332-B02A-4854-95A1-127BA6AFA05F}" destId="{14542F04-0351-47B4-8783-4456035E2652}" srcOrd="5" destOrd="0" presId="urn:microsoft.com/office/officeart/2005/8/layout/radial4"/>
    <dgm:cxn modelId="{85E4A0D8-353B-4615-8D58-4B7371B22E5C}" type="presParOf" srcId="{5C933332-B02A-4854-95A1-127BA6AFA05F}" destId="{2A69E17C-294B-4ABE-97E5-BE6A81534D1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1A3E3-4DC9-4479-B625-9E3024A944AB}" type="doc">
      <dgm:prSet loTypeId="urn:microsoft.com/office/officeart/2005/8/layout/hProcess9" loCatId="process" qsTypeId="urn:microsoft.com/office/officeart/2005/8/quickstyle/simple1" qsCatId="simple" csTypeId="urn:microsoft.com/office/officeart/2005/8/colors/accent1_2" csCatId="accent1" phldr="1"/>
      <dgm:spPr/>
    </dgm:pt>
    <dgm:pt modelId="{EE4362C7-7285-4E8E-A577-B77959BC27F6}">
      <dgm:prSet phldrT="[Text]"/>
      <dgm:spPr/>
      <dgm:t>
        <a:bodyPr/>
        <a:lstStyle/>
        <a:p>
          <a:r>
            <a:rPr lang="en-US" dirty="0" smtClean="0"/>
            <a:t>Budget</a:t>
          </a:r>
          <a:endParaRPr lang="en-US" dirty="0"/>
        </a:p>
      </dgm:t>
    </dgm:pt>
    <dgm:pt modelId="{2A3D8A45-A2A4-42B3-84B3-5AF313BBD10A}" type="parTrans" cxnId="{DC69578D-C87A-4090-96B2-12D86B4C275D}">
      <dgm:prSet/>
      <dgm:spPr/>
      <dgm:t>
        <a:bodyPr/>
        <a:lstStyle/>
        <a:p>
          <a:endParaRPr lang="en-US"/>
        </a:p>
      </dgm:t>
    </dgm:pt>
    <dgm:pt modelId="{5B4006AF-9952-48E8-9760-69D83EF17D93}" type="sibTrans" cxnId="{DC69578D-C87A-4090-96B2-12D86B4C275D}">
      <dgm:prSet/>
      <dgm:spPr/>
      <dgm:t>
        <a:bodyPr/>
        <a:lstStyle/>
        <a:p>
          <a:endParaRPr lang="en-US"/>
        </a:p>
      </dgm:t>
    </dgm:pt>
    <dgm:pt modelId="{F25FA70A-1929-4EA3-8976-21D5A9D95C41}">
      <dgm:prSet phldrT="[Text]"/>
      <dgm:spPr/>
      <dgm:t>
        <a:bodyPr/>
        <a:lstStyle/>
        <a:p>
          <a:r>
            <a:rPr lang="en-US" dirty="0" smtClean="0"/>
            <a:t>Internal Resources</a:t>
          </a:r>
          <a:endParaRPr lang="en-US" dirty="0"/>
        </a:p>
      </dgm:t>
    </dgm:pt>
    <dgm:pt modelId="{6499950A-5386-43CC-AA0C-AAD50B1D541E}" type="parTrans" cxnId="{67EFFE28-81C6-49E9-BE68-F494D1A56810}">
      <dgm:prSet/>
      <dgm:spPr/>
      <dgm:t>
        <a:bodyPr/>
        <a:lstStyle/>
        <a:p>
          <a:endParaRPr lang="en-US"/>
        </a:p>
      </dgm:t>
    </dgm:pt>
    <dgm:pt modelId="{01AF9A88-35FE-43DC-81BE-AB30F42ACD2B}" type="sibTrans" cxnId="{67EFFE28-81C6-49E9-BE68-F494D1A56810}">
      <dgm:prSet/>
      <dgm:spPr/>
      <dgm:t>
        <a:bodyPr/>
        <a:lstStyle/>
        <a:p>
          <a:endParaRPr lang="en-US"/>
        </a:p>
      </dgm:t>
    </dgm:pt>
    <dgm:pt modelId="{A257CB14-1C9A-420A-A493-C7BBDB89243C}">
      <dgm:prSet phldrT="[Text]"/>
      <dgm:spPr/>
      <dgm:t>
        <a:bodyPr/>
        <a:lstStyle/>
        <a:p>
          <a:r>
            <a:rPr lang="en-US" dirty="0" smtClean="0"/>
            <a:t>Solution</a:t>
          </a:r>
          <a:endParaRPr lang="en-US" dirty="0"/>
        </a:p>
      </dgm:t>
    </dgm:pt>
    <dgm:pt modelId="{A000573C-943D-4D16-A03F-98A07295A955}" type="parTrans" cxnId="{B50C3284-276C-4280-AF13-9E08EF330C15}">
      <dgm:prSet/>
      <dgm:spPr/>
      <dgm:t>
        <a:bodyPr/>
        <a:lstStyle/>
        <a:p>
          <a:endParaRPr lang="en-US"/>
        </a:p>
      </dgm:t>
    </dgm:pt>
    <dgm:pt modelId="{D7C470C9-CBAC-4156-B75A-304576F71FEA}" type="sibTrans" cxnId="{B50C3284-276C-4280-AF13-9E08EF330C15}">
      <dgm:prSet/>
      <dgm:spPr/>
      <dgm:t>
        <a:bodyPr/>
        <a:lstStyle/>
        <a:p>
          <a:endParaRPr lang="en-US"/>
        </a:p>
      </dgm:t>
    </dgm:pt>
    <dgm:pt modelId="{D849FD9E-EA04-4232-9A41-633C0ACB61D8}" type="pres">
      <dgm:prSet presAssocID="{ADB1A3E3-4DC9-4479-B625-9E3024A944AB}" presName="CompostProcess" presStyleCnt="0">
        <dgm:presLayoutVars>
          <dgm:dir/>
          <dgm:resizeHandles val="exact"/>
        </dgm:presLayoutVars>
      </dgm:prSet>
      <dgm:spPr/>
    </dgm:pt>
    <dgm:pt modelId="{36EA0250-EA14-480C-AC55-1ECE6F7E7E8C}" type="pres">
      <dgm:prSet presAssocID="{ADB1A3E3-4DC9-4479-B625-9E3024A944AB}" presName="arrow" presStyleLbl="bgShp" presStyleIdx="0" presStyleCnt="1"/>
      <dgm:spPr/>
    </dgm:pt>
    <dgm:pt modelId="{31735197-F75E-46D2-AD07-839D3B5C9B24}" type="pres">
      <dgm:prSet presAssocID="{ADB1A3E3-4DC9-4479-B625-9E3024A944AB}" presName="linearProcess" presStyleCnt="0"/>
      <dgm:spPr/>
    </dgm:pt>
    <dgm:pt modelId="{5B41A1F8-F805-47B5-A062-BBB739725F74}" type="pres">
      <dgm:prSet presAssocID="{EE4362C7-7285-4E8E-A577-B77959BC27F6}" presName="textNode" presStyleLbl="node1" presStyleIdx="0" presStyleCnt="3">
        <dgm:presLayoutVars>
          <dgm:bulletEnabled val="1"/>
        </dgm:presLayoutVars>
      </dgm:prSet>
      <dgm:spPr/>
      <dgm:t>
        <a:bodyPr/>
        <a:lstStyle/>
        <a:p>
          <a:endParaRPr lang="en-US"/>
        </a:p>
      </dgm:t>
    </dgm:pt>
    <dgm:pt modelId="{680F312F-B46E-4D63-9779-5FB3E870DA80}" type="pres">
      <dgm:prSet presAssocID="{5B4006AF-9952-48E8-9760-69D83EF17D93}" presName="sibTrans" presStyleCnt="0"/>
      <dgm:spPr/>
    </dgm:pt>
    <dgm:pt modelId="{3576ECC9-099E-46C7-8BD2-8EE11117825E}" type="pres">
      <dgm:prSet presAssocID="{F25FA70A-1929-4EA3-8976-21D5A9D95C41}" presName="textNode" presStyleLbl="node1" presStyleIdx="1" presStyleCnt="3">
        <dgm:presLayoutVars>
          <dgm:bulletEnabled val="1"/>
        </dgm:presLayoutVars>
      </dgm:prSet>
      <dgm:spPr/>
      <dgm:t>
        <a:bodyPr/>
        <a:lstStyle/>
        <a:p>
          <a:endParaRPr lang="en-US"/>
        </a:p>
      </dgm:t>
    </dgm:pt>
    <dgm:pt modelId="{E0CC702B-ADF0-43F9-8A76-FA37674BCAEA}" type="pres">
      <dgm:prSet presAssocID="{01AF9A88-35FE-43DC-81BE-AB30F42ACD2B}" presName="sibTrans" presStyleCnt="0"/>
      <dgm:spPr/>
    </dgm:pt>
    <dgm:pt modelId="{9A02F918-4B0F-4C90-8C4F-95F4381B61EC}" type="pres">
      <dgm:prSet presAssocID="{A257CB14-1C9A-420A-A493-C7BBDB89243C}" presName="textNode" presStyleLbl="node1" presStyleIdx="2" presStyleCnt="3">
        <dgm:presLayoutVars>
          <dgm:bulletEnabled val="1"/>
        </dgm:presLayoutVars>
      </dgm:prSet>
      <dgm:spPr/>
      <dgm:t>
        <a:bodyPr/>
        <a:lstStyle/>
        <a:p>
          <a:endParaRPr lang="en-US"/>
        </a:p>
      </dgm:t>
    </dgm:pt>
  </dgm:ptLst>
  <dgm:cxnLst>
    <dgm:cxn modelId="{DC69578D-C87A-4090-96B2-12D86B4C275D}" srcId="{ADB1A3E3-4DC9-4479-B625-9E3024A944AB}" destId="{EE4362C7-7285-4E8E-A577-B77959BC27F6}" srcOrd="0" destOrd="0" parTransId="{2A3D8A45-A2A4-42B3-84B3-5AF313BBD10A}" sibTransId="{5B4006AF-9952-48E8-9760-69D83EF17D93}"/>
    <dgm:cxn modelId="{B50C3284-276C-4280-AF13-9E08EF330C15}" srcId="{ADB1A3E3-4DC9-4479-B625-9E3024A944AB}" destId="{A257CB14-1C9A-420A-A493-C7BBDB89243C}" srcOrd="2" destOrd="0" parTransId="{A000573C-943D-4D16-A03F-98A07295A955}" sibTransId="{D7C470C9-CBAC-4156-B75A-304576F71FEA}"/>
    <dgm:cxn modelId="{1C40B46B-4B27-44ED-882B-DF5C77A784F9}" type="presOf" srcId="{ADB1A3E3-4DC9-4479-B625-9E3024A944AB}" destId="{D849FD9E-EA04-4232-9A41-633C0ACB61D8}" srcOrd="0" destOrd="0" presId="urn:microsoft.com/office/officeart/2005/8/layout/hProcess9"/>
    <dgm:cxn modelId="{171B360D-22B9-4821-BB4D-40C64B3BE313}" type="presOf" srcId="{A257CB14-1C9A-420A-A493-C7BBDB89243C}" destId="{9A02F918-4B0F-4C90-8C4F-95F4381B61EC}" srcOrd="0" destOrd="0" presId="urn:microsoft.com/office/officeart/2005/8/layout/hProcess9"/>
    <dgm:cxn modelId="{7A39B04C-BE30-4533-A910-B4DAC9C08009}" type="presOf" srcId="{F25FA70A-1929-4EA3-8976-21D5A9D95C41}" destId="{3576ECC9-099E-46C7-8BD2-8EE11117825E}" srcOrd="0" destOrd="0" presId="urn:microsoft.com/office/officeart/2005/8/layout/hProcess9"/>
    <dgm:cxn modelId="{0D725282-DF60-4460-A189-86AF93773B67}" type="presOf" srcId="{EE4362C7-7285-4E8E-A577-B77959BC27F6}" destId="{5B41A1F8-F805-47B5-A062-BBB739725F74}" srcOrd="0" destOrd="0" presId="urn:microsoft.com/office/officeart/2005/8/layout/hProcess9"/>
    <dgm:cxn modelId="{67EFFE28-81C6-49E9-BE68-F494D1A56810}" srcId="{ADB1A3E3-4DC9-4479-B625-9E3024A944AB}" destId="{F25FA70A-1929-4EA3-8976-21D5A9D95C41}" srcOrd="1" destOrd="0" parTransId="{6499950A-5386-43CC-AA0C-AAD50B1D541E}" sibTransId="{01AF9A88-35FE-43DC-81BE-AB30F42ACD2B}"/>
    <dgm:cxn modelId="{C8601676-5BDD-4903-991A-1C078145B4CC}" type="presParOf" srcId="{D849FD9E-EA04-4232-9A41-633C0ACB61D8}" destId="{36EA0250-EA14-480C-AC55-1ECE6F7E7E8C}" srcOrd="0" destOrd="0" presId="urn:microsoft.com/office/officeart/2005/8/layout/hProcess9"/>
    <dgm:cxn modelId="{F332803E-DA40-48BB-980C-0170D58D6DF8}" type="presParOf" srcId="{D849FD9E-EA04-4232-9A41-633C0ACB61D8}" destId="{31735197-F75E-46D2-AD07-839D3B5C9B24}" srcOrd="1" destOrd="0" presId="urn:microsoft.com/office/officeart/2005/8/layout/hProcess9"/>
    <dgm:cxn modelId="{35DFD228-49DE-4D43-A205-901D09C76D42}" type="presParOf" srcId="{31735197-F75E-46D2-AD07-839D3B5C9B24}" destId="{5B41A1F8-F805-47B5-A062-BBB739725F74}" srcOrd="0" destOrd="0" presId="urn:microsoft.com/office/officeart/2005/8/layout/hProcess9"/>
    <dgm:cxn modelId="{ACF520C9-648E-478C-899D-A41EEED129E7}" type="presParOf" srcId="{31735197-F75E-46D2-AD07-839D3B5C9B24}" destId="{680F312F-B46E-4D63-9779-5FB3E870DA80}" srcOrd="1" destOrd="0" presId="urn:microsoft.com/office/officeart/2005/8/layout/hProcess9"/>
    <dgm:cxn modelId="{2835A9C1-A43C-4911-8DD8-D29395B7B5CD}" type="presParOf" srcId="{31735197-F75E-46D2-AD07-839D3B5C9B24}" destId="{3576ECC9-099E-46C7-8BD2-8EE11117825E}" srcOrd="2" destOrd="0" presId="urn:microsoft.com/office/officeart/2005/8/layout/hProcess9"/>
    <dgm:cxn modelId="{E8F241BE-D163-4A65-BA57-4BC17537E040}" type="presParOf" srcId="{31735197-F75E-46D2-AD07-839D3B5C9B24}" destId="{E0CC702B-ADF0-43F9-8A76-FA37674BCAEA}" srcOrd="3" destOrd="0" presId="urn:microsoft.com/office/officeart/2005/8/layout/hProcess9"/>
    <dgm:cxn modelId="{F1A1C378-E248-4B43-8C61-37CE9351EB55}" type="presParOf" srcId="{31735197-F75E-46D2-AD07-839D3B5C9B24}" destId="{9A02F918-4B0F-4C90-8C4F-95F4381B61E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1A3E3-4DC9-4479-B625-9E3024A944AB}" type="doc">
      <dgm:prSet loTypeId="urn:microsoft.com/office/officeart/2005/8/layout/hProcess9" loCatId="process" qsTypeId="urn:microsoft.com/office/officeart/2005/8/quickstyle/simple1" qsCatId="simple" csTypeId="urn:microsoft.com/office/officeart/2005/8/colors/accent1_2" csCatId="accent1" phldr="1"/>
      <dgm:spPr/>
    </dgm:pt>
    <dgm:pt modelId="{EE4362C7-7285-4E8E-A577-B77959BC27F6}">
      <dgm:prSet phldrT="[Text]"/>
      <dgm:spPr/>
      <dgm:t>
        <a:bodyPr/>
        <a:lstStyle/>
        <a:p>
          <a:r>
            <a:rPr lang="en-US" dirty="0" smtClean="0"/>
            <a:t>Budget</a:t>
          </a:r>
          <a:endParaRPr lang="en-US" dirty="0"/>
        </a:p>
      </dgm:t>
    </dgm:pt>
    <dgm:pt modelId="{2A3D8A45-A2A4-42B3-84B3-5AF313BBD10A}" type="parTrans" cxnId="{DC69578D-C87A-4090-96B2-12D86B4C275D}">
      <dgm:prSet/>
      <dgm:spPr/>
      <dgm:t>
        <a:bodyPr/>
        <a:lstStyle/>
        <a:p>
          <a:endParaRPr lang="en-US"/>
        </a:p>
      </dgm:t>
    </dgm:pt>
    <dgm:pt modelId="{5B4006AF-9952-48E8-9760-69D83EF17D93}" type="sibTrans" cxnId="{DC69578D-C87A-4090-96B2-12D86B4C275D}">
      <dgm:prSet/>
      <dgm:spPr/>
      <dgm:t>
        <a:bodyPr/>
        <a:lstStyle/>
        <a:p>
          <a:endParaRPr lang="en-US"/>
        </a:p>
      </dgm:t>
    </dgm:pt>
    <dgm:pt modelId="{F25FA70A-1929-4EA3-8976-21D5A9D95C41}">
      <dgm:prSet phldrT="[Text]"/>
      <dgm:spPr/>
      <dgm:t>
        <a:bodyPr/>
        <a:lstStyle/>
        <a:p>
          <a:r>
            <a:rPr lang="en-US" dirty="0" smtClean="0"/>
            <a:t>Contract</a:t>
          </a:r>
          <a:endParaRPr lang="en-US" dirty="0"/>
        </a:p>
      </dgm:t>
    </dgm:pt>
    <dgm:pt modelId="{6499950A-5386-43CC-AA0C-AAD50B1D541E}" type="parTrans" cxnId="{67EFFE28-81C6-49E9-BE68-F494D1A56810}">
      <dgm:prSet/>
      <dgm:spPr/>
      <dgm:t>
        <a:bodyPr/>
        <a:lstStyle/>
        <a:p>
          <a:endParaRPr lang="en-US"/>
        </a:p>
      </dgm:t>
    </dgm:pt>
    <dgm:pt modelId="{01AF9A88-35FE-43DC-81BE-AB30F42ACD2B}" type="sibTrans" cxnId="{67EFFE28-81C6-49E9-BE68-F494D1A56810}">
      <dgm:prSet/>
      <dgm:spPr/>
      <dgm:t>
        <a:bodyPr/>
        <a:lstStyle/>
        <a:p>
          <a:endParaRPr lang="en-US"/>
        </a:p>
      </dgm:t>
    </dgm:pt>
    <dgm:pt modelId="{A257CB14-1C9A-420A-A493-C7BBDB89243C}">
      <dgm:prSet phldrT="[Text]"/>
      <dgm:spPr/>
      <dgm:t>
        <a:bodyPr/>
        <a:lstStyle/>
        <a:p>
          <a:r>
            <a:rPr lang="en-US" dirty="0" smtClean="0"/>
            <a:t>Solution</a:t>
          </a:r>
          <a:endParaRPr lang="en-US" dirty="0"/>
        </a:p>
      </dgm:t>
    </dgm:pt>
    <dgm:pt modelId="{A000573C-943D-4D16-A03F-98A07295A955}" type="parTrans" cxnId="{B50C3284-276C-4280-AF13-9E08EF330C15}">
      <dgm:prSet/>
      <dgm:spPr/>
      <dgm:t>
        <a:bodyPr/>
        <a:lstStyle/>
        <a:p>
          <a:endParaRPr lang="en-US"/>
        </a:p>
      </dgm:t>
    </dgm:pt>
    <dgm:pt modelId="{D7C470C9-CBAC-4156-B75A-304576F71FEA}" type="sibTrans" cxnId="{B50C3284-276C-4280-AF13-9E08EF330C15}">
      <dgm:prSet/>
      <dgm:spPr/>
      <dgm:t>
        <a:bodyPr/>
        <a:lstStyle/>
        <a:p>
          <a:endParaRPr lang="en-US"/>
        </a:p>
      </dgm:t>
    </dgm:pt>
    <dgm:pt modelId="{D849FD9E-EA04-4232-9A41-633C0ACB61D8}" type="pres">
      <dgm:prSet presAssocID="{ADB1A3E3-4DC9-4479-B625-9E3024A944AB}" presName="CompostProcess" presStyleCnt="0">
        <dgm:presLayoutVars>
          <dgm:dir/>
          <dgm:resizeHandles val="exact"/>
        </dgm:presLayoutVars>
      </dgm:prSet>
      <dgm:spPr/>
    </dgm:pt>
    <dgm:pt modelId="{36EA0250-EA14-480C-AC55-1ECE6F7E7E8C}" type="pres">
      <dgm:prSet presAssocID="{ADB1A3E3-4DC9-4479-B625-9E3024A944AB}" presName="arrow" presStyleLbl="bgShp" presStyleIdx="0" presStyleCnt="1"/>
      <dgm:spPr/>
    </dgm:pt>
    <dgm:pt modelId="{31735197-F75E-46D2-AD07-839D3B5C9B24}" type="pres">
      <dgm:prSet presAssocID="{ADB1A3E3-4DC9-4479-B625-9E3024A944AB}" presName="linearProcess" presStyleCnt="0"/>
      <dgm:spPr/>
    </dgm:pt>
    <dgm:pt modelId="{5B41A1F8-F805-47B5-A062-BBB739725F74}" type="pres">
      <dgm:prSet presAssocID="{EE4362C7-7285-4E8E-A577-B77959BC27F6}" presName="textNode" presStyleLbl="node1" presStyleIdx="0" presStyleCnt="3">
        <dgm:presLayoutVars>
          <dgm:bulletEnabled val="1"/>
        </dgm:presLayoutVars>
      </dgm:prSet>
      <dgm:spPr/>
      <dgm:t>
        <a:bodyPr/>
        <a:lstStyle/>
        <a:p>
          <a:endParaRPr lang="en-US"/>
        </a:p>
      </dgm:t>
    </dgm:pt>
    <dgm:pt modelId="{680F312F-B46E-4D63-9779-5FB3E870DA80}" type="pres">
      <dgm:prSet presAssocID="{5B4006AF-9952-48E8-9760-69D83EF17D93}" presName="sibTrans" presStyleCnt="0"/>
      <dgm:spPr/>
    </dgm:pt>
    <dgm:pt modelId="{3576ECC9-099E-46C7-8BD2-8EE11117825E}" type="pres">
      <dgm:prSet presAssocID="{F25FA70A-1929-4EA3-8976-21D5A9D95C41}" presName="textNode" presStyleLbl="node1" presStyleIdx="1" presStyleCnt="3">
        <dgm:presLayoutVars>
          <dgm:bulletEnabled val="1"/>
        </dgm:presLayoutVars>
      </dgm:prSet>
      <dgm:spPr/>
      <dgm:t>
        <a:bodyPr/>
        <a:lstStyle/>
        <a:p>
          <a:endParaRPr lang="en-US"/>
        </a:p>
      </dgm:t>
    </dgm:pt>
    <dgm:pt modelId="{E0CC702B-ADF0-43F9-8A76-FA37674BCAEA}" type="pres">
      <dgm:prSet presAssocID="{01AF9A88-35FE-43DC-81BE-AB30F42ACD2B}" presName="sibTrans" presStyleCnt="0"/>
      <dgm:spPr/>
    </dgm:pt>
    <dgm:pt modelId="{9A02F918-4B0F-4C90-8C4F-95F4381B61EC}" type="pres">
      <dgm:prSet presAssocID="{A257CB14-1C9A-420A-A493-C7BBDB89243C}" presName="textNode" presStyleLbl="node1" presStyleIdx="2" presStyleCnt="3">
        <dgm:presLayoutVars>
          <dgm:bulletEnabled val="1"/>
        </dgm:presLayoutVars>
      </dgm:prSet>
      <dgm:spPr/>
      <dgm:t>
        <a:bodyPr/>
        <a:lstStyle/>
        <a:p>
          <a:endParaRPr lang="en-US"/>
        </a:p>
      </dgm:t>
    </dgm:pt>
  </dgm:ptLst>
  <dgm:cxnLst>
    <dgm:cxn modelId="{DC69578D-C87A-4090-96B2-12D86B4C275D}" srcId="{ADB1A3E3-4DC9-4479-B625-9E3024A944AB}" destId="{EE4362C7-7285-4E8E-A577-B77959BC27F6}" srcOrd="0" destOrd="0" parTransId="{2A3D8A45-A2A4-42B3-84B3-5AF313BBD10A}" sibTransId="{5B4006AF-9952-48E8-9760-69D83EF17D93}"/>
    <dgm:cxn modelId="{B50C3284-276C-4280-AF13-9E08EF330C15}" srcId="{ADB1A3E3-4DC9-4479-B625-9E3024A944AB}" destId="{A257CB14-1C9A-420A-A493-C7BBDB89243C}" srcOrd="2" destOrd="0" parTransId="{A000573C-943D-4D16-A03F-98A07295A955}" sibTransId="{D7C470C9-CBAC-4156-B75A-304576F71FEA}"/>
    <dgm:cxn modelId="{88481EA0-A601-4812-9512-BA0656149DE2}" type="presOf" srcId="{EE4362C7-7285-4E8E-A577-B77959BC27F6}" destId="{5B41A1F8-F805-47B5-A062-BBB739725F74}" srcOrd="0" destOrd="0" presId="urn:microsoft.com/office/officeart/2005/8/layout/hProcess9"/>
    <dgm:cxn modelId="{5AF43D2E-AF51-4131-AA8F-2D80549078FF}" type="presOf" srcId="{F25FA70A-1929-4EA3-8976-21D5A9D95C41}" destId="{3576ECC9-099E-46C7-8BD2-8EE11117825E}" srcOrd="0" destOrd="0" presId="urn:microsoft.com/office/officeart/2005/8/layout/hProcess9"/>
    <dgm:cxn modelId="{67EFFE28-81C6-49E9-BE68-F494D1A56810}" srcId="{ADB1A3E3-4DC9-4479-B625-9E3024A944AB}" destId="{F25FA70A-1929-4EA3-8976-21D5A9D95C41}" srcOrd="1" destOrd="0" parTransId="{6499950A-5386-43CC-AA0C-AAD50B1D541E}" sibTransId="{01AF9A88-35FE-43DC-81BE-AB30F42ACD2B}"/>
    <dgm:cxn modelId="{2E054C53-1114-467C-A665-9C00401FEE43}" type="presOf" srcId="{A257CB14-1C9A-420A-A493-C7BBDB89243C}" destId="{9A02F918-4B0F-4C90-8C4F-95F4381B61EC}" srcOrd="0" destOrd="0" presId="urn:microsoft.com/office/officeart/2005/8/layout/hProcess9"/>
    <dgm:cxn modelId="{ABA9C6D9-6CDC-4E7F-B838-B570DA849509}" type="presOf" srcId="{ADB1A3E3-4DC9-4479-B625-9E3024A944AB}" destId="{D849FD9E-EA04-4232-9A41-633C0ACB61D8}" srcOrd="0" destOrd="0" presId="urn:microsoft.com/office/officeart/2005/8/layout/hProcess9"/>
    <dgm:cxn modelId="{11690580-CDCF-403C-BF7F-14F51CCDD979}" type="presParOf" srcId="{D849FD9E-EA04-4232-9A41-633C0ACB61D8}" destId="{36EA0250-EA14-480C-AC55-1ECE6F7E7E8C}" srcOrd="0" destOrd="0" presId="urn:microsoft.com/office/officeart/2005/8/layout/hProcess9"/>
    <dgm:cxn modelId="{D106C9AE-AE84-4F2D-88C2-9477667AB62E}" type="presParOf" srcId="{D849FD9E-EA04-4232-9A41-633C0ACB61D8}" destId="{31735197-F75E-46D2-AD07-839D3B5C9B24}" srcOrd="1" destOrd="0" presId="urn:microsoft.com/office/officeart/2005/8/layout/hProcess9"/>
    <dgm:cxn modelId="{10091CE3-498F-4D46-97F2-1EE03A133B63}" type="presParOf" srcId="{31735197-F75E-46D2-AD07-839D3B5C9B24}" destId="{5B41A1F8-F805-47B5-A062-BBB739725F74}" srcOrd="0" destOrd="0" presId="urn:microsoft.com/office/officeart/2005/8/layout/hProcess9"/>
    <dgm:cxn modelId="{273145BB-31A3-49BF-A9E7-3D2E94F8083A}" type="presParOf" srcId="{31735197-F75E-46D2-AD07-839D3B5C9B24}" destId="{680F312F-B46E-4D63-9779-5FB3E870DA80}" srcOrd="1" destOrd="0" presId="urn:microsoft.com/office/officeart/2005/8/layout/hProcess9"/>
    <dgm:cxn modelId="{EA9571E9-F7A9-41C7-89D6-6209908E42BB}" type="presParOf" srcId="{31735197-F75E-46D2-AD07-839D3B5C9B24}" destId="{3576ECC9-099E-46C7-8BD2-8EE11117825E}" srcOrd="2" destOrd="0" presId="urn:microsoft.com/office/officeart/2005/8/layout/hProcess9"/>
    <dgm:cxn modelId="{23699E29-6485-45D9-B89C-0F66E87E8A63}" type="presParOf" srcId="{31735197-F75E-46D2-AD07-839D3B5C9B24}" destId="{E0CC702B-ADF0-43F9-8A76-FA37674BCAEA}" srcOrd="3" destOrd="0" presId="urn:microsoft.com/office/officeart/2005/8/layout/hProcess9"/>
    <dgm:cxn modelId="{868A9184-9FE4-4D0A-88D1-12D7374CA1CD}" type="presParOf" srcId="{31735197-F75E-46D2-AD07-839D3B5C9B24}" destId="{9A02F918-4B0F-4C90-8C4F-95F4381B61EC}"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B1A3E3-4DC9-4479-B625-9E3024A944AB}" type="doc">
      <dgm:prSet loTypeId="urn:microsoft.com/office/officeart/2005/8/layout/hProcess9" loCatId="process" qsTypeId="urn:microsoft.com/office/officeart/2005/8/quickstyle/simple1" qsCatId="simple" csTypeId="urn:microsoft.com/office/officeart/2005/8/colors/accent1_2" csCatId="accent1" phldr="1"/>
      <dgm:spPr/>
    </dgm:pt>
    <dgm:pt modelId="{EE4362C7-7285-4E8E-A577-B77959BC27F6}">
      <dgm:prSet phldrT="[Text]"/>
      <dgm:spPr/>
      <dgm:t>
        <a:bodyPr/>
        <a:lstStyle/>
        <a:p>
          <a:r>
            <a:rPr lang="en-US" dirty="0" smtClean="0"/>
            <a:t>Budget</a:t>
          </a:r>
          <a:endParaRPr lang="en-US" dirty="0"/>
        </a:p>
      </dgm:t>
    </dgm:pt>
    <dgm:pt modelId="{2A3D8A45-A2A4-42B3-84B3-5AF313BBD10A}" type="parTrans" cxnId="{DC69578D-C87A-4090-96B2-12D86B4C275D}">
      <dgm:prSet/>
      <dgm:spPr/>
      <dgm:t>
        <a:bodyPr/>
        <a:lstStyle/>
        <a:p>
          <a:endParaRPr lang="en-US"/>
        </a:p>
      </dgm:t>
    </dgm:pt>
    <dgm:pt modelId="{5B4006AF-9952-48E8-9760-69D83EF17D93}" type="sibTrans" cxnId="{DC69578D-C87A-4090-96B2-12D86B4C275D}">
      <dgm:prSet/>
      <dgm:spPr/>
      <dgm:t>
        <a:bodyPr/>
        <a:lstStyle/>
        <a:p>
          <a:endParaRPr lang="en-US"/>
        </a:p>
      </dgm:t>
    </dgm:pt>
    <dgm:pt modelId="{F25FA70A-1929-4EA3-8976-21D5A9D95C41}">
      <dgm:prSet phldrT="[Text]"/>
      <dgm:spPr/>
      <dgm:t>
        <a:bodyPr/>
        <a:lstStyle/>
        <a:p>
          <a:r>
            <a:rPr lang="en-US" dirty="0" smtClean="0"/>
            <a:t>Inter-governmental Resources</a:t>
          </a:r>
          <a:endParaRPr lang="en-US" dirty="0"/>
        </a:p>
      </dgm:t>
    </dgm:pt>
    <dgm:pt modelId="{6499950A-5386-43CC-AA0C-AAD50B1D541E}" type="parTrans" cxnId="{67EFFE28-81C6-49E9-BE68-F494D1A56810}">
      <dgm:prSet/>
      <dgm:spPr/>
      <dgm:t>
        <a:bodyPr/>
        <a:lstStyle/>
        <a:p>
          <a:endParaRPr lang="en-US"/>
        </a:p>
      </dgm:t>
    </dgm:pt>
    <dgm:pt modelId="{01AF9A88-35FE-43DC-81BE-AB30F42ACD2B}" type="sibTrans" cxnId="{67EFFE28-81C6-49E9-BE68-F494D1A56810}">
      <dgm:prSet/>
      <dgm:spPr/>
      <dgm:t>
        <a:bodyPr/>
        <a:lstStyle/>
        <a:p>
          <a:endParaRPr lang="en-US"/>
        </a:p>
      </dgm:t>
    </dgm:pt>
    <dgm:pt modelId="{A257CB14-1C9A-420A-A493-C7BBDB89243C}">
      <dgm:prSet phldrT="[Text]"/>
      <dgm:spPr/>
      <dgm:t>
        <a:bodyPr/>
        <a:lstStyle/>
        <a:p>
          <a:r>
            <a:rPr lang="en-US" dirty="0" smtClean="0"/>
            <a:t>Solution</a:t>
          </a:r>
          <a:endParaRPr lang="en-US" dirty="0"/>
        </a:p>
      </dgm:t>
    </dgm:pt>
    <dgm:pt modelId="{A000573C-943D-4D16-A03F-98A07295A955}" type="parTrans" cxnId="{B50C3284-276C-4280-AF13-9E08EF330C15}">
      <dgm:prSet/>
      <dgm:spPr/>
      <dgm:t>
        <a:bodyPr/>
        <a:lstStyle/>
        <a:p>
          <a:endParaRPr lang="en-US"/>
        </a:p>
      </dgm:t>
    </dgm:pt>
    <dgm:pt modelId="{D7C470C9-CBAC-4156-B75A-304576F71FEA}" type="sibTrans" cxnId="{B50C3284-276C-4280-AF13-9E08EF330C15}">
      <dgm:prSet/>
      <dgm:spPr/>
      <dgm:t>
        <a:bodyPr/>
        <a:lstStyle/>
        <a:p>
          <a:endParaRPr lang="en-US"/>
        </a:p>
      </dgm:t>
    </dgm:pt>
    <dgm:pt modelId="{D849FD9E-EA04-4232-9A41-633C0ACB61D8}" type="pres">
      <dgm:prSet presAssocID="{ADB1A3E3-4DC9-4479-B625-9E3024A944AB}" presName="CompostProcess" presStyleCnt="0">
        <dgm:presLayoutVars>
          <dgm:dir/>
          <dgm:resizeHandles val="exact"/>
        </dgm:presLayoutVars>
      </dgm:prSet>
      <dgm:spPr/>
    </dgm:pt>
    <dgm:pt modelId="{36EA0250-EA14-480C-AC55-1ECE6F7E7E8C}" type="pres">
      <dgm:prSet presAssocID="{ADB1A3E3-4DC9-4479-B625-9E3024A944AB}" presName="arrow" presStyleLbl="bgShp" presStyleIdx="0" presStyleCnt="1"/>
      <dgm:spPr/>
    </dgm:pt>
    <dgm:pt modelId="{31735197-F75E-46D2-AD07-839D3B5C9B24}" type="pres">
      <dgm:prSet presAssocID="{ADB1A3E3-4DC9-4479-B625-9E3024A944AB}" presName="linearProcess" presStyleCnt="0"/>
      <dgm:spPr/>
    </dgm:pt>
    <dgm:pt modelId="{5B41A1F8-F805-47B5-A062-BBB739725F74}" type="pres">
      <dgm:prSet presAssocID="{EE4362C7-7285-4E8E-A577-B77959BC27F6}" presName="textNode" presStyleLbl="node1" presStyleIdx="0" presStyleCnt="3">
        <dgm:presLayoutVars>
          <dgm:bulletEnabled val="1"/>
        </dgm:presLayoutVars>
      </dgm:prSet>
      <dgm:spPr/>
      <dgm:t>
        <a:bodyPr/>
        <a:lstStyle/>
        <a:p>
          <a:endParaRPr lang="en-US"/>
        </a:p>
      </dgm:t>
    </dgm:pt>
    <dgm:pt modelId="{680F312F-B46E-4D63-9779-5FB3E870DA80}" type="pres">
      <dgm:prSet presAssocID="{5B4006AF-9952-48E8-9760-69D83EF17D93}" presName="sibTrans" presStyleCnt="0"/>
      <dgm:spPr/>
    </dgm:pt>
    <dgm:pt modelId="{3576ECC9-099E-46C7-8BD2-8EE11117825E}" type="pres">
      <dgm:prSet presAssocID="{F25FA70A-1929-4EA3-8976-21D5A9D95C41}" presName="textNode" presStyleLbl="node1" presStyleIdx="1" presStyleCnt="3">
        <dgm:presLayoutVars>
          <dgm:bulletEnabled val="1"/>
        </dgm:presLayoutVars>
      </dgm:prSet>
      <dgm:spPr/>
      <dgm:t>
        <a:bodyPr/>
        <a:lstStyle/>
        <a:p>
          <a:endParaRPr lang="en-US"/>
        </a:p>
      </dgm:t>
    </dgm:pt>
    <dgm:pt modelId="{E0CC702B-ADF0-43F9-8A76-FA37674BCAEA}" type="pres">
      <dgm:prSet presAssocID="{01AF9A88-35FE-43DC-81BE-AB30F42ACD2B}" presName="sibTrans" presStyleCnt="0"/>
      <dgm:spPr/>
    </dgm:pt>
    <dgm:pt modelId="{9A02F918-4B0F-4C90-8C4F-95F4381B61EC}" type="pres">
      <dgm:prSet presAssocID="{A257CB14-1C9A-420A-A493-C7BBDB89243C}" presName="textNode" presStyleLbl="node1" presStyleIdx="2" presStyleCnt="3">
        <dgm:presLayoutVars>
          <dgm:bulletEnabled val="1"/>
        </dgm:presLayoutVars>
      </dgm:prSet>
      <dgm:spPr/>
      <dgm:t>
        <a:bodyPr/>
        <a:lstStyle/>
        <a:p>
          <a:endParaRPr lang="en-US"/>
        </a:p>
      </dgm:t>
    </dgm:pt>
  </dgm:ptLst>
  <dgm:cxnLst>
    <dgm:cxn modelId="{DC69578D-C87A-4090-96B2-12D86B4C275D}" srcId="{ADB1A3E3-4DC9-4479-B625-9E3024A944AB}" destId="{EE4362C7-7285-4E8E-A577-B77959BC27F6}" srcOrd="0" destOrd="0" parTransId="{2A3D8A45-A2A4-42B3-84B3-5AF313BBD10A}" sibTransId="{5B4006AF-9952-48E8-9760-69D83EF17D93}"/>
    <dgm:cxn modelId="{B50C3284-276C-4280-AF13-9E08EF330C15}" srcId="{ADB1A3E3-4DC9-4479-B625-9E3024A944AB}" destId="{A257CB14-1C9A-420A-A493-C7BBDB89243C}" srcOrd="2" destOrd="0" parTransId="{A000573C-943D-4D16-A03F-98A07295A955}" sibTransId="{D7C470C9-CBAC-4156-B75A-304576F71FEA}"/>
    <dgm:cxn modelId="{76396128-BA4E-4178-84CE-5716C1CAF02B}" type="presOf" srcId="{A257CB14-1C9A-420A-A493-C7BBDB89243C}" destId="{9A02F918-4B0F-4C90-8C4F-95F4381B61EC}" srcOrd="0" destOrd="0" presId="urn:microsoft.com/office/officeart/2005/8/layout/hProcess9"/>
    <dgm:cxn modelId="{7164EEEE-84B4-4EBA-9317-E9D68C3BC50B}" type="presOf" srcId="{F25FA70A-1929-4EA3-8976-21D5A9D95C41}" destId="{3576ECC9-099E-46C7-8BD2-8EE11117825E}" srcOrd="0" destOrd="0" presId="urn:microsoft.com/office/officeart/2005/8/layout/hProcess9"/>
    <dgm:cxn modelId="{A14114E8-A1A9-4E77-ACFD-DEE35A11ED3B}" type="presOf" srcId="{ADB1A3E3-4DC9-4479-B625-9E3024A944AB}" destId="{D849FD9E-EA04-4232-9A41-633C0ACB61D8}" srcOrd="0" destOrd="0" presId="urn:microsoft.com/office/officeart/2005/8/layout/hProcess9"/>
    <dgm:cxn modelId="{67EFFE28-81C6-49E9-BE68-F494D1A56810}" srcId="{ADB1A3E3-4DC9-4479-B625-9E3024A944AB}" destId="{F25FA70A-1929-4EA3-8976-21D5A9D95C41}" srcOrd="1" destOrd="0" parTransId="{6499950A-5386-43CC-AA0C-AAD50B1D541E}" sibTransId="{01AF9A88-35FE-43DC-81BE-AB30F42ACD2B}"/>
    <dgm:cxn modelId="{44C518D4-0806-4C9F-BBCD-05781A43E7C1}" type="presOf" srcId="{EE4362C7-7285-4E8E-A577-B77959BC27F6}" destId="{5B41A1F8-F805-47B5-A062-BBB739725F74}" srcOrd="0" destOrd="0" presId="urn:microsoft.com/office/officeart/2005/8/layout/hProcess9"/>
    <dgm:cxn modelId="{51E2AB0A-D524-4E32-92E3-0D4F35F7F4D1}" type="presParOf" srcId="{D849FD9E-EA04-4232-9A41-633C0ACB61D8}" destId="{36EA0250-EA14-480C-AC55-1ECE6F7E7E8C}" srcOrd="0" destOrd="0" presId="urn:microsoft.com/office/officeart/2005/8/layout/hProcess9"/>
    <dgm:cxn modelId="{77F98A36-21D0-4EE1-8C38-6B6BDC5466E4}" type="presParOf" srcId="{D849FD9E-EA04-4232-9A41-633C0ACB61D8}" destId="{31735197-F75E-46D2-AD07-839D3B5C9B24}" srcOrd="1" destOrd="0" presId="urn:microsoft.com/office/officeart/2005/8/layout/hProcess9"/>
    <dgm:cxn modelId="{2DAD16FD-E173-4373-ADC8-82CA6665092E}" type="presParOf" srcId="{31735197-F75E-46D2-AD07-839D3B5C9B24}" destId="{5B41A1F8-F805-47B5-A062-BBB739725F74}" srcOrd="0" destOrd="0" presId="urn:microsoft.com/office/officeart/2005/8/layout/hProcess9"/>
    <dgm:cxn modelId="{644D4DC8-AF4D-4967-88FB-2C5A48EEE34B}" type="presParOf" srcId="{31735197-F75E-46D2-AD07-839D3B5C9B24}" destId="{680F312F-B46E-4D63-9779-5FB3E870DA80}" srcOrd="1" destOrd="0" presId="urn:microsoft.com/office/officeart/2005/8/layout/hProcess9"/>
    <dgm:cxn modelId="{0E6542AB-D17F-4A6B-9552-48F8B25C9660}" type="presParOf" srcId="{31735197-F75E-46D2-AD07-839D3B5C9B24}" destId="{3576ECC9-099E-46C7-8BD2-8EE11117825E}" srcOrd="2" destOrd="0" presId="urn:microsoft.com/office/officeart/2005/8/layout/hProcess9"/>
    <dgm:cxn modelId="{9524B992-8FD6-4F3D-AB0E-5224591C6137}" type="presParOf" srcId="{31735197-F75E-46D2-AD07-839D3B5C9B24}" destId="{E0CC702B-ADF0-43F9-8A76-FA37674BCAEA}" srcOrd="3" destOrd="0" presId="urn:microsoft.com/office/officeart/2005/8/layout/hProcess9"/>
    <dgm:cxn modelId="{2CBBD492-E5AD-430D-8284-A9B1C4949633}" type="presParOf" srcId="{31735197-F75E-46D2-AD07-839D3B5C9B24}" destId="{9A02F918-4B0F-4C90-8C4F-95F4381B61EC}" srcOrd="4"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063D3-5F3E-430A-8E7E-C7B825F55384}" type="datetimeFigureOut">
              <a:rPr lang="en-US" smtClean="0"/>
              <a:t>7/24/2018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57B9A-4961-41DF-9B78-928E41D9FD31}" type="slidenum">
              <a:rPr lang="en-US" smtClean="0"/>
              <a:t>‹#›</a:t>
            </a:fld>
            <a:endParaRPr lang="en-US"/>
          </a:p>
        </p:txBody>
      </p:sp>
    </p:spTree>
    <p:extLst>
      <p:ext uri="{BB962C8B-B14F-4D97-AF65-F5344CB8AC3E}">
        <p14:creationId xmlns:p14="http://schemas.microsoft.com/office/powerpoint/2010/main" val="80080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532DF-9924-4741-83DD-716B927E107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117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532DF-9924-4741-83DD-716B927E107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5235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57B9A-4961-41DF-9B78-928E41D9FD31}" type="slidenum">
              <a:rPr lang="en-US" smtClean="0"/>
              <a:t>7</a:t>
            </a:fld>
            <a:endParaRPr lang="en-US"/>
          </a:p>
        </p:txBody>
      </p:sp>
    </p:spTree>
    <p:extLst>
      <p:ext uri="{BB962C8B-B14F-4D97-AF65-F5344CB8AC3E}">
        <p14:creationId xmlns:p14="http://schemas.microsoft.com/office/powerpoint/2010/main" val="265331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57B9A-4961-41DF-9B78-928E41D9FD31}" type="slidenum">
              <a:rPr lang="en-US" smtClean="0"/>
              <a:t>12</a:t>
            </a:fld>
            <a:endParaRPr lang="en-US"/>
          </a:p>
        </p:txBody>
      </p:sp>
    </p:spTree>
    <p:extLst>
      <p:ext uri="{BB962C8B-B14F-4D97-AF65-F5344CB8AC3E}">
        <p14:creationId xmlns:p14="http://schemas.microsoft.com/office/powerpoint/2010/main" val="152494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227628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14422879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2488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408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7157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446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95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302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682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5653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408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05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42660720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870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9106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624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9505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9253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373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9764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1943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384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61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6866236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2918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033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388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4996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5026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5065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9779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6252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938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59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20604139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360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8195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2578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1025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8523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4824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0144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624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511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97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2260357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1600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453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341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6801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70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9009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370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2649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8886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03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2373115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842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256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2653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5478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685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0443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012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197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66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6951582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9062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1532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013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470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39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0875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546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326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847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2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7/24/2018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34481730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0462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6961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1627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5659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9783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578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6940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7017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5015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84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7/24/2018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5291728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5228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839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996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7778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1437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281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175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6669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404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6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7/24/2018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4208716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28394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7361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853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961118"/>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88983"/>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30339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85901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4582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7769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4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24400" y="6176963"/>
            <a:ext cx="2743200" cy="365125"/>
          </a:xfrm>
        </p:spPr>
        <p:txBody>
          <a:bodyPr/>
          <a:lstStyle>
            <a:lvl1pPr algn="ctr">
              <a:defRPr/>
            </a:lvl1pPr>
          </a:lstStyle>
          <a:p>
            <a:r>
              <a:rPr lang="en-US" smtClean="0"/>
              <a:t>7/24/2018</a:t>
            </a:r>
            <a:endParaRPr lang="en-US"/>
          </a:p>
        </p:txBody>
      </p:sp>
      <p:sp>
        <p:nvSpPr>
          <p:cNvPr id="6" name="Slide Number Placeholder 5"/>
          <p:cNvSpPr>
            <a:spLocks noGrp="1"/>
          </p:cNvSpPr>
          <p:nvPr>
            <p:ph type="sldNum" sz="quarter" idx="12"/>
          </p:nvPr>
        </p:nvSpPr>
        <p:spPr>
          <a:xfrm>
            <a:off x="9042400" y="365125"/>
            <a:ext cx="2743200" cy="365125"/>
          </a:xfrm>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1618939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286164970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3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423451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1708193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56D6A-6E4D-422D-BB75-EA0BC01D5DCE}" type="slidenum">
              <a:rPr lang="en-US" smtClean="0"/>
              <a:t>‹#›</a:t>
            </a:fld>
            <a:endParaRPr lang="en-US"/>
          </a:p>
        </p:txBody>
      </p:sp>
    </p:spTree>
    <p:extLst>
      <p:ext uri="{BB962C8B-B14F-4D97-AF65-F5344CB8AC3E}">
        <p14:creationId xmlns:p14="http://schemas.microsoft.com/office/powerpoint/2010/main" val="241016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794968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225609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2651761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403811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2380836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684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7/24/2018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2777170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1351978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1082293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3007561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1716481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smtClean="0"/>
              <a:t>7/24/2018</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01E6F2D-598F-459C-87AD-043BBDA371F0}" type="slidenum">
              <a:rPr lang="en-US" smtClean="0"/>
              <a:t>‹#›</a:t>
            </a:fld>
            <a:endParaRPr lang="en-US"/>
          </a:p>
        </p:txBody>
      </p:sp>
    </p:spTree>
    <p:extLst>
      <p:ext uri="{BB962C8B-B14F-4D97-AF65-F5344CB8AC3E}">
        <p14:creationId xmlns:p14="http://schemas.microsoft.com/office/powerpoint/2010/main" val="1267362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1246378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3347804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1654070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2113205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7/24/2018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195751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34924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7/24/2018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4134774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7/24/2018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213127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756716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4039519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1520960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D65C-3518-4B36-B249-D43F9684EB12}" type="slidenum">
              <a:rPr lang="en-US" smtClean="0"/>
              <a:t>‹#›</a:t>
            </a:fld>
            <a:endParaRPr lang="en-US"/>
          </a:p>
        </p:txBody>
      </p:sp>
    </p:spTree>
    <p:extLst>
      <p:ext uri="{BB962C8B-B14F-4D97-AF65-F5344CB8AC3E}">
        <p14:creationId xmlns:p14="http://schemas.microsoft.com/office/powerpoint/2010/main" val="2900067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637267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3901240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4173084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338741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49800" y="6215063"/>
            <a:ext cx="2743200" cy="365125"/>
          </a:xfrm>
        </p:spPr>
        <p:txBody>
          <a:bodyPr/>
          <a:lstStyle/>
          <a:p>
            <a:pPr algn="ctr"/>
            <a:r>
              <a:rPr lang="en-US" smtClean="0"/>
              <a:t>7/24/2018</a:t>
            </a:r>
            <a:endParaRPr lang="en-US" dirty="0"/>
          </a:p>
        </p:txBody>
      </p:sp>
      <p:sp>
        <p:nvSpPr>
          <p:cNvPr id="7" name="Slide Number Placeholder 6"/>
          <p:cNvSpPr>
            <a:spLocks noGrp="1"/>
          </p:cNvSpPr>
          <p:nvPr>
            <p:ph type="sldNum" sz="quarter" idx="12"/>
          </p:nvPr>
        </p:nvSpPr>
        <p:spPr>
          <a:xfrm>
            <a:off x="9207500" y="358775"/>
            <a:ext cx="2743200" cy="365125"/>
          </a:xfrm>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249557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7/24/2018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2798596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7/24/2018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2492201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7/24/2018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2164076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1619756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4038720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2799868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2122A-43B3-4A46-A4F2-A870C5BD91CB}" type="slidenum">
              <a:rPr lang="en-US" smtClean="0"/>
              <a:t>‹#›</a:t>
            </a:fld>
            <a:endParaRPr lang="en-US"/>
          </a:p>
        </p:txBody>
      </p:sp>
    </p:spTree>
    <p:extLst>
      <p:ext uri="{BB962C8B-B14F-4D97-AF65-F5344CB8AC3E}">
        <p14:creationId xmlns:p14="http://schemas.microsoft.com/office/powerpoint/2010/main" val="3995816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3331324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149864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160544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7/24/2018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1463427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1325906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7/24/2018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1814563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IT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7/24/2018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433015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7/24/2018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463841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2757728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27291233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3085764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7/24/2018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3008-C3D7-4C78-B825-C1CE2E5BB927}" type="slidenum">
              <a:rPr lang="en-US" smtClean="0"/>
              <a:t>‹#›</a:t>
            </a:fld>
            <a:endParaRPr lang="en-US"/>
          </a:p>
        </p:txBody>
      </p:sp>
    </p:spTree>
    <p:extLst>
      <p:ext uri="{BB962C8B-B14F-4D97-AF65-F5344CB8AC3E}">
        <p14:creationId xmlns:p14="http://schemas.microsoft.com/office/powerpoint/2010/main" val="2302847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B437C-1D7E-44D5-9584-18E8C4225E6C}"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054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FE463-E049-45D1-9334-9513E4EAC95A}"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48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724400" y="6173787"/>
            <a:ext cx="2743200" cy="365125"/>
          </a:xfrm>
        </p:spPr>
        <p:txBody>
          <a:bodyPr/>
          <a:lstStyle>
            <a:lvl1pPr algn="ctr">
              <a:defRPr/>
            </a:lvl1pPr>
          </a:lstStyle>
          <a:p>
            <a:r>
              <a:rPr lang="en-US" smtClean="0"/>
              <a:t>7/24/2018</a:t>
            </a:r>
            <a:endParaRPr lang="en-US"/>
          </a:p>
        </p:txBody>
      </p:sp>
      <p:sp>
        <p:nvSpPr>
          <p:cNvPr id="5" name="Slide Number Placeholder 4"/>
          <p:cNvSpPr>
            <a:spLocks noGrp="1"/>
          </p:cNvSpPr>
          <p:nvPr>
            <p:ph type="sldNum" sz="quarter" idx="12"/>
          </p:nvPr>
        </p:nvSpPr>
        <p:spPr>
          <a:xfrm>
            <a:off x="9017000" y="365125"/>
            <a:ext cx="2743200" cy="365125"/>
          </a:xfrm>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2628168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C0CCD-402D-4399-8D0E-A6561CF85769}"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74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2D5505-C386-40F0-A073-679239D5C35B}" type="datetime1">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479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A1E3CB-3063-460F-88AD-B5D9C8B7632B}" type="datetime1">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701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9DF5B-63DC-4980-B779-443939173D2C}" type="datetime1">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0136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9A2D1-ABE7-4640-B8D5-33F54479EFD5}" type="datetime1">
              <a:rPr lang="en-US" smtClean="0">
                <a:solidFill>
                  <a:prstClr val="black">
                    <a:tint val="75000"/>
                  </a:prstClr>
                </a:solidFill>
              </a:rPr>
              <a:pPr/>
              <a:t>7/24/2018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092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039C8-F168-450C-BE65-7B094DD69656}" type="datetime1">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822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CFFA71-5B8C-4228-AA05-EB91D37324F7}" type="datetime1">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734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507D3-8D7A-41A4-BF5A-8DDE0AB4F64B}"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93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2FDEF-21CC-444B-81F4-5896C6295E09}"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EEFE3-3BAB-4F8C-BD4E-13489029F1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935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Opening With Title">
    <p:spTree>
      <p:nvGrpSpPr>
        <p:cNvPr id="1" name=""/>
        <p:cNvGrpSpPr/>
        <p:nvPr/>
      </p:nvGrpSpPr>
      <p:grpSpPr>
        <a:xfrm>
          <a:off x="0" y="0"/>
          <a:ext cx="0" cy="0"/>
          <a:chOff x="0" y="0"/>
          <a:chExt cx="0" cy="0"/>
        </a:xfrm>
      </p:grpSpPr>
      <p:pic>
        <p:nvPicPr>
          <p:cNvPr id="4" name="iStock_000018011268X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121920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1P1A9574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 y="5329240"/>
            <a:ext cx="305011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Stock_000050172376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0826"/>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Stock_000014864330Large.jpg"/>
          <p:cNvPicPr>
            <a:picLocks noChangeAspect="1"/>
          </p:cNvPicPr>
          <p:nvPr/>
        </p:nvPicPr>
        <p:blipFill>
          <a:blip r:embed="rId5">
            <a:extLst>
              <a:ext uri="{28A0092B-C50C-407E-A947-70E740481C1C}">
                <a14:useLocalDpi xmlns:a14="http://schemas.microsoft.com/office/drawing/2010/main" val="0"/>
              </a:ext>
            </a:extLst>
          </a:blip>
          <a:srcRect t="28925"/>
          <a:stretch>
            <a:fillRect/>
          </a:stretch>
        </p:blipFill>
        <p:spPr bwMode="auto">
          <a:xfrm>
            <a:off x="6089651" y="5335590"/>
            <a:ext cx="3054349"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Stock_000006680172Large.jpg"/>
          <p:cNvPicPr>
            <a:picLocks noChangeAspect="1"/>
          </p:cNvPicPr>
          <p:nvPr/>
        </p:nvPicPr>
        <p:blipFill>
          <a:blip r:embed="rId6">
            <a:extLst>
              <a:ext uri="{28A0092B-C50C-407E-A947-70E740481C1C}">
                <a14:useLocalDpi xmlns:a14="http://schemas.microsoft.com/office/drawing/2010/main" val="0"/>
              </a:ext>
            </a:extLst>
          </a:blip>
          <a:srcRect t="13022"/>
          <a:stretch>
            <a:fillRect/>
          </a:stretch>
        </p:blipFill>
        <p:spPr bwMode="auto">
          <a:xfrm>
            <a:off x="9146117" y="53340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291147"/>
            <a:ext cx="12192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wpi_full_logo_white.ai"/>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8" y="563563"/>
            <a:ext cx="353906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34"/>
          <p:cNvSpPr/>
          <p:nvPr/>
        </p:nvSpPr>
        <p:spPr>
          <a:xfrm>
            <a:off x="1519773" y="1235076"/>
            <a:ext cx="2108200" cy="396875"/>
          </a:xfrm>
          <a:prstGeom prst="rect">
            <a:avLst/>
          </a:prstGeom>
          <a:ln w="12700">
            <a:miter lim="400000"/>
          </a:ln>
          <a:extLst>
            <a:ext uri="{C572A759-6A51-4108-AA02-DFA0A04FC94B}"/>
          </a:extLst>
        </p:spPr>
        <p:txBody>
          <a:bodyPr lIns="35681" tIns="35681" rIns="35681" bIns="35681" anchor="ctr"/>
          <a:lstStyle/>
          <a:p>
            <a:pPr defTabSz="321149">
              <a:lnSpc>
                <a:spcPct val="120000"/>
              </a:lnSpc>
              <a:defRPr sz="1400">
                <a:solidFill>
                  <a:srgbClr val="FFFFFF"/>
                </a:solidFill>
                <a:latin typeface="Interstate-Regular"/>
                <a:ea typeface="Interstate-Regular"/>
                <a:cs typeface="Interstate-Regular"/>
                <a:sym typeface="Interstate-Regular"/>
              </a:defRPr>
            </a:pPr>
            <a:r>
              <a:rPr sz="1000" kern="0">
                <a:solidFill>
                  <a:srgbClr val="FFFFFF"/>
                </a:solidFill>
                <a:latin typeface="Interstate-Regular"/>
                <a:ea typeface="Interstate-Regular"/>
                <a:cs typeface="Interstate-Regular"/>
                <a:sym typeface="Interstate-Regular"/>
              </a:rPr>
              <a:t>A Procurement Technical </a:t>
            </a:r>
            <a:br>
              <a:rPr sz="1000" kern="0">
                <a:solidFill>
                  <a:srgbClr val="FFFFFF"/>
                </a:solidFill>
                <a:latin typeface="Interstate-Regular"/>
                <a:ea typeface="Interstate-Regular"/>
                <a:cs typeface="Interstate-Regular"/>
                <a:sym typeface="Interstate-Regular"/>
              </a:rPr>
            </a:br>
            <a:r>
              <a:rPr sz="1000" kern="0">
                <a:solidFill>
                  <a:srgbClr val="FFFFFF"/>
                </a:solidFill>
                <a:latin typeface="Interstate-Regular"/>
                <a:ea typeface="Interstate-Regular"/>
                <a:cs typeface="Interstate-Regular"/>
                <a:sym typeface="Interstate-Regular"/>
              </a:rPr>
              <a:t>Assistance Center (PTAC)</a:t>
            </a:r>
          </a:p>
        </p:txBody>
      </p:sp>
      <p:sp>
        <p:nvSpPr>
          <p:cNvPr id="35" name="Shape 35"/>
          <p:cNvSpPr>
            <a:spLocks noGrp="1"/>
          </p:cNvSpPr>
          <p:nvPr>
            <p:ph type="body" sz="quarter" idx="13"/>
          </p:nvPr>
        </p:nvSpPr>
        <p:spPr>
          <a:xfrm>
            <a:off x="1651648" y="4224345"/>
            <a:ext cx="8876005" cy="674031"/>
          </a:xfrm>
          <a:prstGeom prst="rect">
            <a:avLst/>
          </a:prstGeom>
          <a:solidFill>
            <a:schemeClr val="accent1">
              <a:lumMod val="50000"/>
            </a:schemeClr>
          </a:solidFill>
        </p:spPr>
        <p:txBody>
          <a:bodyPr wrap="square">
            <a:spAutoFit/>
          </a:bodyPr>
          <a:lstStyle>
            <a:lvl1pPr marL="0" indent="0" algn="ctr">
              <a:spcBef>
                <a:spcPts val="0"/>
              </a:spcBef>
              <a:buSzTx/>
              <a:buNone/>
              <a:defRPr sz="4200" b="1">
                <a:solidFill>
                  <a:srgbClr val="FFFFFF"/>
                </a:solidFill>
                <a:latin typeface="Corbel" panose="020B0503020204020204" pitchFamily="34" charset="0"/>
                <a:ea typeface="+mj-ea"/>
                <a:cs typeface="+mj-cs"/>
                <a:sym typeface="Interstate-Black"/>
              </a:defRPr>
            </a:lvl1pPr>
          </a:lstStyle>
          <a:p>
            <a:pPr lvl="0"/>
            <a:r>
              <a:rPr lang="en-US" dirty="0"/>
              <a:t>Click to edit Master text styles</a:t>
            </a:r>
          </a:p>
        </p:txBody>
      </p:sp>
      <p:sp>
        <p:nvSpPr>
          <p:cNvPr id="12" name="Shape 37"/>
          <p:cNvSpPr>
            <a:spLocks noGrp="1"/>
          </p:cNvSpPr>
          <p:nvPr>
            <p:ph type="sldNum" sz="quarter" idx="15"/>
          </p:nvPr>
        </p:nvSpPr>
        <p:spPr/>
        <p:txBody>
          <a:bodyPr/>
          <a:lstStyle>
            <a:lvl1pPr algn="l" eaLnBrk="0">
              <a:defRPr>
                <a:solidFill>
                  <a:schemeClr val="tx1"/>
                </a:solidFill>
                <a:latin typeface="Arial" panose="020B0604020202020204" pitchFamily="34" charset="0"/>
              </a:defRPr>
            </a:lvl1pPr>
          </a:lstStyle>
          <a:p>
            <a:pPr>
              <a:defRPr/>
            </a:pPr>
            <a:fld id="{1644AC26-06E3-4913-B6A5-BF6E8B03806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49866654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02200" y="6076950"/>
            <a:ext cx="2743200" cy="365125"/>
          </a:xfrm>
        </p:spPr>
        <p:txBody>
          <a:bodyPr/>
          <a:lstStyle>
            <a:lvl1pPr algn="ctr">
              <a:defRPr/>
            </a:lvl1pPr>
          </a:lstStyle>
          <a:p>
            <a:r>
              <a:rPr lang="en-US" smtClean="0"/>
              <a:t>7/24/2018</a:t>
            </a:r>
            <a:endParaRPr lang="en-US"/>
          </a:p>
        </p:txBody>
      </p:sp>
      <p:sp>
        <p:nvSpPr>
          <p:cNvPr id="4" name="Slide Number Placeholder 3"/>
          <p:cNvSpPr>
            <a:spLocks noGrp="1"/>
          </p:cNvSpPr>
          <p:nvPr>
            <p:ph type="sldNum" sz="quarter" idx="12"/>
          </p:nvPr>
        </p:nvSpPr>
        <p:spPr>
          <a:xfrm>
            <a:off x="9042400" y="501650"/>
            <a:ext cx="2743200" cy="365125"/>
          </a:xfrm>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8540006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744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1113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4069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07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9269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23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5582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8972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304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5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7/24/2018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1033F-54C9-455C-8660-032D49F8CBCE}" type="slidenum">
              <a:rPr lang="en-US" smtClean="0"/>
              <a:t>‹#›</a:t>
            </a:fld>
            <a:endParaRPr lang="en-US"/>
          </a:p>
        </p:txBody>
      </p:sp>
    </p:spTree>
    <p:extLst>
      <p:ext uri="{BB962C8B-B14F-4D97-AF65-F5344CB8AC3E}">
        <p14:creationId xmlns:p14="http://schemas.microsoft.com/office/powerpoint/2010/main" val="23193780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669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091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3572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4092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5501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582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4396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1119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725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9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8.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8.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8.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8.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8.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8.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8.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8.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8.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8.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8.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7/24/2018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1033F-54C9-455C-8660-032D49F8CBCE}" type="slidenum">
              <a:rPr lang="en-US" smtClean="0"/>
              <a:t>‹#›</a:t>
            </a:fld>
            <a:endParaRPr lang="en-US"/>
          </a:p>
        </p:txBody>
      </p:sp>
    </p:spTree>
    <p:extLst>
      <p:ext uri="{BB962C8B-B14F-4D97-AF65-F5344CB8AC3E}">
        <p14:creationId xmlns:p14="http://schemas.microsoft.com/office/powerpoint/2010/main" val="20249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413188624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43396101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42948909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172839495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24757007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236455019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5524990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302868402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320904410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7/24/2018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56D6A-6E4D-422D-BB75-EA0BC01D5DCE}" type="slidenum">
              <a:rPr lang="en-US" smtClean="0"/>
              <a:t>‹#›</a:t>
            </a:fld>
            <a:endParaRPr lang="en-US"/>
          </a:p>
        </p:txBody>
      </p:sp>
    </p:spTree>
    <p:extLst>
      <p:ext uri="{BB962C8B-B14F-4D97-AF65-F5344CB8AC3E}">
        <p14:creationId xmlns:p14="http://schemas.microsoft.com/office/powerpoint/2010/main" val="33966191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3500" y="6921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E6F2D-598F-459C-87AD-043BBDA371F0}" type="slidenum">
              <a:rPr lang="en-US" smtClean="0"/>
              <a:t>‹#›</a:t>
            </a:fld>
            <a:endParaRPr lang="en-US"/>
          </a:p>
        </p:txBody>
      </p:sp>
    </p:spTree>
    <p:extLst>
      <p:ext uri="{BB962C8B-B14F-4D97-AF65-F5344CB8AC3E}">
        <p14:creationId xmlns:p14="http://schemas.microsoft.com/office/powerpoint/2010/main" val="32288096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7/24/2018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6D65C-3518-4B36-B249-D43F9684EB12}" type="slidenum">
              <a:rPr lang="en-US" smtClean="0"/>
              <a:t>‹#›</a:t>
            </a:fld>
            <a:endParaRPr lang="en-US"/>
          </a:p>
        </p:txBody>
      </p:sp>
    </p:spTree>
    <p:extLst>
      <p:ext uri="{BB962C8B-B14F-4D97-AF65-F5344CB8AC3E}">
        <p14:creationId xmlns:p14="http://schemas.microsoft.com/office/powerpoint/2010/main" val="25785967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7/24/2018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2122A-43B3-4A46-A4F2-A870C5BD91CB}" type="slidenum">
              <a:rPr lang="en-US" smtClean="0"/>
              <a:t>‹#›</a:t>
            </a:fld>
            <a:endParaRPr lang="en-US"/>
          </a:p>
        </p:txBody>
      </p:sp>
    </p:spTree>
    <p:extLst>
      <p:ext uri="{BB962C8B-B14F-4D97-AF65-F5344CB8AC3E}">
        <p14:creationId xmlns:p14="http://schemas.microsoft.com/office/powerpoint/2010/main" val="1426937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7/24/2018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83008-C3D7-4C78-B825-C1CE2E5BB927}" type="slidenum">
              <a:rPr lang="en-US" smtClean="0"/>
              <a:t>‹#›</a:t>
            </a:fld>
            <a:endParaRPr lang="en-US"/>
          </a:p>
        </p:txBody>
      </p:sp>
    </p:spTree>
    <p:extLst>
      <p:ext uri="{BB962C8B-B14F-4D97-AF65-F5344CB8AC3E}">
        <p14:creationId xmlns:p14="http://schemas.microsoft.com/office/powerpoint/2010/main" val="215225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53FA7-9096-44E0-BA3F-354677D31F52}" type="datetime1">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EEFE3-3BAB-4F8C-BD4E-13489029F1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68659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30717662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7/24/2018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197083579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18.png"/><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ema.gov/robert-t-stafford-disaster-relief-and-emergency-assistance-act-public-law-93-288-amende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gif"/><Relationship Id="rId1" Type="http://schemas.openxmlformats.org/officeDocument/2006/relationships/slideLayout" Target="../slideLayouts/slideLayout108.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9.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fema.gov/industry-liaison-progra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0.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ema.gov/robert-t-stafford-disaster-relief-and-emergency-assistance-act-public-law-93-288-amended"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FEMA-Industry@fema.dhs.gov"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hyperlink" Target="http://www.usace.army.mil/Missions.aspx"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3" Type="http://schemas.openxmlformats.org/officeDocument/2006/relationships/hyperlink" Target="https://www.gsa.gov/portal/category/21192" TargetMode="External"/><Relationship Id="rId2" Type="http://schemas.openxmlformats.org/officeDocument/2006/relationships/hyperlink" Target="http://www.moveit.gsa.gov/"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la.corplodging.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66.xml.rels><?xml version="1.0" encoding="UTF-8" standalone="yes"?>
<Relationships xmlns="http://schemas.openxmlformats.org/package/2006/relationships"><Relationship Id="rId3" Type="http://schemas.openxmlformats.org/officeDocument/2006/relationships/hyperlink" Target="https://www.wispro.org/faqs/what-is-wpis-webinar-schedule/" TargetMode="External"/><Relationship Id="rId2" Type="http://schemas.openxmlformats.org/officeDocument/2006/relationships/image" Target="../media/image45.png"/><Relationship Id="rId1" Type="http://schemas.openxmlformats.org/officeDocument/2006/relationships/slideLayout" Target="../slideLayouts/slideLayout147.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8.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74.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mailto:marcv@wispro.org" TargetMode="External"/><Relationship Id="rId2" Type="http://schemas.openxmlformats.org/officeDocument/2006/relationships/hyperlink" Target="http://www.wispro.org/" TargetMode="External"/><Relationship Id="rId1" Type="http://schemas.openxmlformats.org/officeDocument/2006/relationships/slideLayout" Target="../slideLayouts/slideLayout195.xml"/><Relationship Id="rId4" Type="http://schemas.openxmlformats.org/officeDocument/2006/relationships/hyperlink" Target="mailto:benjaminb@wispro.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pds.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3"/>
          </p:nvPr>
        </p:nvSpPr>
        <p:spPr>
          <a:xfrm>
            <a:off x="1764406" y="4089403"/>
            <a:ext cx="8834907" cy="1993345"/>
          </a:xfrm>
          <a:solidFill>
            <a:schemeClr val="accent1">
              <a:lumMod val="50000"/>
            </a:schemeClr>
          </a:solidFill>
        </p:spPr>
        <p:txBody>
          <a:bodyPr>
            <a:normAutofit/>
          </a:bodyPr>
          <a:lstStyle/>
          <a:p>
            <a:pPr defTabSz="410358">
              <a:defRPr/>
            </a:pPr>
            <a:r>
              <a:rPr lang="en-US" sz="3600" b="1" cap="all" dirty="0" smtClean="0">
                <a:latin typeface="Corbel" panose="020B0503020204020204" pitchFamily="34" charset="0"/>
              </a:rPr>
              <a:t>The lifecycle of federal disaster response and support</a:t>
            </a:r>
            <a:endParaRPr lang="en-US" sz="3600" b="1" cap="all" dirty="0">
              <a:latin typeface="Corbel" panose="020B0503020204020204" pitchFamily="34" charset="0"/>
            </a:endParaRPr>
          </a:p>
          <a:p>
            <a:pPr defTabSz="410358">
              <a:defRPr/>
            </a:pPr>
            <a:r>
              <a:rPr lang="en-US" sz="3600" b="1" cap="all" dirty="0">
                <a:latin typeface="Corbel" panose="020B0503020204020204" pitchFamily="34" charset="0"/>
              </a:rPr>
              <a:t>Acquisition Hour Webinar</a:t>
            </a:r>
          </a:p>
          <a:p>
            <a:pPr defTabSz="410358">
              <a:defRPr/>
            </a:pPr>
            <a:r>
              <a:rPr lang="en-US" sz="2800" b="1" dirty="0" smtClean="0">
                <a:latin typeface="Corbel" panose="020B0503020204020204" pitchFamily="34" charset="0"/>
              </a:rPr>
              <a:t>July </a:t>
            </a:r>
            <a:r>
              <a:rPr lang="en-US" sz="2800" dirty="0" smtClean="0"/>
              <a:t>24</a:t>
            </a:r>
            <a:r>
              <a:rPr lang="en-US" sz="2800" b="1" dirty="0" smtClean="0">
                <a:latin typeface="Corbel" panose="020B0503020204020204" pitchFamily="34" charset="0"/>
              </a:rPr>
              <a:t>, </a:t>
            </a:r>
            <a:r>
              <a:rPr lang="en-US" sz="2800" b="1" dirty="0">
                <a:latin typeface="Corbel" panose="020B0503020204020204" pitchFamily="34" charset="0"/>
              </a:rPr>
              <a:t>2018</a:t>
            </a:r>
          </a:p>
        </p:txBody>
      </p:sp>
      <p:sp>
        <p:nvSpPr>
          <p:cNvPr id="2" name="Slide Number Placeholder 1"/>
          <p:cNvSpPr>
            <a:spLocks noGrp="1"/>
          </p:cNvSpPr>
          <p:nvPr>
            <p:ph type="sldNum" sz="quarter" idx="15"/>
          </p:nvPr>
        </p:nvSpPr>
        <p:spPr/>
        <p:txBody>
          <a:bodyPr/>
          <a:lstStyle/>
          <a:p>
            <a:pPr>
              <a:defRPr/>
            </a:pPr>
            <a:fld id="{1644AC26-06E3-4913-B6A5-BF6E8B038069}" type="slidenum">
              <a:rPr lang="en-US" altLang="en-US" smtClean="0">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331097001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smtClean="0"/>
              <a:t>Copied </a:t>
            </a:r>
            <a:r>
              <a:rPr lang="en-US" sz="1100" dirty="0"/>
              <a:t>fromhttps://www.fbo.gov/spg/DHS/FEMA/PP5-2/70FB7018R00000026/listing.html//</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10</a:t>
            </a:fld>
            <a:endParaRPr lang="en-US" dirty="0"/>
          </a:p>
        </p:txBody>
      </p:sp>
      <p:pic>
        <p:nvPicPr>
          <p:cNvPr id="4" name="Picture 3"/>
          <p:cNvPicPr>
            <a:picLocks noChangeAspect="1"/>
          </p:cNvPicPr>
          <p:nvPr/>
        </p:nvPicPr>
        <p:blipFill>
          <a:blip r:embed="rId3"/>
          <a:stretch>
            <a:fillRect/>
          </a:stretch>
        </p:blipFill>
        <p:spPr>
          <a:xfrm>
            <a:off x="2697060" y="1150068"/>
            <a:ext cx="6843266" cy="4332272"/>
          </a:xfrm>
          <a:prstGeom prst="rect">
            <a:avLst/>
          </a:prstGeom>
        </p:spPr>
      </p:pic>
      <p:pic>
        <p:nvPicPr>
          <p:cNvPr id="5" name="Picture 4"/>
          <p:cNvPicPr>
            <a:picLocks noChangeAspect="1"/>
          </p:cNvPicPr>
          <p:nvPr/>
        </p:nvPicPr>
        <p:blipFill>
          <a:blip r:embed="rId4"/>
          <a:stretch>
            <a:fillRect/>
          </a:stretch>
        </p:blipFill>
        <p:spPr>
          <a:xfrm>
            <a:off x="409832" y="3717561"/>
            <a:ext cx="7261965" cy="17647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917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and Programs</a:t>
            </a:r>
            <a:endParaRPr lang="en-US" dirty="0"/>
          </a:p>
        </p:txBody>
      </p:sp>
      <p:sp>
        <p:nvSpPr>
          <p:cNvPr id="3" name="Content Placeholder 2"/>
          <p:cNvSpPr>
            <a:spLocks noGrp="1"/>
          </p:cNvSpPr>
          <p:nvPr>
            <p:ph idx="1"/>
          </p:nvPr>
        </p:nvSpPr>
        <p:spPr/>
        <p:txBody>
          <a:bodyPr>
            <a:normAutofit/>
          </a:bodyPr>
          <a:lstStyle/>
          <a:p>
            <a:r>
              <a:rPr lang="en-US" dirty="0" smtClean="0"/>
              <a:t>Key elements of business plan/strategy</a:t>
            </a:r>
          </a:p>
          <a:p>
            <a:r>
              <a:rPr lang="en-US" dirty="0" smtClean="0"/>
              <a:t>Creates the framework</a:t>
            </a:r>
          </a:p>
          <a:p>
            <a:r>
              <a:rPr lang="en-US" dirty="0" smtClean="0"/>
              <a:t>Identifies key participants</a:t>
            </a:r>
          </a:p>
          <a:p>
            <a:r>
              <a:rPr lang="en-US" dirty="0" smtClean="0"/>
              <a:t>Defines participant authorities and responsibilities</a:t>
            </a:r>
          </a:p>
          <a:p>
            <a:r>
              <a:rPr lang="en-US" dirty="0" smtClean="0"/>
              <a:t>What is allowed / what isn’t</a:t>
            </a:r>
          </a:p>
          <a:p>
            <a:endParaRPr lang="en-US" dirty="0"/>
          </a:p>
        </p:txBody>
      </p:sp>
      <p:pic>
        <p:nvPicPr>
          <p:cNvPr id="6" name="Picture 5"/>
          <p:cNvPicPr>
            <a:picLocks noChangeAspect="1"/>
          </p:cNvPicPr>
          <p:nvPr/>
        </p:nvPicPr>
        <p:blipFill>
          <a:blip r:embed="rId2"/>
          <a:stretch>
            <a:fillRect/>
          </a:stretch>
        </p:blipFill>
        <p:spPr>
          <a:xfrm>
            <a:off x="10570999" y="6205859"/>
            <a:ext cx="1255885" cy="457240"/>
          </a:xfrm>
          <a:prstGeom prst="rect">
            <a:avLst/>
          </a:prstGeom>
        </p:spPr>
      </p:pic>
      <p:sp>
        <p:nvSpPr>
          <p:cNvPr id="7"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8"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11</a:t>
            </a:fld>
            <a:endParaRPr lang="en-US" dirty="0"/>
          </a:p>
        </p:txBody>
      </p:sp>
    </p:spTree>
    <p:extLst>
      <p:ext uri="{BB962C8B-B14F-4D97-AF65-F5344CB8AC3E}">
        <p14:creationId xmlns:p14="http://schemas.microsoft.com/office/powerpoint/2010/main" val="24091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570999" y="6205859"/>
            <a:ext cx="1255885" cy="457240"/>
          </a:xfrm>
          <a:prstGeom prst="rect">
            <a:avLst/>
          </a:prstGeom>
        </p:spPr>
      </p:pic>
      <p:sp>
        <p:nvSpPr>
          <p:cNvPr id="3" name="Title 2"/>
          <p:cNvSpPr>
            <a:spLocks noGrp="1"/>
          </p:cNvSpPr>
          <p:nvPr>
            <p:ph type="title"/>
          </p:nvPr>
        </p:nvSpPr>
        <p:spPr>
          <a:xfrm>
            <a:off x="728915" y="1594318"/>
            <a:ext cx="2504607" cy="2797800"/>
          </a:xfrm>
        </p:spPr>
        <p:txBody>
          <a:bodyPr>
            <a:normAutofit fontScale="90000"/>
          </a:bodyPr>
          <a:lstStyle/>
          <a:p>
            <a:r>
              <a:rPr lang="en-US" dirty="0" smtClean="0"/>
              <a:t>The Business Case – What we know</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5" name="Slide Number Placeholder 4"/>
          <p:cNvSpPr>
            <a:spLocks noGrp="1"/>
          </p:cNvSpPr>
          <p:nvPr>
            <p:ph type="sldNum" sz="quarter" idx="12"/>
          </p:nvPr>
        </p:nvSpPr>
        <p:spPr/>
        <p:txBody>
          <a:bodyPr/>
          <a:lstStyle/>
          <a:p>
            <a:fld id="{E831033F-54C9-455C-8660-032D49F8CBCE}" type="slidenum">
              <a:rPr lang="en-US" smtClean="0"/>
              <a:t>12</a:t>
            </a:fld>
            <a:endParaRPr lang="en-US"/>
          </a:p>
        </p:txBody>
      </p:sp>
      <p:graphicFrame>
        <p:nvGraphicFramePr>
          <p:cNvPr id="6" name="Diagram 5"/>
          <p:cNvGraphicFramePr/>
          <p:nvPr>
            <p:extLst>
              <p:ext uri="{D42A27DB-BD31-4B8C-83A1-F6EECF244321}">
                <p14:modId xmlns:p14="http://schemas.microsoft.com/office/powerpoint/2010/main" val="2153423419"/>
              </p:ext>
            </p:extLst>
          </p:nvPr>
        </p:nvGraphicFramePr>
        <p:xfrm>
          <a:off x="1981219" y="94085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8686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2" name="Title 1"/>
          <p:cNvSpPr>
            <a:spLocks noGrp="1"/>
          </p:cNvSpPr>
          <p:nvPr>
            <p:ph type="title"/>
          </p:nvPr>
        </p:nvSpPr>
        <p:spPr/>
        <p:txBody>
          <a:bodyPr/>
          <a:lstStyle/>
          <a:p>
            <a:r>
              <a:rPr lang="en-US" dirty="0" smtClean="0"/>
              <a:t>Research – key questions</a:t>
            </a:r>
            <a:endParaRPr lang="en-US" dirty="0"/>
          </a:p>
        </p:txBody>
      </p:sp>
      <p:sp>
        <p:nvSpPr>
          <p:cNvPr id="4" name="Content Placeholder 3"/>
          <p:cNvSpPr>
            <a:spLocks noGrp="1"/>
          </p:cNvSpPr>
          <p:nvPr>
            <p:ph idx="1"/>
          </p:nvPr>
        </p:nvSpPr>
        <p:spPr/>
        <p:txBody>
          <a:bodyPr/>
          <a:lstStyle/>
          <a:p>
            <a:r>
              <a:rPr lang="en-US" dirty="0" smtClean="0"/>
              <a:t>What is needed?</a:t>
            </a:r>
          </a:p>
          <a:p>
            <a:r>
              <a:rPr lang="en-US" dirty="0" smtClean="0"/>
              <a:t>What is being purchased?</a:t>
            </a:r>
          </a:p>
          <a:p>
            <a:r>
              <a:rPr lang="en-US" dirty="0" smtClean="0"/>
              <a:t>Who, (which Agency/Contracting Office) is purchasing?</a:t>
            </a:r>
          </a:p>
          <a:p>
            <a:r>
              <a:rPr lang="en-US" dirty="0" smtClean="0"/>
              <a:t>How are the purchases being made? – contract vehicle</a:t>
            </a:r>
          </a:p>
          <a:p>
            <a:r>
              <a:rPr lang="en-US" dirty="0" smtClean="0"/>
              <a:t>What is known about purchase volume, vehicle users, open period</a:t>
            </a:r>
            <a:endParaRPr lang="en-US" dirty="0"/>
          </a:p>
          <a:p>
            <a:r>
              <a:rPr lang="en-US" dirty="0" smtClean="0"/>
              <a:t>Competition</a:t>
            </a:r>
          </a:p>
          <a:p>
            <a:r>
              <a:rPr lang="en-US" dirty="0" smtClean="0"/>
              <a:t>Other vehicles</a:t>
            </a:r>
          </a:p>
          <a:p>
            <a:r>
              <a:rPr lang="en-US" dirty="0" smtClean="0"/>
              <a:t>Will there be acceptable ROI?</a:t>
            </a:r>
          </a:p>
        </p:txBody>
      </p:sp>
      <p:sp>
        <p:nvSpPr>
          <p:cNvPr id="3" name="Date Placeholder 2"/>
          <p:cNvSpPr>
            <a:spLocks noGrp="1"/>
          </p:cNvSpPr>
          <p:nvPr>
            <p:ph type="dt" sz="half" idx="10"/>
          </p:nvPr>
        </p:nvSpPr>
        <p:spPr/>
        <p:txBody>
          <a:bodyPr/>
          <a:lstStyle/>
          <a:p>
            <a:pPr algn="ctr"/>
            <a:r>
              <a:rPr lang="en-US" smtClean="0"/>
              <a:t>7/24/2018</a:t>
            </a:r>
            <a:endParaRPr lang="en-US" dirty="0"/>
          </a:p>
        </p:txBody>
      </p:sp>
      <p:sp>
        <p:nvSpPr>
          <p:cNvPr id="5" name="Slide Number Placeholder 4"/>
          <p:cNvSpPr>
            <a:spLocks noGrp="1"/>
          </p:cNvSpPr>
          <p:nvPr>
            <p:ph type="sldNum" sz="quarter" idx="12"/>
          </p:nvPr>
        </p:nvSpPr>
        <p:spPr/>
        <p:txBody>
          <a:bodyPr/>
          <a:lstStyle/>
          <a:p>
            <a:fld id="{E831033F-54C9-455C-8660-032D49F8CBCE}" type="slidenum">
              <a:rPr lang="en-US" smtClean="0"/>
              <a:t>13</a:t>
            </a:fld>
            <a:endParaRPr lang="en-US"/>
          </a:p>
        </p:txBody>
      </p:sp>
    </p:spTree>
    <p:extLst>
      <p:ext uri="{BB962C8B-B14F-4D97-AF65-F5344CB8AC3E}">
        <p14:creationId xmlns:p14="http://schemas.microsoft.com/office/powerpoint/2010/main" val="1954045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3" name="Date Placeholder 2"/>
          <p:cNvSpPr>
            <a:spLocks noGrp="1"/>
          </p:cNvSpPr>
          <p:nvPr>
            <p:ph type="dt" sz="half" idx="10"/>
          </p:nvPr>
        </p:nvSpPr>
        <p:spPr>
          <a:xfrm>
            <a:off x="4724400" y="6205859"/>
            <a:ext cx="2743200" cy="365125"/>
          </a:xfrm>
        </p:spPr>
        <p:txBody>
          <a:bodyPr/>
          <a:lstStyle/>
          <a:p>
            <a:pPr algn="ctr"/>
            <a:r>
              <a:rPr lang="en-US" smtClean="0"/>
              <a:t>7/24/2018</a:t>
            </a:r>
            <a:endParaRPr lang="en-US" dirty="0"/>
          </a:p>
        </p:txBody>
      </p:sp>
      <p:pic>
        <p:nvPicPr>
          <p:cNvPr id="5" name="Picture 4"/>
          <p:cNvPicPr>
            <a:picLocks noChangeAspect="1"/>
          </p:cNvPicPr>
          <p:nvPr/>
        </p:nvPicPr>
        <p:blipFill>
          <a:blip r:embed="rId3"/>
          <a:stretch>
            <a:fillRect/>
          </a:stretch>
        </p:blipFill>
        <p:spPr>
          <a:xfrm>
            <a:off x="1675101" y="958870"/>
            <a:ext cx="7858643" cy="4723547"/>
          </a:xfrm>
          <a:prstGeom prst="rect">
            <a:avLst/>
          </a:prstGeom>
        </p:spPr>
      </p:pic>
      <p:sp>
        <p:nvSpPr>
          <p:cNvPr id="9" name="TextBox 8"/>
          <p:cNvSpPr txBox="1"/>
          <p:nvPr/>
        </p:nvSpPr>
        <p:spPr>
          <a:xfrm>
            <a:off x="1809215" y="6358695"/>
            <a:ext cx="8573570" cy="276999"/>
          </a:xfrm>
          <a:prstGeom prst="rect">
            <a:avLst/>
          </a:prstGeom>
          <a:noFill/>
        </p:spPr>
        <p:txBody>
          <a:bodyPr wrap="square" rtlCol="0">
            <a:spAutoFit/>
          </a:bodyPr>
          <a:lstStyle/>
          <a:p>
            <a:r>
              <a:rPr lang="en-US" sz="1200" dirty="0"/>
              <a:t>Data: https://</a:t>
            </a:r>
            <a:r>
              <a:rPr lang="en-US" sz="1200" dirty="0" smtClean="0"/>
              <a:t>www.fema.gov/disasters/year </a:t>
            </a:r>
            <a:endParaRPr lang="en-US" sz="1200" dirty="0"/>
          </a:p>
        </p:txBody>
      </p:sp>
      <p:sp>
        <p:nvSpPr>
          <p:cNvPr id="2" name="Slide Number Placeholder 1"/>
          <p:cNvSpPr>
            <a:spLocks noGrp="1"/>
          </p:cNvSpPr>
          <p:nvPr>
            <p:ph type="sldNum" sz="quarter" idx="12"/>
          </p:nvPr>
        </p:nvSpPr>
        <p:spPr/>
        <p:txBody>
          <a:bodyPr/>
          <a:lstStyle/>
          <a:p>
            <a:fld id="{E831033F-54C9-455C-8660-032D49F8CBCE}" type="slidenum">
              <a:rPr lang="en-US" smtClean="0"/>
              <a:t>14</a:t>
            </a:fld>
            <a:endParaRPr lang="en-US"/>
          </a:p>
        </p:txBody>
      </p:sp>
    </p:spTree>
    <p:extLst>
      <p:ext uri="{BB962C8B-B14F-4D97-AF65-F5344CB8AC3E}">
        <p14:creationId xmlns:p14="http://schemas.microsoft.com/office/powerpoint/2010/main" val="962707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3" name="Date Placeholder 2"/>
          <p:cNvSpPr>
            <a:spLocks noGrp="1"/>
          </p:cNvSpPr>
          <p:nvPr>
            <p:ph type="dt" sz="half" idx="10"/>
          </p:nvPr>
        </p:nvSpPr>
        <p:spPr>
          <a:xfrm>
            <a:off x="4724400" y="6205859"/>
            <a:ext cx="2743200" cy="365125"/>
          </a:xfrm>
        </p:spPr>
        <p:txBody>
          <a:bodyPr/>
          <a:lstStyle/>
          <a:p>
            <a:pPr algn="ctr"/>
            <a:r>
              <a:rPr lang="en-US" smtClean="0"/>
              <a:t>7/24/2018</a:t>
            </a:r>
            <a:endParaRPr lang="en-US" dirty="0"/>
          </a:p>
        </p:txBody>
      </p:sp>
      <p:sp>
        <p:nvSpPr>
          <p:cNvPr id="9" name="TextBox 8"/>
          <p:cNvSpPr txBox="1"/>
          <p:nvPr/>
        </p:nvSpPr>
        <p:spPr>
          <a:xfrm>
            <a:off x="1809215" y="6358695"/>
            <a:ext cx="8573570" cy="276999"/>
          </a:xfrm>
          <a:prstGeom prst="rect">
            <a:avLst/>
          </a:prstGeom>
          <a:noFill/>
        </p:spPr>
        <p:txBody>
          <a:bodyPr wrap="square" rtlCol="0">
            <a:spAutoFit/>
          </a:bodyPr>
          <a:lstStyle/>
          <a:p>
            <a:r>
              <a:rPr lang="en-US" sz="1200" dirty="0"/>
              <a:t>Data: https://</a:t>
            </a:r>
            <a:r>
              <a:rPr lang="en-US" sz="1200" dirty="0" smtClean="0"/>
              <a:t>www.fema.gov/disasters/year </a:t>
            </a:r>
            <a:endParaRPr lang="en-US" sz="1200" dirty="0"/>
          </a:p>
        </p:txBody>
      </p:sp>
      <p:sp>
        <p:nvSpPr>
          <p:cNvPr id="2" name="Slide Number Placeholder 1"/>
          <p:cNvSpPr>
            <a:spLocks noGrp="1"/>
          </p:cNvSpPr>
          <p:nvPr>
            <p:ph type="sldNum" sz="quarter" idx="12"/>
          </p:nvPr>
        </p:nvSpPr>
        <p:spPr/>
        <p:txBody>
          <a:bodyPr/>
          <a:lstStyle/>
          <a:p>
            <a:fld id="{E831033F-54C9-455C-8660-032D49F8CBCE}" type="slidenum">
              <a:rPr lang="en-US" smtClean="0"/>
              <a:t>15</a:t>
            </a:fld>
            <a:endParaRPr lang="en-US"/>
          </a:p>
        </p:txBody>
      </p:sp>
      <p:pic>
        <p:nvPicPr>
          <p:cNvPr id="6" name="Picture 5"/>
          <p:cNvPicPr>
            <a:picLocks noChangeAspect="1"/>
          </p:cNvPicPr>
          <p:nvPr/>
        </p:nvPicPr>
        <p:blipFill>
          <a:blip r:embed="rId3"/>
          <a:stretch>
            <a:fillRect/>
          </a:stretch>
        </p:blipFill>
        <p:spPr>
          <a:xfrm>
            <a:off x="1952625" y="1443037"/>
            <a:ext cx="8286750" cy="3971925"/>
          </a:xfrm>
          <a:prstGeom prst="rect">
            <a:avLst/>
          </a:prstGeom>
        </p:spPr>
      </p:pic>
      <p:sp>
        <p:nvSpPr>
          <p:cNvPr id="10" name="Title 1"/>
          <p:cNvSpPr>
            <a:spLocks noGrp="1"/>
          </p:cNvSpPr>
          <p:nvPr>
            <p:ph type="title"/>
          </p:nvPr>
        </p:nvSpPr>
        <p:spPr>
          <a:xfrm>
            <a:off x="838200" y="365125"/>
            <a:ext cx="10515600" cy="1325563"/>
          </a:xfrm>
        </p:spPr>
        <p:txBody>
          <a:bodyPr/>
          <a:lstStyle/>
          <a:p>
            <a:r>
              <a:rPr lang="en-US" dirty="0" smtClean="0"/>
              <a:t>States with Disaster declarations – over time</a:t>
            </a:r>
            <a:endParaRPr lang="en-US" dirty="0"/>
          </a:p>
        </p:txBody>
      </p:sp>
    </p:spTree>
    <p:extLst>
      <p:ext uri="{BB962C8B-B14F-4D97-AF65-F5344CB8AC3E}">
        <p14:creationId xmlns:p14="http://schemas.microsoft.com/office/powerpoint/2010/main" val="118842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Calendar Year 2017 Major &amp;Emergency Disaster Declarations by County</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16</a:t>
            </a:fld>
            <a:endParaRPr lang="en-US"/>
          </a:p>
        </p:txBody>
      </p:sp>
      <p:sp>
        <p:nvSpPr>
          <p:cNvPr id="6" name="TextBox 5"/>
          <p:cNvSpPr txBox="1"/>
          <p:nvPr/>
        </p:nvSpPr>
        <p:spPr>
          <a:xfrm>
            <a:off x="1209612" y="6358695"/>
            <a:ext cx="8573570" cy="276999"/>
          </a:xfrm>
          <a:prstGeom prst="rect">
            <a:avLst/>
          </a:prstGeom>
          <a:noFill/>
        </p:spPr>
        <p:txBody>
          <a:bodyPr wrap="square" rtlCol="0">
            <a:spAutoFit/>
          </a:bodyPr>
          <a:lstStyle/>
          <a:p>
            <a:r>
              <a:rPr lang="en-US" sz="1200" dirty="0" smtClean="0"/>
              <a:t>FEMA’s Daily Operations Brief; June 19, 2018</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5" name="Picture 4"/>
          <p:cNvPicPr>
            <a:picLocks noChangeAspect="1"/>
          </p:cNvPicPr>
          <p:nvPr/>
        </p:nvPicPr>
        <p:blipFill>
          <a:blip r:embed="rId3"/>
          <a:stretch>
            <a:fillRect/>
          </a:stretch>
        </p:blipFill>
        <p:spPr>
          <a:xfrm>
            <a:off x="2228850" y="1608940"/>
            <a:ext cx="7734300" cy="4419600"/>
          </a:xfrm>
          <a:prstGeom prst="rect">
            <a:avLst/>
          </a:prstGeom>
        </p:spPr>
      </p:pic>
    </p:spTree>
    <p:extLst>
      <p:ext uri="{BB962C8B-B14F-4D97-AF65-F5344CB8AC3E}">
        <p14:creationId xmlns:p14="http://schemas.microsoft.com/office/powerpoint/2010/main" val="68444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3" name="Date Placeholder 2"/>
          <p:cNvSpPr>
            <a:spLocks noGrp="1"/>
          </p:cNvSpPr>
          <p:nvPr>
            <p:ph type="dt" sz="half" idx="10"/>
          </p:nvPr>
        </p:nvSpPr>
        <p:spPr>
          <a:xfrm>
            <a:off x="4724400" y="6205859"/>
            <a:ext cx="2743200" cy="365125"/>
          </a:xfrm>
        </p:spPr>
        <p:txBody>
          <a:bodyPr/>
          <a:lstStyle/>
          <a:p>
            <a:pPr algn="ctr"/>
            <a:r>
              <a:rPr lang="en-US" smtClean="0"/>
              <a:t>7/24/2018</a:t>
            </a:r>
            <a:endParaRPr lang="en-US" dirty="0"/>
          </a:p>
        </p:txBody>
      </p:sp>
      <p:sp>
        <p:nvSpPr>
          <p:cNvPr id="9" name="TextBox 8"/>
          <p:cNvSpPr txBox="1"/>
          <p:nvPr/>
        </p:nvSpPr>
        <p:spPr>
          <a:xfrm>
            <a:off x="1809215" y="6358695"/>
            <a:ext cx="8573570" cy="276999"/>
          </a:xfrm>
          <a:prstGeom prst="rect">
            <a:avLst/>
          </a:prstGeom>
          <a:noFill/>
        </p:spPr>
        <p:txBody>
          <a:bodyPr wrap="square" rtlCol="0">
            <a:spAutoFit/>
          </a:bodyPr>
          <a:lstStyle/>
          <a:p>
            <a:r>
              <a:rPr lang="en-US" sz="1200" dirty="0"/>
              <a:t>Data: https://www.nhc.noaa.gov/data/tracks/tracks-at-2017.png</a:t>
            </a:r>
          </a:p>
        </p:txBody>
      </p:sp>
      <p:sp>
        <p:nvSpPr>
          <p:cNvPr id="2" name="Slide Number Placeholder 1"/>
          <p:cNvSpPr>
            <a:spLocks noGrp="1"/>
          </p:cNvSpPr>
          <p:nvPr>
            <p:ph type="sldNum" sz="quarter" idx="12"/>
          </p:nvPr>
        </p:nvSpPr>
        <p:spPr/>
        <p:txBody>
          <a:bodyPr/>
          <a:lstStyle/>
          <a:p>
            <a:fld id="{E831033F-54C9-455C-8660-032D49F8CBCE}" type="slidenum">
              <a:rPr lang="en-US" smtClean="0"/>
              <a:t>17</a:t>
            </a:fld>
            <a:endParaRPr lang="en-US"/>
          </a:p>
        </p:txBody>
      </p:sp>
      <p:sp>
        <p:nvSpPr>
          <p:cNvPr id="10" name="Title 1"/>
          <p:cNvSpPr>
            <a:spLocks noGrp="1"/>
          </p:cNvSpPr>
          <p:nvPr>
            <p:ph type="title"/>
          </p:nvPr>
        </p:nvSpPr>
        <p:spPr>
          <a:xfrm>
            <a:off x="838200" y="365125"/>
            <a:ext cx="10515600" cy="1325563"/>
          </a:xfrm>
        </p:spPr>
        <p:txBody>
          <a:bodyPr/>
          <a:lstStyle/>
          <a:p>
            <a:r>
              <a:rPr lang="en-US" dirty="0" smtClean="0"/>
              <a:t>What drives the need? – the activity?</a:t>
            </a:r>
            <a:endParaRPr lang="en-US" dirty="0"/>
          </a:p>
        </p:txBody>
      </p:sp>
      <p:pic>
        <p:nvPicPr>
          <p:cNvPr id="4" name="Picture 3"/>
          <p:cNvPicPr>
            <a:picLocks noChangeAspect="1"/>
          </p:cNvPicPr>
          <p:nvPr/>
        </p:nvPicPr>
        <p:blipFill>
          <a:blip r:embed="rId3"/>
          <a:stretch>
            <a:fillRect/>
          </a:stretch>
        </p:blipFill>
        <p:spPr>
          <a:xfrm>
            <a:off x="1858986" y="1371132"/>
            <a:ext cx="8523799" cy="4626732"/>
          </a:xfrm>
          <a:prstGeom prst="rect">
            <a:avLst/>
          </a:prstGeom>
        </p:spPr>
      </p:pic>
    </p:spTree>
    <p:extLst>
      <p:ext uri="{BB962C8B-B14F-4D97-AF65-F5344CB8AC3E}">
        <p14:creationId xmlns:p14="http://schemas.microsoft.com/office/powerpoint/2010/main" val="134781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3" name="Date Placeholder 2"/>
          <p:cNvSpPr>
            <a:spLocks noGrp="1"/>
          </p:cNvSpPr>
          <p:nvPr>
            <p:ph type="dt" sz="half" idx="10"/>
          </p:nvPr>
        </p:nvSpPr>
        <p:spPr>
          <a:xfrm>
            <a:off x="4724400" y="6205859"/>
            <a:ext cx="2743200" cy="365125"/>
          </a:xfrm>
        </p:spPr>
        <p:txBody>
          <a:bodyPr/>
          <a:lstStyle/>
          <a:p>
            <a:pPr algn="ctr"/>
            <a:r>
              <a:rPr lang="en-US" smtClean="0"/>
              <a:t>7/24/2018</a:t>
            </a:r>
            <a:endParaRPr lang="en-US" dirty="0"/>
          </a:p>
        </p:txBody>
      </p:sp>
      <p:sp>
        <p:nvSpPr>
          <p:cNvPr id="9" name="TextBox 8"/>
          <p:cNvSpPr txBox="1"/>
          <p:nvPr/>
        </p:nvSpPr>
        <p:spPr>
          <a:xfrm>
            <a:off x="1809215" y="6358695"/>
            <a:ext cx="8573570" cy="276999"/>
          </a:xfrm>
          <a:prstGeom prst="rect">
            <a:avLst/>
          </a:prstGeom>
          <a:noFill/>
        </p:spPr>
        <p:txBody>
          <a:bodyPr wrap="square" rtlCol="0">
            <a:spAutoFit/>
          </a:bodyPr>
          <a:lstStyle/>
          <a:p>
            <a:r>
              <a:rPr lang="en-US" sz="1200" dirty="0"/>
              <a:t>https://afs.ak.blm.gov/support/supply.php</a:t>
            </a:r>
          </a:p>
        </p:txBody>
      </p:sp>
      <p:sp>
        <p:nvSpPr>
          <p:cNvPr id="2" name="Slide Number Placeholder 1"/>
          <p:cNvSpPr>
            <a:spLocks noGrp="1"/>
          </p:cNvSpPr>
          <p:nvPr>
            <p:ph type="sldNum" sz="quarter" idx="12"/>
          </p:nvPr>
        </p:nvSpPr>
        <p:spPr/>
        <p:txBody>
          <a:bodyPr/>
          <a:lstStyle/>
          <a:p>
            <a:fld id="{E831033F-54C9-455C-8660-032D49F8CBCE}" type="slidenum">
              <a:rPr lang="en-US" smtClean="0"/>
              <a:t>18</a:t>
            </a:fld>
            <a:endParaRPr lang="en-US"/>
          </a:p>
        </p:txBody>
      </p:sp>
      <p:sp>
        <p:nvSpPr>
          <p:cNvPr id="10" name="Title 1"/>
          <p:cNvSpPr>
            <a:spLocks noGrp="1"/>
          </p:cNvSpPr>
          <p:nvPr>
            <p:ph type="title"/>
          </p:nvPr>
        </p:nvSpPr>
        <p:spPr>
          <a:xfrm>
            <a:off x="838200" y="365125"/>
            <a:ext cx="10515600" cy="1325563"/>
          </a:xfrm>
        </p:spPr>
        <p:txBody>
          <a:bodyPr/>
          <a:lstStyle/>
          <a:p>
            <a:r>
              <a:rPr lang="en-US" dirty="0" smtClean="0"/>
              <a:t>Identify drivers, need, vehicles, owners</a:t>
            </a:r>
            <a:endParaRPr lang="en-US" dirty="0"/>
          </a:p>
        </p:txBody>
      </p:sp>
      <p:pic>
        <p:nvPicPr>
          <p:cNvPr id="5" name="Picture 4"/>
          <p:cNvPicPr>
            <a:picLocks noChangeAspect="1"/>
          </p:cNvPicPr>
          <p:nvPr/>
        </p:nvPicPr>
        <p:blipFill>
          <a:blip r:embed="rId3"/>
          <a:stretch>
            <a:fillRect/>
          </a:stretch>
        </p:blipFill>
        <p:spPr>
          <a:xfrm>
            <a:off x="1666875" y="1384792"/>
            <a:ext cx="8858250" cy="4448175"/>
          </a:xfrm>
          <a:prstGeom prst="rect">
            <a:avLst/>
          </a:prstGeom>
        </p:spPr>
      </p:pic>
    </p:spTree>
    <p:extLst>
      <p:ext uri="{BB962C8B-B14F-4D97-AF65-F5344CB8AC3E}">
        <p14:creationId xmlns:p14="http://schemas.microsoft.com/office/powerpoint/2010/main" val="898957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3" name="Date Placeholder 2"/>
          <p:cNvSpPr>
            <a:spLocks noGrp="1"/>
          </p:cNvSpPr>
          <p:nvPr>
            <p:ph type="dt" sz="half" idx="10"/>
          </p:nvPr>
        </p:nvSpPr>
        <p:spPr>
          <a:xfrm>
            <a:off x="4724400" y="6205859"/>
            <a:ext cx="2743200" cy="365125"/>
          </a:xfrm>
        </p:spPr>
        <p:txBody>
          <a:bodyPr/>
          <a:lstStyle/>
          <a:p>
            <a:pPr algn="ctr"/>
            <a:r>
              <a:rPr lang="en-US" smtClean="0"/>
              <a:t>7/24/2018</a:t>
            </a:r>
            <a:endParaRPr lang="en-US" dirty="0"/>
          </a:p>
        </p:txBody>
      </p:sp>
      <p:sp>
        <p:nvSpPr>
          <p:cNvPr id="9" name="TextBox 8"/>
          <p:cNvSpPr txBox="1"/>
          <p:nvPr/>
        </p:nvSpPr>
        <p:spPr>
          <a:xfrm>
            <a:off x="1809215" y="6358695"/>
            <a:ext cx="8573570" cy="276999"/>
          </a:xfrm>
          <a:prstGeom prst="rect">
            <a:avLst/>
          </a:prstGeom>
          <a:noFill/>
        </p:spPr>
        <p:txBody>
          <a:bodyPr wrap="square" rtlCol="0">
            <a:spAutoFit/>
          </a:bodyPr>
          <a:lstStyle/>
          <a:p>
            <a:r>
              <a:rPr lang="en-US" sz="1200" dirty="0"/>
              <a:t>https://www.fs.fed.us/science-technology/fire</a:t>
            </a:r>
          </a:p>
        </p:txBody>
      </p:sp>
      <p:sp>
        <p:nvSpPr>
          <p:cNvPr id="2" name="Slide Number Placeholder 1"/>
          <p:cNvSpPr>
            <a:spLocks noGrp="1"/>
          </p:cNvSpPr>
          <p:nvPr>
            <p:ph type="sldNum" sz="quarter" idx="12"/>
          </p:nvPr>
        </p:nvSpPr>
        <p:spPr/>
        <p:txBody>
          <a:bodyPr/>
          <a:lstStyle/>
          <a:p>
            <a:fld id="{E831033F-54C9-455C-8660-032D49F8CBCE}" type="slidenum">
              <a:rPr lang="en-US" smtClean="0"/>
              <a:t>19</a:t>
            </a:fld>
            <a:endParaRPr lang="en-US"/>
          </a:p>
        </p:txBody>
      </p:sp>
      <p:sp>
        <p:nvSpPr>
          <p:cNvPr id="10" name="Title 1"/>
          <p:cNvSpPr>
            <a:spLocks noGrp="1"/>
          </p:cNvSpPr>
          <p:nvPr>
            <p:ph type="title"/>
          </p:nvPr>
        </p:nvSpPr>
        <p:spPr>
          <a:xfrm>
            <a:off x="838200" y="365125"/>
            <a:ext cx="10515600" cy="1325563"/>
          </a:xfrm>
        </p:spPr>
        <p:txBody>
          <a:bodyPr/>
          <a:lstStyle/>
          <a:p>
            <a:r>
              <a:rPr lang="en-US" dirty="0" smtClean="0"/>
              <a:t>Explore be curious – ask questions</a:t>
            </a:r>
            <a:endParaRPr lang="en-US" dirty="0"/>
          </a:p>
        </p:txBody>
      </p:sp>
      <p:pic>
        <p:nvPicPr>
          <p:cNvPr id="4" name="Picture 3"/>
          <p:cNvPicPr>
            <a:picLocks noChangeAspect="1"/>
          </p:cNvPicPr>
          <p:nvPr/>
        </p:nvPicPr>
        <p:blipFill>
          <a:blip r:embed="rId3"/>
          <a:stretch>
            <a:fillRect/>
          </a:stretch>
        </p:blipFill>
        <p:spPr>
          <a:xfrm>
            <a:off x="2890837" y="1366600"/>
            <a:ext cx="6410325" cy="4724400"/>
          </a:xfrm>
          <a:prstGeom prst="rect">
            <a:avLst/>
          </a:prstGeom>
        </p:spPr>
      </p:pic>
    </p:spTree>
    <p:extLst>
      <p:ext uri="{BB962C8B-B14F-4D97-AF65-F5344CB8AC3E}">
        <p14:creationId xmlns:p14="http://schemas.microsoft.com/office/powerpoint/2010/main" val="2610459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Webinar Etiquette</a:t>
            </a:r>
          </a:p>
        </p:txBody>
      </p:sp>
      <p:sp>
        <p:nvSpPr>
          <p:cNvPr id="3" name="Content Placeholder 2"/>
          <p:cNvSpPr>
            <a:spLocks noGrp="1"/>
          </p:cNvSpPr>
          <p:nvPr>
            <p:ph idx="1"/>
          </p:nvPr>
        </p:nvSpPr>
        <p:spPr>
          <a:xfrm>
            <a:off x="826477" y="1591163"/>
            <a:ext cx="10515600" cy="4351338"/>
          </a:xfrm>
        </p:spPr>
        <p:txBody>
          <a:bodyPr>
            <a:normAutofit/>
          </a:bodyPr>
          <a:lstStyle/>
          <a:p>
            <a:pPr marL="0" indent="0">
              <a:lnSpc>
                <a:spcPct val="150000"/>
              </a:lnSpc>
              <a:spcAft>
                <a:spcPts val="600"/>
              </a:spcAft>
              <a:buNone/>
            </a:pPr>
            <a:r>
              <a:rPr lang="en-US" sz="3200" b="1" dirty="0"/>
              <a:t>PLEASE</a:t>
            </a:r>
          </a:p>
          <a:p>
            <a:pPr lvl="1">
              <a:lnSpc>
                <a:spcPct val="100000"/>
              </a:lnSpc>
              <a:spcBef>
                <a:spcPts val="0"/>
              </a:spcBef>
              <a:spcAft>
                <a:spcPts val="1200"/>
              </a:spcAft>
            </a:pPr>
            <a:r>
              <a:rPr lang="en-US" dirty="0"/>
              <a:t>Log into the </a:t>
            </a:r>
            <a:r>
              <a:rPr lang="en-US" dirty="0" err="1"/>
              <a:t>GoToMeeting</a:t>
            </a:r>
            <a:r>
              <a:rPr lang="en-US" dirty="0"/>
              <a:t> session with the name that you registered with online</a:t>
            </a:r>
          </a:p>
          <a:p>
            <a:pPr lvl="1">
              <a:lnSpc>
                <a:spcPct val="100000"/>
              </a:lnSpc>
              <a:spcBef>
                <a:spcPts val="0"/>
              </a:spcBef>
              <a:spcAft>
                <a:spcPts val="1200"/>
              </a:spcAft>
            </a:pPr>
            <a:r>
              <a:rPr lang="en-US" dirty="0"/>
              <a:t>Place your phone or computer on MUTE</a:t>
            </a:r>
          </a:p>
          <a:p>
            <a:pPr lvl="1">
              <a:lnSpc>
                <a:spcPct val="100000"/>
              </a:lnSpc>
              <a:spcBef>
                <a:spcPts val="0"/>
              </a:spcBef>
              <a:spcAft>
                <a:spcPts val="1200"/>
              </a:spcAft>
            </a:pPr>
            <a:r>
              <a:rPr lang="en-US" dirty="0"/>
              <a:t>Use the CHAT option to ask your question(s).  We will share the questions with our guest speaker who will respond to the group</a:t>
            </a:r>
          </a:p>
          <a:p>
            <a:pPr marL="0" indent="0">
              <a:lnSpc>
                <a:spcPct val="150000"/>
              </a:lnSpc>
              <a:spcAft>
                <a:spcPts val="600"/>
              </a:spcAft>
              <a:buNone/>
            </a:pPr>
            <a:r>
              <a:rPr lang="en-US" sz="3200" b="1" dirty="0"/>
              <a:t>THANK YOU!</a:t>
            </a:r>
          </a:p>
          <a:p>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848202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Design &amp; Need v. Execution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52803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20</a:t>
            </a:fld>
            <a:endParaRPr lang="en-US"/>
          </a:p>
        </p:txBody>
      </p:sp>
      <p:pic>
        <p:nvPicPr>
          <p:cNvPr id="8" name="Picture 7"/>
          <p:cNvPicPr>
            <a:picLocks noChangeAspect="1"/>
          </p:cNvPicPr>
          <p:nvPr/>
        </p:nvPicPr>
        <p:blipFill>
          <a:blip r:embed="rId7"/>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1292778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0999" y="6205859"/>
            <a:ext cx="1255885" cy="457240"/>
          </a:xfrm>
          <a:prstGeom prst="rect">
            <a:avLst/>
          </a:prstGeom>
        </p:spPr>
      </p:pic>
      <p:sp>
        <p:nvSpPr>
          <p:cNvPr id="3" name="Date Placeholder 2"/>
          <p:cNvSpPr>
            <a:spLocks noGrp="1"/>
          </p:cNvSpPr>
          <p:nvPr>
            <p:ph type="dt" sz="half" idx="10"/>
          </p:nvPr>
        </p:nvSpPr>
        <p:spPr>
          <a:xfrm>
            <a:off x="4724400" y="6205859"/>
            <a:ext cx="2743200" cy="365125"/>
          </a:xfrm>
        </p:spPr>
        <p:txBody>
          <a:bodyPr/>
          <a:lstStyle/>
          <a:p>
            <a:pPr algn="ctr"/>
            <a:r>
              <a:rPr lang="en-US" smtClean="0"/>
              <a:t>7/24/2018</a:t>
            </a:r>
            <a:endParaRPr lang="en-US" dirty="0"/>
          </a:p>
        </p:txBody>
      </p:sp>
      <p:sp>
        <p:nvSpPr>
          <p:cNvPr id="2" name="Slide Number Placeholder 1"/>
          <p:cNvSpPr>
            <a:spLocks noGrp="1"/>
          </p:cNvSpPr>
          <p:nvPr>
            <p:ph type="sldNum" sz="quarter" idx="12"/>
          </p:nvPr>
        </p:nvSpPr>
        <p:spPr/>
        <p:txBody>
          <a:bodyPr/>
          <a:lstStyle/>
          <a:p>
            <a:fld id="{E831033F-54C9-455C-8660-032D49F8CBCE}" type="slidenum">
              <a:rPr lang="en-US" smtClean="0"/>
              <a:t>21</a:t>
            </a:fld>
            <a:endParaRPr lang="en-US"/>
          </a:p>
        </p:txBody>
      </p:sp>
      <p:sp>
        <p:nvSpPr>
          <p:cNvPr id="10" name="Title 1"/>
          <p:cNvSpPr>
            <a:spLocks noGrp="1"/>
          </p:cNvSpPr>
          <p:nvPr>
            <p:ph type="title"/>
          </p:nvPr>
        </p:nvSpPr>
        <p:spPr>
          <a:xfrm>
            <a:off x="838200" y="365125"/>
            <a:ext cx="10515600" cy="1325563"/>
          </a:xfrm>
        </p:spPr>
        <p:txBody>
          <a:bodyPr/>
          <a:lstStyle/>
          <a:p>
            <a:r>
              <a:rPr lang="en-US" dirty="0" smtClean="0"/>
              <a:t>Solutions – in general</a:t>
            </a:r>
            <a:endParaRPr lang="en-US" dirty="0"/>
          </a:p>
        </p:txBody>
      </p:sp>
      <p:graphicFrame>
        <p:nvGraphicFramePr>
          <p:cNvPr id="5" name="Diagram 4"/>
          <p:cNvGraphicFramePr/>
          <p:nvPr>
            <p:extLst>
              <p:ext uri="{D42A27DB-BD31-4B8C-83A1-F6EECF244321}">
                <p14:modId xmlns:p14="http://schemas.microsoft.com/office/powerpoint/2010/main" val="1344958258"/>
              </p:ext>
            </p:extLst>
          </p:nvPr>
        </p:nvGraphicFramePr>
        <p:xfrm>
          <a:off x="838200" y="1591070"/>
          <a:ext cx="4009037" cy="228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1587778294"/>
              </p:ext>
            </p:extLst>
          </p:nvPr>
        </p:nvGraphicFramePr>
        <p:xfrm>
          <a:off x="6881735" y="1554517"/>
          <a:ext cx="4009037" cy="22807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ext uri="{D42A27DB-BD31-4B8C-83A1-F6EECF244321}">
                <p14:modId xmlns:p14="http://schemas.microsoft.com/office/powerpoint/2010/main" val="659461546"/>
              </p:ext>
            </p:extLst>
          </p:nvPr>
        </p:nvGraphicFramePr>
        <p:xfrm>
          <a:off x="4091481" y="3442900"/>
          <a:ext cx="4009037" cy="22807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04606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Awards, Hurricane Harvey</a:t>
            </a:r>
            <a:endParaRPr lang="en-US" dirty="0"/>
          </a:p>
        </p:txBody>
      </p:sp>
      <p:sp>
        <p:nvSpPr>
          <p:cNvPr id="6" name="TextBox 5"/>
          <p:cNvSpPr txBox="1"/>
          <p:nvPr/>
        </p:nvSpPr>
        <p:spPr>
          <a:xfrm>
            <a:off x="1809215" y="6358695"/>
            <a:ext cx="8573570" cy="276999"/>
          </a:xfrm>
          <a:prstGeom prst="rect">
            <a:avLst/>
          </a:prstGeom>
          <a:noFill/>
        </p:spPr>
        <p:txBody>
          <a:bodyPr wrap="square" rtlCol="0">
            <a:spAutoFit/>
          </a:bodyPr>
          <a:lstStyle/>
          <a:p>
            <a:r>
              <a:rPr lang="en-US" sz="1200" dirty="0" smtClean="0"/>
              <a:t>Data from FPDS Hurricane Harvey; processed with Power BI</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
        <p:nvSpPr>
          <p:cNvPr id="2" name="Date Placeholder 1"/>
          <p:cNvSpPr>
            <a:spLocks noGrp="1"/>
          </p:cNvSpPr>
          <p:nvPr>
            <p:ph type="dt" sz="half" idx="10"/>
          </p:nvPr>
        </p:nvSpPr>
        <p:spPr>
          <a:xfrm>
            <a:off x="4796050" y="6177185"/>
            <a:ext cx="2743200" cy="365125"/>
          </a:xfrm>
        </p:spPr>
        <p:txBody>
          <a:bodyPr/>
          <a:lstStyle/>
          <a:p>
            <a:pPr algn="ctr"/>
            <a:r>
              <a:rPr lang="en-US" smtClean="0"/>
              <a:t>7/24/2018</a:t>
            </a:r>
            <a:endParaRPr lang="en-US" dirty="0"/>
          </a:p>
        </p:txBody>
      </p:sp>
      <p:pic>
        <p:nvPicPr>
          <p:cNvPr id="3" name="Picture 2"/>
          <p:cNvPicPr>
            <a:picLocks noChangeAspect="1"/>
          </p:cNvPicPr>
          <p:nvPr/>
        </p:nvPicPr>
        <p:blipFill>
          <a:blip r:embed="rId3"/>
          <a:stretch>
            <a:fillRect/>
          </a:stretch>
        </p:blipFill>
        <p:spPr>
          <a:xfrm>
            <a:off x="1973552" y="1570375"/>
            <a:ext cx="8232751" cy="4480560"/>
          </a:xfrm>
          <a:prstGeom prst="rect">
            <a:avLst/>
          </a:prstGeom>
        </p:spPr>
      </p:pic>
      <p:sp>
        <p:nvSpPr>
          <p:cNvPr id="5" name="Slide Number Placeholder 4"/>
          <p:cNvSpPr>
            <a:spLocks noGrp="1"/>
          </p:cNvSpPr>
          <p:nvPr>
            <p:ph type="sldNum" sz="quarter" idx="12"/>
          </p:nvPr>
        </p:nvSpPr>
        <p:spPr/>
        <p:txBody>
          <a:bodyPr/>
          <a:lstStyle/>
          <a:p>
            <a:fld id="{E831033F-54C9-455C-8660-032D49F8CBCE}" type="slidenum">
              <a:rPr lang="en-US" smtClean="0"/>
              <a:t>22</a:t>
            </a:fld>
            <a:endParaRPr lang="en-US"/>
          </a:p>
        </p:txBody>
      </p:sp>
    </p:spTree>
    <p:extLst>
      <p:ext uri="{BB962C8B-B14F-4D97-AF65-F5344CB8AC3E}">
        <p14:creationId xmlns:p14="http://schemas.microsoft.com/office/powerpoint/2010/main" val="1867413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is a powerful driver!</a:t>
            </a:r>
            <a:endParaRPr lang="en-US" dirty="0"/>
          </a:p>
        </p:txBody>
      </p:sp>
      <p:sp>
        <p:nvSpPr>
          <p:cNvPr id="6" name="TextBox 5"/>
          <p:cNvSpPr txBox="1"/>
          <p:nvPr/>
        </p:nvSpPr>
        <p:spPr>
          <a:xfrm>
            <a:off x="1454026" y="6295979"/>
            <a:ext cx="8573570" cy="276999"/>
          </a:xfrm>
          <a:prstGeom prst="rect">
            <a:avLst/>
          </a:prstGeom>
          <a:noFill/>
        </p:spPr>
        <p:txBody>
          <a:bodyPr wrap="square" rtlCol="0">
            <a:spAutoFit/>
          </a:bodyPr>
          <a:lstStyle/>
          <a:p>
            <a:r>
              <a:rPr lang="en-US" sz="1200" dirty="0" smtClean="0"/>
              <a:t>Data from FPDS </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
        <p:nvSpPr>
          <p:cNvPr id="2" name="Date Placeholder 1"/>
          <p:cNvSpPr>
            <a:spLocks noGrp="1"/>
          </p:cNvSpPr>
          <p:nvPr>
            <p:ph type="dt" sz="half" idx="10"/>
          </p:nvPr>
        </p:nvSpPr>
        <p:spPr>
          <a:xfrm>
            <a:off x="4796050" y="6177185"/>
            <a:ext cx="2743200" cy="365125"/>
          </a:xfrm>
        </p:spPr>
        <p:txBody>
          <a:bodyPr/>
          <a:lstStyle/>
          <a:p>
            <a:pPr algn="ctr"/>
            <a:r>
              <a:rPr lang="en-US" smtClean="0"/>
              <a:t>7/24/2018</a:t>
            </a:r>
            <a:endParaRPr lang="en-US" dirty="0"/>
          </a:p>
        </p:txBody>
      </p:sp>
      <p:pic>
        <p:nvPicPr>
          <p:cNvPr id="5" name="Picture 4"/>
          <p:cNvPicPr>
            <a:picLocks noChangeAspect="1"/>
          </p:cNvPicPr>
          <p:nvPr/>
        </p:nvPicPr>
        <p:blipFill>
          <a:blip r:embed="rId3"/>
          <a:stretch>
            <a:fillRect/>
          </a:stretch>
        </p:blipFill>
        <p:spPr>
          <a:xfrm>
            <a:off x="1454026" y="1976940"/>
            <a:ext cx="9340035" cy="3557016"/>
          </a:xfrm>
          <a:prstGeom prst="rect">
            <a:avLst/>
          </a:prstGeom>
        </p:spPr>
      </p:pic>
      <p:sp>
        <p:nvSpPr>
          <p:cNvPr id="7" name="Rounded Rectangle 6"/>
          <p:cNvSpPr/>
          <p:nvPr/>
        </p:nvSpPr>
        <p:spPr>
          <a:xfrm>
            <a:off x="1454026" y="3972396"/>
            <a:ext cx="9340035" cy="4347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E831033F-54C9-455C-8660-032D49F8CBCE}" type="slidenum">
              <a:rPr lang="en-US" smtClean="0"/>
              <a:t>23</a:t>
            </a:fld>
            <a:endParaRPr lang="en-US"/>
          </a:p>
        </p:txBody>
      </p:sp>
    </p:spTree>
    <p:extLst>
      <p:ext uri="{BB962C8B-B14F-4D97-AF65-F5344CB8AC3E}">
        <p14:creationId xmlns:p14="http://schemas.microsoft.com/office/powerpoint/2010/main" val="186503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multiple perspectives!</a:t>
            </a:r>
            <a:endParaRPr lang="en-US" dirty="0"/>
          </a:p>
        </p:txBody>
      </p:sp>
      <p:sp>
        <p:nvSpPr>
          <p:cNvPr id="6" name="TextBox 5"/>
          <p:cNvSpPr txBox="1"/>
          <p:nvPr/>
        </p:nvSpPr>
        <p:spPr>
          <a:xfrm>
            <a:off x="1549098" y="6295979"/>
            <a:ext cx="8573570" cy="276999"/>
          </a:xfrm>
          <a:prstGeom prst="rect">
            <a:avLst/>
          </a:prstGeom>
          <a:noFill/>
        </p:spPr>
        <p:txBody>
          <a:bodyPr wrap="square" rtlCol="0">
            <a:spAutoFit/>
          </a:bodyPr>
          <a:lstStyle/>
          <a:p>
            <a:r>
              <a:rPr lang="en-US" sz="1200" dirty="0" smtClean="0"/>
              <a:t>Data from FPDS </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
        <p:nvSpPr>
          <p:cNvPr id="2" name="Date Placeholder 1"/>
          <p:cNvSpPr>
            <a:spLocks noGrp="1"/>
          </p:cNvSpPr>
          <p:nvPr>
            <p:ph type="dt" sz="half" idx="10"/>
          </p:nvPr>
        </p:nvSpPr>
        <p:spPr>
          <a:xfrm>
            <a:off x="4796050" y="6177185"/>
            <a:ext cx="2743200" cy="365125"/>
          </a:xfrm>
        </p:spPr>
        <p:txBody>
          <a:bodyPr/>
          <a:lstStyle/>
          <a:p>
            <a:pPr algn="ctr"/>
            <a:r>
              <a:rPr lang="en-US" smtClean="0"/>
              <a:t>7/24/2018</a:t>
            </a:r>
            <a:endParaRPr lang="en-US" dirty="0"/>
          </a:p>
        </p:txBody>
      </p:sp>
      <p:pic>
        <p:nvPicPr>
          <p:cNvPr id="3" name="Picture 2"/>
          <p:cNvPicPr>
            <a:picLocks noChangeAspect="1"/>
          </p:cNvPicPr>
          <p:nvPr/>
        </p:nvPicPr>
        <p:blipFill>
          <a:blip r:embed="rId3"/>
          <a:stretch>
            <a:fillRect/>
          </a:stretch>
        </p:blipFill>
        <p:spPr>
          <a:xfrm>
            <a:off x="1519118" y="1981414"/>
            <a:ext cx="9215133" cy="3554732"/>
          </a:xfrm>
          <a:prstGeom prst="rect">
            <a:avLst/>
          </a:prstGeom>
        </p:spPr>
      </p:pic>
      <p:sp>
        <p:nvSpPr>
          <p:cNvPr id="7" name="Rounded Rectangle 6"/>
          <p:cNvSpPr/>
          <p:nvPr/>
        </p:nvSpPr>
        <p:spPr>
          <a:xfrm>
            <a:off x="1549098" y="3927980"/>
            <a:ext cx="9185153" cy="4347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E831033F-54C9-455C-8660-032D49F8CBCE}" type="slidenum">
              <a:rPr lang="en-US" smtClean="0"/>
              <a:t>24</a:t>
            </a:fld>
            <a:endParaRPr lang="en-US"/>
          </a:p>
        </p:txBody>
      </p:sp>
    </p:spTree>
    <p:extLst>
      <p:ext uri="{BB962C8B-B14F-4D97-AF65-F5344CB8AC3E}">
        <p14:creationId xmlns:p14="http://schemas.microsoft.com/office/powerpoint/2010/main" val="2867268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1942" y="2056534"/>
            <a:ext cx="11650238" cy="2954635"/>
          </a:xfrm>
          <a:prstGeom prst="rect">
            <a:avLst/>
          </a:prstGeom>
        </p:spPr>
      </p:pic>
      <p:sp>
        <p:nvSpPr>
          <p:cNvPr id="4" name="Title 3"/>
          <p:cNvSpPr>
            <a:spLocks noGrp="1"/>
          </p:cNvSpPr>
          <p:nvPr>
            <p:ph type="title"/>
          </p:nvPr>
        </p:nvSpPr>
        <p:spPr/>
        <p:txBody>
          <a:bodyPr/>
          <a:lstStyle/>
          <a:p>
            <a:r>
              <a:rPr lang="en-US" dirty="0" smtClean="0"/>
              <a:t>Focus on context and applicability!</a:t>
            </a:r>
            <a:endParaRPr lang="en-US" dirty="0"/>
          </a:p>
        </p:txBody>
      </p:sp>
      <p:sp>
        <p:nvSpPr>
          <p:cNvPr id="6" name="TextBox 5"/>
          <p:cNvSpPr txBox="1"/>
          <p:nvPr/>
        </p:nvSpPr>
        <p:spPr>
          <a:xfrm>
            <a:off x="271942" y="6177185"/>
            <a:ext cx="8573570" cy="276999"/>
          </a:xfrm>
          <a:prstGeom prst="rect">
            <a:avLst/>
          </a:prstGeom>
          <a:noFill/>
        </p:spPr>
        <p:txBody>
          <a:bodyPr wrap="square" rtlCol="0">
            <a:spAutoFit/>
          </a:bodyPr>
          <a:lstStyle/>
          <a:p>
            <a:r>
              <a:rPr lang="en-US" sz="1200" dirty="0" smtClean="0"/>
              <a:t>Data from FPDS Hurricane Harvey</a:t>
            </a:r>
            <a:endParaRPr lang="en-US" sz="1200" dirty="0"/>
          </a:p>
        </p:txBody>
      </p:sp>
      <p:pic>
        <p:nvPicPr>
          <p:cNvPr id="8" name="Picture 7"/>
          <p:cNvPicPr>
            <a:picLocks noChangeAspect="1"/>
          </p:cNvPicPr>
          <p:nvPr/>
        </p:nvPicPr>
        <p:blipFill>
          <a:blip r:embed="rId3"/>
          <a:stretch>
            <a:fillRect/>
          </a:stretch>
        </p:blipFill>
        <p:spPr>
          <a:xfrm>
            <a:off x="10570999" y="6205859"/>
            <a:ext cx="1255885" cy="457240"/>
          </a:xfrm>
          <a:prstGeom prst="rect">
            <a:avLst/>
          </a:prstGeom>
        </p:spPr>
      </p:pic>
      <p:sp>
        <p:nvSpPr>
          <p:cNvPr id="2" name="Date Placeholder 1"/>
          <p:cNvSpPr>
            <a:spLocks noGrp="1"/>
          </p:cNvSpPr>
          <p:nvPr>
            <p:ph type="dt" sz="half" idx="10"/>
          </p:nvPr>
        </p:nvSpPr>
        <p:spPr>
          <a:xfrm>
            <a:off x="4796050" y="6177185"/>
            <a:ext cx="2743200" cy="365125"/>
          </a:xfrm>
        </p:spPr>
        <p:txBody>
          <a:bodyPr/>
          <a:lstStyle/>
          <a:p>
            <a:pPr algn="ctr"/>
            <a:r>
              <a:rPr lang="en-US" smtClean="0"/>
              <a:t>7/24/2018</a:t>
            </a:r>
            <a:endParaRPr lang="en-US" dirty="0"/>
          </a:p>
        </p:txBody>
      </p:sp>
      <p:sp>
        <p:nvSpPr>
          <p:cNvPr id="7" name="Rounded Rectangle 6"/>
          <p:cNvSpPr/>
          <p:nvPr/>
        </p:nvSpPr>
        <p:spPr>
          <a:xfrm>
            <a:off x="271942" y="3658157"/>
            <a:ext cx="11554942" cy="4347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E831033F-54C9-455C-8660-032D49F8CBCE}" type="slidenum">
              <a:rPr lang="en-US" smtClean="0"/>
              <a:t>25</a:t>
            </a:fld>
            <a:endParaRPr lang="en-US"/>
          </a:p>
        </p:txBody>
      </p:sp>
    </p:spTree>
    <p:extLst>
      <p:ext uri="{BB962C8B-B14F-4D97-AF65-F5344CB8AC3E}">
        <p14:creationId xmlns:p14="http://schemas.microsoft.com/office/powerpoint/2010/main" val="36423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your customer?</a:t>
            </a:r>
            <a:endParaRPr lang="en-US" dirty="0"/>
          </a:p>
        </p:txBody>
      </p:sp>
      <p:sp>
        <p:nvSpPr>
          <p:cNvPr id="6" name="TextBox 5"/>
          <p:cNvSpPr txBox="1"/>
          <p:nvPr/>
        </p:nvSpPr>
        <p:spPr>
          <a:xfrm>
            <a:off x="1118543" y="6116646"/>
            <a:ext cx="8573570" cy="276999"/>
          </a:xfrm>
          <a:prstGeom prst="rect">
            <a:avLst/>
          </a:prstGeom>
          <a:noFill/>
        </p:spPr>
        <p:txBody>
          <a:bodyPr wrap="square" rtlCol="0">
            <a:spAutoFit/>
          </a:bodyPr>
          <a:lstStyle/>
          <a:p>
            <a:r>
              <a:rPr lang="en-US" sz="1200" dirty="0" smtClean="0"/>
              <a:t>Data from FPDS ; Item 11, FEMA AAR, July 12, 2018</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
        <p:nvSpPr>
          <p:cNvPr id="2" name="Date Placeholder 1"/>
          <p:cNvSpPr>
            <a:spLocks noGrp="1"/>
          </p:cNvSpPr>
          <p:nvPr>
            <p:ph type="dt" sz="half" idx="10"/>
          </p:nvPr>
        </p:nvSpPr>
        <p:spPr>
          <a:xfrm>
            <a:off x="4796050" y="6177185"/>
            <a:ext cx="2743200" cy="365125"/>
          </a:xfrm>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26</a:t>
            </a:fld>
            <a:endParaRPr lang="en-US"/>
          </a:p>
        </p:txBody>
      </p:sp>
      <p:pic>
        <p:nvPicPr>
          <p:cNvPr id="9" name="Picture 8"/>
          <p:cNvPicPr>
            <a:picLocks noChangeAspect="1"/>
          </p:cNvPicPr>
          <p:nvPr/>
        </p:nvPicPr>
        <p:blipFill>
          <a:blip r:embed="rId3"/>
          <a:stretch>
            <a:fillRect/>
          </a:stretch>
        </p:blipFill>
        <p:spPr>
          <a:xfrm>
            <a:off x="1118543" y="2095593"/>
            <a:ext cx="9918334" cy="3121154"/>
          </a:xfrm>
          <a:prstGeom prst="rect">
            <a:avLst/>
          </a:prstGeom>
        </p:spPr>
      </p:pic>
      <p:pic>
        <p:nvPicPr>
          <p:cNvPr id="10" name="Picture 9"/>
          <p:cNvPicPr>
            <a:picLocks noChangeAspect="1"/>
          </p:cNvPicPr>
          <p:nvPr/>
        </p:nvPicPr>
        <p:blipFill>
          <a:blip r:embed="rId4"/>
          <a:stretch>
            <a:fillRect/>
          </a:stretch>
        </p:blipFill>
        <p:spPr>
          <a:xfrm>
            <a:off x="1118543" y="5458841"/>
            <a:ext cx="7134225" cy="476250"/>
          </a:xfrm>
          <a:prstGeom prst="rect">
            <a:avLst/>
          </a:prstGeom>
        </p:spPr>
      </p:pic>
    </p:spTree>
    <p:extLst>
      <p:ext uri="{BB962C8B-B14F-4D97-AF65-F5344CB8AC3E}">
        <p14:creationId xmlns:p14="http://schemas.microsoft.com/office/powerpoint/2010/main" val="372813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Contract Vehicles should you pursue?</a:t>
            </a:r>
            <a:endParaRPr lang="en-US" dirty="0"/>
          </a:p>
        </p:txBody>
      </p:sp>
      <p:sp>
        <p:nvSpPr>
          <p:cNvPr id="6" name="TextBox 5"/>
          <p:cNvSpPr txBox="1"/>
          <p:nvPr/>
        </p:nvSpPr>
        <p:spPr>
          <a:xfrm>
            <a:off x="1118543" y="6116646"/>
            <a:ext cx="8573570" cy="276999"/>
          </a:xfrm>
          <a:prstGeom prst="rect">
            <a:avLst/>
          </a:prstGeom>
          <a:noFill/>
        </p:spPr>
        <p:txBody>
          <a:bodyPr wrap="square" rtlCol="0">
            <a:spAutoFit/>
          </a:bodyPr>
          <a:lstStyle/>
          <a:p>
            <a:r>
              <a:rPr lang="en-US" sz="1200" dirty="0" smtClean="0"/>
              <a:t>Data from FPDS ;</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
        <p:nvSpPr>
          <p:cNvPr id="2" name="Date Placeholder 1"/>
          <p:cNvSpPr>
            <a:spLocks noGrp="1"/>
          </p:cNvSpPr>
          <p:nvPr>
            <p:ph type="dt" sz="half" idx="10"/>
          </p:nvPr>
        </p:nvSpPr>
        <p:spPr>
          <a:xfrm>
            <a:off x="4796050" y="6177185"/>
            <a:ext cx="2743200" cy="365125"/>
          </a:xfrm>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27</a:t>
            </a:fld>
            <a:endParaRPr lang="en-US"/>
          </a:p>
        </p:txBody>
      </p:sp>
      <p:pic>
        <p:nvPicPr>
          <p:cNvPr id="7" name="Picture 6"/>
          <p:cNvPicPr>
            <a:picLocks noChangeAspect="1"/>
          </p:cNvPicPr>
          <p:nvPr/>
        </p:nvPicPr>
        <p:blipFill>
          <a:blip r:embed="rId3"/>
          <a:stretch>
            <a:fillRect/>
          </a:stretch>
        </p:blipFill>
        <p:spPr>
          <a:xfrm>
            <a:off x="3340408" y="2173574"/>
            <a:ext cx="5534563" cy="2173574"/>
          </a:xfrm>
          <a:prstGeom prst="rect">
            <a:avLst/>
          </a:prstGeom>
        </p:spPr>
      </p:pic>
    </p:spTree>
    <p:extLst>
      <p:ext uri="{BB962C8B-B14F-4D97-AF65-F5344CB8AC3E}">
        <p14:creationId xmlns:p14="http://schemas.microsoft.com/office/powerpoint/2010/main" val="2845479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What initiates Federal Activity?</a:t>
            </a:r>
            <a:endParaRPr lang="en-US" dirty="0"/>
          </a:p>
        </p:txBody>
      </p:sp>
      <p:sp>
        <p:nvSpPr>
          <p:cNvPr id="9" name="Content Placeholder 8"/>
          <p:cNvSpPr>
            <a:spLocks noGrp="1"/>
          </p:cNvSpPr>
          <p:nvPr>
            <p:ph idx="1"/>
          </p:nvPr>
        </p:nvSpPr>
        <p:spPr/>
        <p:txBody>
          <a:bodyPr/>
          <a:lstStyle/>
          <a:p>
            <a:r>
              <a:rPr lang="en-US" dirty="0"/>
              <a:t>The </a:t>
            </a:r>
            <a:r>
              <a:rPr lang="en-US" dirty="0">
                <a:hlinkClick r:id="rId2"/>
              </a:rPr>
              <a:t>Stafford Act (§401)</a:t>
            </a:r>
            <a:r>
              <a:rPr lang="en-US" dirty="0"/>
              <a:t> requires that: "All requests for a declaration by the President that a major disaster exists shall be made by the Governor of the affected State." A State also includes the District of Columbia, Puerto Rico, the Virgin Islands, Guam, American Samoa, and the Commonwealth of the Northern Mariana Islands. The Marshall Islands and the Federated States of Micronesia are also eligible to request a declaration and receive assistance.</a:t>
            </a:r>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28</a:t>
            </a:fld>
            <a:endParaRPr lang="en-US"/>
          </a:p>
        </p:txBody>
      </p:sp>
      <p:sp>
        <p:nvSpPr>
          <p:cNvPr id="6" name="TextBox 5"/>
          <p:cNvSpPr txBox="1"/>
          <p:nvPr/>
        </p:nvSpPr>
        <p:spPr>
          <a:xfrm>
            <a:off x="838200" y="6221890"/>
            <a:ext cx="8573570" cy="276999"/>
          </a:xfrm>
          <a:prstGeom prst="rect">
            <a:avLst/>
          </a:prstGeom>
          <a:noFill/>
        </p:spPr>
        <p:txBody>
          <a:bodyPr wrap="square" rtlCol="0">
            <a:spAutoFit/>
          </a:bodyPr>
          <a:lstStyle/>
          <a:p>
            <a:r>
              <a:rPr lang="en-US" sz="1200" dirty="0"/>
              <a:t>https://www.fema.gov/declaration-process</a:t>
            </a:r>
          </a:p>
        </p:txBody>
      </p:sp>
      <p:pic>
        <p:nvPicPr>
          <p:cNvPr id="8" name="Picture 7"/>
          <p:cNvPicPr>
            <a:picLocks noChangeAspect="1"/>
          </p:cNvPicPr>
          <p:nvPr/>
        </p:nvPicPr>
        <p:blipFill>
          <a:blip r:embed="rId3"/>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3954470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Disaster Declaration Process</a:t>
            </a:r>
            <a:endParaRPr lang="en-US" dirty="0"/>
          </a:p>
        </p:txBody>
      </p:sp>
      <p:sp>
        <p:nvSpPr>
          <p:cNvPr id="9" name="Content Placeholder 8"/>
          <p:cNvSpPr>
            <a:spLocks noGrp="1"/>
          </p:cNvSpPr>
          <p:nvPr>
            <p:ph idx="1"/>
          </p:nvPr>
        </p:nvSpPr>
        <p:spPr/>
        <p:txBody>
          <a:bodyPr>
            <a:normAutofit/>
          </a:bodyPr>
          <a:lstStyle/>
          <a:p>
            <a:r>
              <a:rPr lang="en-US" dirty="0" smtClean="0"/>
              <a:t>Preliminary Damage Assessment</a:t>
            </a:r>
          </a:p>
          <a:p>
            <a:r>
              <a:rPr lang="en-US" dirty="0" smtClean="0"/>
              <a:t>State or Tribal Indian Government Resources Overwhelmed</a:t>
            </a:r>
          </a:p>
          <a:p>
            <a:r>
              <a:rPr lang="en-US" dirty="0" smtClean="0"/>
              <a:t>Declaration Types</a:t>
            </a:r>
          </a:p>
          <a:p>
            <a:pPr lvl="1"/>
            <a:r>
              <a:rPr lang="en-US" dirty="0" smtClean="0"/>
              <a:t>Emergency Declarations – made by President</a:t>
            </a:r>
          </a:p>
          <a:p>
            <a:pPr lvl="2"/>
            <a:r>
              <a:rPr lang="en-US" dirty="0" smtClean="0"/>
              <a:t>Any occasion, when determined federal assistance is needed</a:t>
            </a:r>
          </a:p>
          <a:p>
            <a:pPr lvl="2"/>
            <a:r>
              <a:rPr lang="en-US" dirty="0" smtClean="0"/>
              <a:t>Assistance supplements state/local/tribal</a:t>
            </a:r>
          </a:p>
          <a:p>
            <a:pPr lvl="2"/>
            <a:r>
              <a:rPr lang="en-US" dirty="0" smtClean="0"/>
              <a:t>$5 million cap, with report to Congress</a:t>
            </a:r>
          </a:p>
          <a:p>
            <a:pPr lvl="1"/>
            <a:r>
              <a:rPr lang="en-US" dirty="0" smtClean="0"/>
              <a:t>Major Disaster Declaration – for any natural event</a:t>
            </a:r>
          </a:p>
          <a:p>
            <a:r>
              <a:rPr lang="en-US" dirty="0" smtClean="0"/>
              <a:t>Appeals</a:t>
            </a:r>
          </a:p>
          <a:p>
            <a:r>
              <a:rPr lang="en-US" dirty="0" smtClean="0"/>
              <a:t>Post Declaration Actions</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29</a:t>
            </a:fld>
            <a:endParaRPr lang="en-US"/>
          </a:p>
        </p:txBody>
      </p:sp>
      <p:sp>
        <p:nvSpPr>
          <p:cNvPr id="6" name="TextBox 5"/>
          <p:cNvSpPr txBox="1"/>
          <p:nvPr/>
        </p:nvSpPr>
        <p:spPr>
          <a:xfrm>
            <a:off x="838200" y="6221890"/>
            <a:ext cx="8573570" cy="276999"/>
          </a:xfrm>
          <a:prstGeom prst="rect">
            <a:avLst/>
          </a:prstGeom>
          <a:noFill/>
        </p:spPr>
        <p:txBody>
          <a:bodyPr wrap="square" rtlCol="0">
            <a:spAutoFit/>
          </a:bodyPr>
          <a:lstStyle/>
          <a:p>
            <a:r>
              <a:rPr lang="en-US" sz="1200" dirty="0"/>
              <a:t>https://www.fema.gov/es/node/33733</a:t>
            </a:r>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1992548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3</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729492" y="256758"/>
            <a:ext cx="2678906" cy="1078260"/>
          </a:xfrm>
          <a:prstGeom prst="rect">
            <a:avLst/>
          </a:prstGeom>
        </p:spPr>
      </p:pic>
      <p:sp>
        <p:nvSpPr>
          <p:cNvPr id="7" name="Shape 176"/>
          <p:cNvSpPr txBox="1">
            <a:spLocks/>
          </p:cNvSpPr>
          <p:nvPr/>
        </p:nvSpPr>
        <p:spPr>
          <a:xfrm>
            <a:off x="2416969" y="1566980"/>
            <a:ext cx="7358063" cy="3348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3520" dirty="0">
                <a:solidFill>
                  <a:prstClr val="black"/>
                </a:solidFill>
                <a:latin typeface="Interstate-Regular"/>
              </a:rPr>
              <a:t>Assist businesses in creating, development and growing their sales, revenue and jobs through Federal, state and local government contracts.</a:t>
            </a:r>
          </a:p>
        </p:txBody>
      </p:sp>
      <p:sp>
        <p:nvSpPr>
          <p:cNvPr id="8" name="Rectangle 7"/>
          <p:cNvSpPr/>
          <p:nvPr/>
        </p:nvSpPr>
        <p:spPr>
          <a:xfrm>
            <a:off x="2541948" y="5147116"/>
            <a:ext cx="7233084" cy="923330"/>
          </a:xfrm>
          <a:prstGeom prst="rect">
            <a:avLst/>
          </a:prstGeom>
        </p:spPr>
        <p:txBody>
          <a:bodyPr wrap="square">
            <a:spAutoFit/>
          </a:bodyPr>
          <a:lstStyle/>
          <a:p>
            <a:pPr algn="ctr"/>
            <a:r>
              <a:rPr lang="en-US" i="1" dirty="0">
                <a:solidFill>
                  <a:prstClr val="black"/>
                </a:solidFill>
              </a:rPr>
              <a:t>WPI is a Procurement Technical Assistance Center (PTAC) funded in part by the Defense Logistics Agency (DLA), WEDC and other funding sources.</a:t>
            </a:r>
          </a:p>
        </p:txBody>
      </p:sp>
    </p:spTree>
    <p:extLst>
      <p:ext uri="{BB962C8B-B14F-4D97-AF65-F5344CB8AC3E}">
        <p14:creationId xmlns:p14="http://schemas.microsoft.com/office/powerpoint/2010/main" val="1562793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Included Natural Events</a:t>
            </a:r>
            <a:endParaRPr lang="en-US" dirty="0"/>
          </a:p>
        </p:txBody>
      </p:sp>
      <p:sp>
        <p:nvSpPr>
          <p:cNvPr id="9" name="Content Placeholder 8"/>
          <p:cNvSpPr>
            <a:spLocks noGrp="1"/>
          </p:cNvSpPr>
          <p:nvPr>
            <p:ph sz="half" idx="1"/>
          </p:nvPr>
        </p:nvSpPr>
        <p:spPr/>
        <p:txBody>
          <a:bodyPr>
            <a:normAutofit lnSpcReduction="10000"/>
          </a:bodyPr>
          <a:lstStyle/>
          <a:p>
            <a:r>
              <a:rPr lang="en-US" dirty="0" smtClean="0"/>
              <a:t>Hurricane</a:t>
            </a:r>
          </a:p>
          <a:p>
            <a:r>
              <a:rPr lang="en-US" dirty="0" smtClean="0"/>
              <a:t>Tornado</a:t>
            </a:r>
          </a:p>
          <a:p>
            <a:r>
              <a:rPr lang="en-US" dirty="0" smtClean="0"/>
              <a:t>Storm</a:t>
            </a:r>
          </a:p>
          <a:p>
            <a:r>
              <a:rPr lang="en-US" dirty="0" smtClean="0"/>
              <a:t>high water</a:t>
            </a:r>
          </a:p>
          <a:p>
            <a:r>
              <a:rPr lang="en-US" dirty="0" smtClean="0"/>
              <a:t>wind-driven water</a:t>
            </a:r>
          </a:p>
          <a:p>
            <a:r>
              <a:rPr lang="en-US" dirty="0" smtClean="0"/>
              <a:t>tidal wave</a:t>
            </a:r>
          </a:p>
          <a:p>
            <a:r>
              <a:rPr lang="en-US" dirty="0" smtClean="0"/>
              <a:t>Tsunami</a:t>
            </a:r>
          </a:p>
          <a:p>
            <a:r>
              <a:rPr lang="en-US" dirty="0" smtClean="0"/>
              <a:t>Earthquake</a:t>
            </a:r>
          </a:p>
          <a:p>
            <a:r>
              <a:rPr lang="en-US" dirty="0" smtClean="0"/>
              <a:t>volcanic eruption</a:t>
            </a:r>
          </a:p>
          <a:p>
            <a:endParaRPr lang="en-US" dirty="0" smtClean="0"/>
          </a:p>
        </p:txBody>
      </p:sp>
      <p:sp>
        <p:nvSpPr>
          <p:cNvPr id="5" name="Content Placeholder 4"/>
          <p:cNvSpPr>
            <a:spLocks noGrp="1"/>
          </p:cNvSpPr>
          <p:nvPr>
            <p:ph sz="half" idx="2"/>
          </p:nvPr>
        </p:nvSpPr>
        <p:spPr/>
        <p:txBody>
          <a:bodyPr>
            <a:normAutofit lnSpcReduction="10000"/>
          </a:bodyPr>
          <a:lstStyle/>
          <a:p>
            <a:r>
              <a:rPr lang="en-US" dirty="0" smtClean="0"/>
              <a:t>Landslide</a:t>
            </a:r>
          </a:p>
          <a:p>
            <a:r>
              <a:rPr lang="en-US" dirty="0" smtClean="0"/>
              <a:t>Mudslide</a:t>
            </a:r>
          </a:p>
          <a:p>
            <a:r>
              <a:rPr lang="en-US" dirty="0" smtClean="0"/>
              <a:t>Snowstorm or drought</a:t>
            </a:r>
          </a:p>
          <a:p>
            <a:r>
              <a:rPr lang="en-US" dirty="0" smtClean="0"/>
              <a:t>regardless </a:t>
            </a:r>
            <a:r>
              <a:rPr lang="en-US" dirty="0"/>
              <a:t>of cause, </a:t>
            </a:r>
            <a:endParaRPr lang="en-US" dirty="0" smtClean="0"/>
          </a:p>
          <a:p>
            <a:pPr lvl="1"/>
            <a:r>
              <a:rPr lang="en-US" dirty="0" smtClean="0"/>
              <a:t>Fire</a:t>
            </a:r>
          </a:p>
          <a:p>
            <a:pPr lvl="1"/>
            <a:r>
              <a:rPr lang="en-US" dirty="0" smtClean="0"/>
              <a:t>Flood</a:t>
            </a:r>
          </a:p>
          <a:p>
            <a:pPr lvl="1"/>
            <a:r>
              <a:rPr lang="en-US" dirty="0"/>
              <a:t>E</a:t>
            </a:r>
            <a:r>
              <a:rPr lang="en-US" dirty="0" smtClean="0"/>
              <a:t>xplosion</a:t>
            </a:r>
            <a:endParaRPr lang="en-US" dirty="0"/>
          </a:p>
          <a:p>
            <a:pPr marL="0" indent="0">
              <a:buNone/>
            </a:pP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30</a:t>
            </a:fld>
            <a:endParaRPr lang="en-US"/>
          </a:p>
        </p:txBody>
      </p:sp>
      <p:sp>
        <p:nvSpPr>
          <p:cNvPr id="6" name="TextBox 5"/>
          <p:cNvSpPr txBox="1"/>
          <p:nvPr/>
        </p:nvSpPr>
        <p:spPr>
          <a:xfrm>
            <a:off x="838200" y="6221890"/>
            <a:ext cx="8573570" cy="276999"/>
          </a:xfrm>
          <a:prstGeom prst="rect">
            <a:avLst/>
          </a:prstGeom>
          <a:noFill/>
        </p:spPr>
        <p:txBody>
          <a:bodyPr wrap="square" rtlCol="0">
            <a:spAutoFit/>
          </a:bodyPr>
          <a:lstStyle/>
          <a:p>
            <a:r>
              <a:rPr lang="en-US" sz="1200" dirty="0"/>
              <a:t>https://www.fema.gov/es/node/33733</a:t>
            </a:r>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3587751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Readiness –Deployable Teams and Assets</a:t>
            </a:r>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31</a:t>
            </a:fld>
            <a:endParaRPr lang="en-US"/>
          </a:p>
        </p:txBody>
      </p:sp>
      <p:sp>
        <p:nvSpPr>
          <p:cNvPr id="6" name="TextBox 5"/>
          <p:cNvSpPr txBox="1"/>
          <p:nvPr/>
        </p:nvSpPr>
        <p:spPr>
          <a:xfrm>
            <a:off x="1809215" y="6358695"/>
            <a:ext cx="8573570" cy="276999"/>
          </a:xfrm>
          <a:prstGeom prst="rect">
            <a:avLst/>
          </a:prstGeom>
          <a:noFill/>
        </p:spPr>
        <p:txBody>
          <a:bodyPr wrap="square" rtlCol="0">
            <a:spAutoFit/>
          </a:bodyPr>
          <a:lstStyle/>
          <a:p>
            <a:r>
              <a:rPr lang="en-US" sz="1200" dirty="0" smtClean="0"/>
              <a:t>FEMA’s Daily Operations Brief; July 23, 2018</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7" name="Picture 6"/>
          <p:cNvPicPr>
            <a:picLocks noChangeAspect="1"/>
          </p:cNvPicPr>
          <p:nvPr/>
        </p:nvPicPr>
        <p:blipFill>
          <a:blip r:embed="rId3"/>
          <a:stretch>
            <a:fillRect/>
          </a:stretch>
        </p:blipFill>
        <p:spPr>
          <a:xfrm>
            <a:off x="1285875" y="1539455"/>
            <a:ext cx="9620250" cy="4438650"/>
          </a:xfrm>
          <a:prstGeom prst="rect">
            <a:avLst/>
          </a:prstGeom>
        </p:spPr>
      </p:pic>
    </p:spTree>
    <p:extLst>
      <p:ext uri="{BB962C8B-B14F-4D97-AF65-F5344CB8AC3E}">
        <p14:creationId xmlns:p14="http://schemas.microsoft.com/office/powerpoint/2010/main" val="1050782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Assistance Grants Program</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32</a:t>
            </a:fld>
            <a:endParaRPr lang="en-US"/>
          </a:p>
        </p:txBody>
      </p:sp>
      <p:sp>
        <p:nvSpPr>
          <p:cNvPr id="6" name="TextBox 5"/>
          <p:cNvSpPr txBox="1"/>
          <p:nvPr/>
        </p:nvSpPr>
        <p:spPr>
          <a:xfrm>
            <a:off x="1209612" y="6358695"/>
            <a:ext cx="8573570" cy="276999"/>
          </a:xfrm>
          <a:prstGeom prst="rect">
            <a:avLst/>
          </a:prstGeom>
          <a:noFill/>
        </p:spPr>
        <p:txBody>
          <a:bodyPr wrap="square" rtlCol="0">
            <a:spAutoFit/>
          </a:bodyPr>
          <a:lstStyle/>
          <a:p>
            <a:r>
              <a:rPr lang="en-US" sz="1200" dirty="0" smtClean="0"/>
              <a:t>FEMA’s Daily Operations Brief; June 19, 2018</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9" name="Picture 8"/>
          <p:cNvPicPr>
            <a:picLocks noChangeAspect="1"/>
          </p:cNvPicPr>
          <p:nvPr/>
        </p:nvPicPr>
        <p:blipFill>
          <a:blip r:embed="rId3"/>
          <a:stretch>
            <a:fillRect/>
          </a:stretch>
        </p:blipFill>
        <p:spPr>
          <a:xfrm>
            <a:off x="1100137" y="1255657"/>
            <a:ext cx="9991725" cy="4886325"/>
          </a:xfrm>
          <a:prstGeom prst="rect">
            <a:avLst/>
          </a:prstGeom>
        </p:spPr>
      </p:pic>
    </p:spTree>
    <p:extLst>
      <p:ext uri="{BB962C8B-B14F-4D97-AF65-F5344CB8AC3E}">
        <p14:creationId xmlns:p14="http://schemas.microsoft.com/office/powerpoint/2010/main" val="3352196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a:t>
            </a:r>
            <a:endParaRPr lang="en-US" dirty="0"/>
          </a:p>
        </p:txBody>
      </p:sp>
      <p:sp>
        <p:nvSpPr>
          <p:cNvPr id="7" name="Content Placeholder 6"/>
          <p:cNvSpPr>
            <a:spLocks noGrp="1"/>
          </p:cNvSpPr>
          <p:nvPr>
            <p:ph idx="1"/>
          </p:nvPr>
        </p:nvSpPr>
        <p:spPr/>
        <p:txBody>
          <a:bodyPr/>
          <a:lstStyle/>
          <a:p>
            <a:r>
              <a:rPr lang="en-US" dirty="0" smtClean="0"/>
              <a:t>“governments need to be better prepared with their own supplies</a:t>
            </a:r>
          </a:p>
          <a:p>
            <a:r>
              <a:rPr lang="en-US" dirty="0" smtClean="0"/>
              <a:t>To have pre-positioned contracts with enforcement</a:t>
            </a:r>
          </a:p>
          <a:p>
            <a:r>
              <a:rPr lang="en-US" dirty="0" smtClean="0"/>
              <a:t>Establishing “rainy day” fund or disaster relief funds</a:t>
            </a:r>
          </a:p>
          <a:p>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33</a:t>
            </a:fld>
            <a:endParaRPr lang="en-US"/>
          </a:p>
        </p:txBody>
      </p:sp>
      <p:sp>
        <p:nvSpPr>
          <p:cNvPr id="6" name="TextBox 5"/>
          <p:cNvSpPr txBox="1"/>
          <p:nvPr/>
        </p:nvSpPr>
        <p:spPr>
          <a:xfrm>
            <a:off x="1209612" y="6358695"/>
            <a:ext cx="8573570" cy="276999"/>
          </a:xfrm>
          <a:prstGeom prst="rect">
            <a:avLst/>
          </a:prstGeom>
          <a:noFill/>
        </p:spPr>
        <p:txBody>
          <a:bodyPr wrap="square" rtlCol="0">
            <a:spAutoFit/>
          </a:bodyPr>
          <a:lstStyle/>
          <a:p>
            <a:r>
              <a:rPr lang="en-US" sz="1200" dirty="0" smtClean="0"/>
              <a:t>FEMA’s AAR; July 12, 2018 page ii</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3377864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 DPAS and Flow-down requirements</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34</a:t>
            </a:fld>
            <a:endParaRPr lang="en-US"/>
          </a:p>
        </p:txBody>
      </p:sp>
      <p:sp>
        <p:nvSpPr>
          <p:cNvPr id="6" name="TextBox 5"/>
          <p:cNvSpPr txBox="1"/>
          <p:nvPr/>
        </p:nvSpPr>
        <p:spPr>
          <a:xfrm>
            <a:off x="1209612" y="6358695"/>
            <a:ext cx="8573570" cy="276999"/>
          </a:xfrm>
          <a:prstGeom prst="rect">
            <a:avLst/>
          </a:prstGeom>
          <a:noFill/>
        </p:spPr>
        <p:txBody>
          <a:bodyPr wrap="square" rtlCol="0">
            <a:spAutoFit/>
          </a:bodyPr>
          <a:lstStyle/>
          <a:p>
            <a:r>
              <a:rPr lang="en-US" sz="1200" dirty="0" smtClean="0"/>
              <a:t>FEMA’s AAR; July 12, 2018 page ii</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9" name="Picture 8"/>
          <p:cNvPicPr>
            <a:picLocks noChangeAspect="1"/>
          </p:cNvPicPr>
          <p:nvPr/>
        </p:nvPicPr>
        <p:blipFill>
          <a:blip r:embed="rId3"/>
          <a:stretch>
            <a:fillRect/>
          </a:stretch>
        </p:blipFill>
        <p:spPr>
          <a:xfrm>
            <a:off x="236186" y="2030812"/>
            <a:ext cx="11719628" cy="3214609"/>
          </a:xfrm>
          <a:prstGeom prst="rect">
            <a:avLst/>
          </a:prstGeom>
        </p:spPr>
      </p:pic>
    </p:spTree>
    <p:extLst>
      <p:ext uri="{BB962C8B-B14F-4D97-AF65-F5344CB8AC3E}">
        <p14:creationId xmlns:p14="http://schemas.microsoft.com/office/powerpoint/2010/main" val="1833411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(DPAS)</a:t>
            </a:r>
            <a:endParaRPr lang="en-US" dirty="0"/>
          </a:p>
        </p:txBody>
      </p:sp>
      <p:sp>
        <p:nvSpPr>
          <p:cNvPr id="3" name="Content Placeholder 2"/>
          <p:cNvSpPr>
            <a:spLocks noGrp="1"/>
          </p:cNvSpPr>
          <p:nvPr>
            <p:ph idx="1"/>
          </p:nvPr>
        </p:nvSpPr>
        <p:spPr/>
        <p:txBody>
          <a:bodyPr/>
          <a:lstStyle/>
          <a:p>
            <a:r>
              <a:rPr lang="en-US" dirty="0"/>
              <a:t>(a) Certain national defense and energy programs (including military, emergency preparedness, homeland security, and critical infrastructure protection and restoration activities) are approved for priorities and allocations support. A complete list of currently approved programs is provided at schedule I to this part</a:t>
            </a:r>
            <a:r>
              <a:rPr lang="en-US" dirty="0" smtClean="0"/>
              <a:t>.</a:t>
            </a:r>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35</a:t>
            </a:fld>
            <a:endParaRPr lang="en-US" dirty="0"/>
          </a:p>
        </p:txBody>
      </p:sp>
      <p:sp>
        <p:nvSpPr>
          <p:cNvPr id="8" name="TextBox 7"/>
          <p:cNvSpPr txBox="1"/>
          <p:nvPr/>
        </p:nvSpPr>
        <p:spPr>
          <a:xfrm>
            <a:off x="1141751" y="5915353"/>
            <a:ext cx="8332033" cy="261610"/>
          </a:xfrm>
          <a:prstGeom prst="rect">
            <a:avLst/>
          </a:prstGeom>
          <a:noFill/>
        </p:spPr>
        <p:txBody>
          <a:bodyPr wrap="square" rtlCol="0">
            <a:spAutoFit/>
          </a:bodyPr>
          <a:lstStyle/>
          <a:p>
            <a:r>
              <a:rPr lang="en-US" sz="1100" dirty="0"/>
              <a:t>https://www.gpo.gov/fdsys/pkg/CFR-2016-title15-vol2/pdf/CFR-2016-title15-vol2-part700.pdf</a:t>
            </a:r>
          </a:p>
        </p:txBody>
      </p:sp>
    </p:spTree>
    <p:extLst>
      <p:ext uri="{BB962C8B-B14F-4D97-AF65-F5344CB8AC3E}">
        <p14:creationId xmlns:p14="http://schemas.microsoft.com/office/powerpoint/2010/main" val="3803153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Priorities and Allocation System</a:t>
            </a:r>
            <a:endParaRPr lang="en-US" dirty="0"/>
          </a:p>
        </p:txBody>
      </p:sp>
      <p:sp>
        <p:nvSpPr>
          <p:cNvPr id="3" name="Content Placeholder 2"/>
          <p:cNvSpPr>
            <a:spLocks noGrp="1"/>
          </p:cNvSpPr>
          <p:nvPr>
            <p:ph idx="1"/>
          </p:nvPr>
        </p:nvSpPr>
        <p:spPr/>
        <p:txBody>
          <a:bodyPr/>
          <a:lstStyle/>
          <a:p>
            <a:r>
              <a:rPr lang="en-US" dirty="0" smtClean="0"/>
              <a:t>DPAS – aka – Rated Orders</a:t>
            </a:r>
          </a:p>
          <a:p>
            <a:r>
              <a:rPr lang="en-US" dirty="0" smtClean="0"/>
              <a:t>Defense Production Act of 1950</a:t>
            </a:r>
          </a:p>
          <a:p>
            <a:r>
              <a:rPr lang="en-US" dirty="0" smtClean="0"/>
              <a:t>Managed by Department of Commerce</a:t>
            </a:r>
          </a:p>
          <a:p>
            <a:r>
              <a:rPr lang="en-US" dirty="0" smtClean="0"/>
              <a:t>15 CFR 700</a:t>
            </a:r>
          </a:p>
          <a:p>
            <a:r>
              <a:rPr lang="en-US" dirty="0" smtClean="0"/>
              <a:t>Unrated orders</a:t>
            </a:r>
          </a:p>
          <a:p>
            <a:r>
              <a:rPr lang="en-US" dirty="0" smtClean="0"/>
              <a:t>DO – rated orders</a:t>
            </a:r>
          </a:p>
          <a:p>
            <a:r>
              <a:rPr lang="en-US" dirty="0" smtClean="0"/>
              <a:t>DX – rated order – takes precedence over a DO rated order</a:t>
            </a:r>
          </a:p>
          <a:p>
            <a:r>
              <a:rPr lang="en-US" dirty="0" smtClean="0"/>
              <a:t>Apply to specific, approved programs</a:t>
            </a:r>
            <a:endParaRPr lang="en-US" dirty="0"/>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36</a:t>
            </a:fld>
            <a:endParaRPr lang="en-US" dirty="0"/>
          </a:p>
        </p:txBody>
      </p:sp>
    </p:spTree>
    <p:extLst>
      <p:ext uri="{BB962C8B-B14F-4D97-AF65-F5344CB8AC3E}">
        <p14:creationId xmlns:p14="http://schemas.microsoft.com/office/powerpoint/2010/main" val="478450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DPAS – key definitions</a:t>
            </a:r>
            <a:endParaRPr lang="en-US" dirty="0"/>
          </a:p>
        </p:txBody>
      </p:sp>
      <p:sp>
        <p:nvSpPr>
          <p:cNvPr id="3" name="Content Placeholder 2"/>
          <p:cNvSpPr>
            <a:spLocks noGrp="1"/>
          </p:cNvSpPr>
          <p:nvPr>
            <p:ph idx="1"/>
          </p:nvPr>
        </p:nvSpPr>
        <p:spPr/>
        <p:txBody>
          <a:bodyPr/>
          <a:lstStyle/>
          <a:p>
            <a:r>
              <a:rPr lang="en-US" i="1" dirty="0"/>
              <a:t>Rated order.</a:t>
            </a:r>
            <a:r>
              <a:rPr lang="en-US" dirty="0"/>
              <a:t> A prime contract, a subcontract, or a purchase order in support of an approved program issued in accordance with the provisions of this part</a:t>
            </a:r>
            <a:r>
              <a:rPr lang="en-US" dirty="0" smtClean="0"/>
              <a:t>.</a:t>
            </a:r>
          </a:p>
          <a:p>
            <a:r>
              <a:rPr lang="en-US" i="1" dirty="0"/>
              <a:t>Approved program.</a:t>
            </a:r>
            <a:r>
              <a:rPr lang="en-US" dirty="0"/>
              <a:t> A program </a:t>
            </a:r>
            <a:r>
              <a:rPr lang="en-US" b="1" u="sng" dirty="0"/>
              <a:t>determined as necessary or appropriate for priorities and allocations support to promote the national defense</a:t>
            </a:r>
            <a:r>
              <a:rPr lang="en-US" dirty="0"/>
              <a:t> by the Secretary of Defense, the Secretary of Energy, or the Secretary of Homeland Security, under the authority of the Defense Production Act and Executive Order 13603, or the Selective Service Act and Executive Order 12742.</a:t>
            </a:r>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37</a:t>
            </a:fld>
            <a:endParaRPr lang="en-US" dirty="0"/>
          </a:p>
        </p:txBody>
      </p:sp>
    </p:spTree>
    <p:extLst>
      <p:ext uri="{BB962C8B-B14F-4D97-AF65-F5344CB8AC3E}">
        <p14:creationId xmlns:p14="http://schemas.microsoft.com/office/powerpoint/2010/main" val="1002403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Actions/Responsibility (DPAS)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Persons receiving rated orders must give them </a:t>
            </a:r>
            <a:r>
              <a:rPr lang="en-US" u="sng" dirty="0"/>
              <a:t>preferential treatment </a:t>
            </a:r>
            <a:r>
              <a:rPr lang="en-US" dirty="0"/>
              <a:t>as required by this part.</a:t>
            </a:r>
          </a:p>
          <a:p>
            <a:r>
              <a:rPr lang="en-US" dirty="0"/>
              <a:t>(c) All rated orders must be scheduled to the extent possible to </a:t>
            </a:r>
            <a:r>
              <a:rPr lang="en-US" u="sng" dirty="0"/>
              <a:t>ensure delivery by the required delivery date</a:t>
            </a:r>
            <a:r>
              <a:rPr lang="en-US" dirty="0"/>
              <a:t>.</a:t>
            </a:r>
          </a:p>
          <a:p>
            <a:r>
              <a:rPr lang="en-US" dirty="0"/>
              <a:t>(d) Persons who receive rated orders must in turn </a:t>
            </a:r>
            <a:r>
              <a:rPr lang="en-US" u="sng" dirty="0"/>
              <a:t>place rated orders with their suppliers for the items they need to fill the orders</a:t>
            </a:r>
            <a:r>
              <a:rPr lang="en-US" dirty="0"/>
              <a:t>. This provision ensures that suppliers will give priority treatment to rated orders from contractor to subcontractor to suppliers throughout the procurement chain.</a:t>
            </a:r>
          </a:p>
          <a:p>
            <a:r>
              <a:rPr lang="en-US" dirty="0"/>
              <a:t>(e) Persons may place a priority rating on orders </a:t>
            </a:r>
            <a:r>
              <a:rPr lang="en-US" b="1" u="sng" dirty="0"/>
              <a:t>only when they are in receipt of a rated order, have been explicitly authorized to do so by </a:t>
            </a:r>
            <a:r>
              <a:rPr lang="en-US" dirty="0"/>
              <a:t>the Department of Commerce or a Delegate Agency, or are otherwise permitted to do so by this part.</a:t>
            </a:r>
          </a:p>
          <a:p>
            <a:endParaRPr lang="en-US" dirty="0"/>
          </a:p>
        </p:txBody>
      </p:sp>
      <p:sp>
        <p:nvSpPr>
          <p:cNvPr id="4" name="TextBox 3"/>
          <p:cNvSpPr txBox="1"/>
          <p:nvPr/>
        </p:nvSpPr>
        <p:spPr>
          <a:xfrm>
            <a:off x="11017623" y="2800965"/>
            <a:ext cx="672353" cy="1200329"/>
          </a:xfrm>
          <a:prstGeom prst="rect">
            <a:avLst/>
          </a:prstGeom>
          <a:noFill/>
        </p:spPr>
        <p:txBody>
          <a:bodyPr wrap="square" rtlCol="0">
            <a:spAutoFit/>
          </a:bodyPr>
          <a:lstStyle/>
          <a:p>
            <a:r>
              <a:rPr lang="en-US" sz="7200" dirty="0" smtClean="0"/>
              <a:t>?</a:t>
            </a:r>
            <a:endParaRPr lang="en-US" sz="7200" dirty="0"/>
          </a:p>
        </p:txBody>
      </p:sp>
      <p:pic>
        <p:nvPicPr>
          <p:cNvPr id="6" name="Picture 5"/>
          <p:cNvPicPr>
            <a:picLocks noChangeAspect="1"/>
          </p:cNvPicPr>
          <p:nvPr/>
        </p:nvPicPr>
        <p:blipFill>
          <a:blip r:embed="rId2"/>
          <a:stretch>
            <a:fillRect/>
          </a:stretch>
        </p:blipFill>
        <p:spPr>
          <a:xfrm>
            <a:off x="10570999" y="6205859"/>
            <a:ext cx="1255885" cy="457240"/>
          </a:xfrm>
          <a:prstGeom prst="rect">
            <a:avLst/>
          </a:prstGeom>
        </p:spPr>
      </p:pic>
      <p:sp>
        <p:nvSpPr>
          <p:cNvPr id="7"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8"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38</a:t>
            </a:fld>
            <a:endParaRPr lang="en-US" dirty="0"/>
          </a:p>
        </p:txBody>
      </p:sp>
    </p:spTree>
    <p:extLst>
      <p:ext uri="{BB962C8B-B14F-4D97-AF65-F5344CB8AC3E}">
        <p14:creationId xmlns:p14="http://schemas.microsoft.com/office/powerpoint/2010/main" val="3197230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Flood Control and Coastal Emergency Act (PL 84-99</a:t>
            </a:r>
            <a:r>
              <a:rPr lang="en-US" b="1" dirty="0" smtClean="0"/>
              <a:t>)</a:t>
            </a:r>
          </a:p>
          <a:p>
            <a:r>
              <a:rPr lang="en-US" dirty="0"/>
              <a:t>USACE also has authority under PL 84-99, Flood Control and Coastal Emergencies (FCCE</a:t>
            </a:r>
            <a:r>
              <a:rPr lang="en-US" dirty="0" smtClean="0"/>
              <a:t>) (</a:t>
            </a:r>
            <a:r>
              <a:rPr lang="en-US" dirty="0"/>
              <a:t>33 U.S.C. 701n) (69 Stat. 186) for emergency management activities. </a:t>
            </a:r>
            <a:endParaRPr lang="en-US" dirty="0" smtClean="0"/>
          </a:p>
          <a:p>
            <a:r>
              <a:rPr lang="en-US" dirty="0" smtClean="0"/>
              <a:t>Under </a:t>
            </a:r>
            <a:r>
              <a:rPr lang="en-US" dirty="0"/>
              <a:t>PL </a:t>
            </a:r>
            <a:r>
              <a:rPr lang="en-US" dirty="0" smtClean="0"/>
              <a:t>84-99, the </a:t>
            </a:r>
            <a:r>
              <a:rPr lang="en-US" dirty="0"/>
              <a:t>Chief of Engineers, acting for the Secretary of the Army, is authorized to undertake</a:t>
            </a:r>
          </a:p>
          <a:p>
            <a:pPr lvl="1"/>
            <a:r>
              <a:rPr lang="en-US" dirty="0"/>
              <a:t>activities including disaster preparedness, </a:t>
            </a:r>
            <a:endParaRPr lang="en-US" dirty="0" smtClean="0"/>
          </a:p>
          <a:p>
            <a:pPr lvl="1"/>
            <a:r>
              <a:rPr lang="en-US" dirty="0" smtClean="0"/>
              <a:t>Advance </a:t>
            </a:r>
            <a:r>
              <a:rPr lang="en-US" dirty="0"/>
              <a:t>Measures, </a:t>
            </a:r>
            <a:endParaRPr lang="en-US" dirty="0" smtClean="0"/>
          </a:p>
          <a:p>
            <a:pPr lvl="1"/>
            <a:r>
              <a:rPr lang="en-US" dirty="0" smtClean="0"/>
              <a:t>emergency operations</a:t>
            </a:r>
          </a:p>
          <a:p>
            <a:pPr lvl="1"/>
            <a:r>
              <a:rPr lang="en-US" dirty="0" smtClean="0"/>
              <a:t>(Flood </a:t>
            </a:r>
            <a:r>
              <a:rPr lang="en-US" dirty="0"/>
              <a:t>Response and Post Flood Response), </a:t>
            </a:r>
            <a:endParaRPr lang="en-US" dirty="0" smtClean="0"/>
          </a:p>
          <a:p>
            <a:pPr lvl="1"/>
            <a:r>
              <a:rPr lang="en-US" dirty="0" smtClean="0"/>
              <a:t>rehabilitation </a:t>
            </a:r>
            <a:r>
              <a:rPr lang="en-US" dirty="0"/>
              <a:t>of flood control works </a:t>
            </a:r>
            <a:r>
              <a:rPr lang="en-US" dirty="0" smtClean="0"/>
              <a:t>threatened or </a:t>
            </a:r>
            <a:r>
              <a:rPr lang="en-US" dirty="0"/>
              <a:t>destroyed by flood, </a:t>
            </a:r>
            <a:endParaRPr lang="en-US" dirty="0" smtClean="0"/>
          </a:p>
          <a:p>
            <a:pPr lvl="1"/>
            <a:r>
              <a:rPr lang="en-US" dirty="0" smtClean="0"/>
              <a:t>protection </a:t>
            </a:r>
            <a:r>
              <a:rPr lang="en-US" dirty="0"/>
              <a:t>or repair of federally authorized shore protective </a:t>
            </a:r>
            <a:r>
              <a:rPr lang="en-US" dirty="0" smtClean="0"/>
              <a:t>works threatened </a:t>
            </a:r>
            <a:r>
              <a:rPr lang="en-US" dirty="0"/>
              <a:t>or damaged by coastal storm, </a:t>
            </a:r>
            <a:endParaRPr lang="en-US" dirty="0" smtClean="0"/>
          </a:p>
          <a:p>
            <a:pPr lvl="1"/>
            <a:r>
              <a:rPr lang="en-US" dirty="0" smtClean="0"/>
              <a:t>and </a:t>
            </a:r>
            <a:r>
              <a:rPr lang="en-US" dirty="0"/>
              <a:t>provisions of emergency water due to </a:t>
            </a:r>
            <a:r>
              <a:rPr lang="en-US" dirty="0" smtClean="0"/>
              <a:t>drought or </a:t>
            </a:r>
            <a:r>
              <a:rPr lang="en-US" dirty="0"/>
              <a:t>contaminated source.</a:t>
            </a:r>
            <a:endParaRPr lang="en-US" b="1" dirty="0" smtClean="0"/>
          </a:p>
          <a:p>
            <a:endParaRPr lang="en-US" dirty="0"/>
          </a:p>
        </p:txBody>
      </p:sp>
      <p:pic>
        <p:nvPicPr>
          <p:cNvPr id="6" name="Picture 5"/>
          <p:cNvPicPr>
            <a:picLocks noChangeAspect="1"/>
          </p:cNvPicPr>
          <p:nvPr/>
        </p:nvPicPr>
        <p:blipFill>
          <a:blip r:embed="rId2"/>
          <a:stretch>
            <a:fillRect/>
          </a:stretch>
        </p:blipFill>
        <p:spPr>
          <a:xfrm>
            <a:off x="10570999" y="6205859"/>
            <a:ext cx="1255885" cy="457240"/>
          </a:xfrm>
          <a:prstGeom prst="rect">
            <a:avLst/>
          </a:prstGeom>
        </p:spPr>
      </p:pic>
      <p:sp>
        <p:nvSpPr>
          <p:cNvPr id="7"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8"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39</a:t>
            </a:fld>
            <a:endParaRPr lang="en-US" dirty="0"/>
          </a:p>
        </p:txBody>
      </p:sp>
    </p:spTree>
    <p:extLst>
      <p:ext uri="{BB962C8B-B14F-4D97-AF65-F5344CB8AC3E}">
        <p14:creationId xmlns:p14="http://schemas.microsoft.com/office/powerpoint/2010/main" val="365693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7D349-ADA2-4EF3-B8B1-1029C24CDD27}" type="datetime1">
              <a:rPr lang="en-US" smtClean="0">
                <a:solidFill>
                  <a:prstClr val="black">
                    <a:tint val="75000"/>
                  </a:prstClr>
                </a:solidFill>
              </a:rPr>
              <a:pPr/>
              <a:t>7/24/2018</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B687C8F9-D69E-408A-9471-1F7D9DCD1C43}" type="slidenum">
              <a:rPr lang="en-US" smtClean="0">
                <a:solidFill>
                  <a:prstClr val="black">
                    <a:tint val="75000"/>
                  </a:prstClr>
                </a:solidFill>
              </a:rPr>
              <a:pPr/>
              <a:t>4</a:t>
            </a:fld>
            <a:endParaRPr lang="en-US" dirty="0">
              <a:solidFill>
                <a:prstClr val="black">
                  <a:tint val="75000"/>
                </a:prstClr>
              </a:solidFill>
            </a:endParaRPr>
          </a:p>
        </p:txBody>
      </p:sp>
      <p:pic>
        <p:nvPicPr>
          <p:cNvPr id="4" name="Picture 2" descr="Image result for wisconsin count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363" y="511995"/>
            <a:ext cx="4114800" cy="4343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5558" y="3674031"/>
            <a:ext cx="1392608" cy="300082"/>
          </a:xfrm>
          <a:prstGeom prst="rect">
            <a:avLst/>
          </a:prstGeom>
          <a:solidFill>
            <a:schemeClr val="bg1"/>
          </a:solidFill>
        </p:spPr>
        <p:txBody>
          <a:bodyPr wrap="square" rtlCol="0">
            <a:spAutoFit/>
          </a:bodyPr>
          <a:lstStyle/>
          <a:p>
            <a:pPr algn="r" defTabSz="685797"/>
            <a:r>
              <a:rPr lang="en-US" sz="1350" b="1" dirty="0">
                <a:solidFill>
                  <a:prstClr val="black"/>
                </a:solidFill>
              </a:rPr>
              <a:t>CAMP DOUGLAS</a:t>
            </a:r>
          </a:p>
        </p:txBody>
      </p:sp>
      <p:pic>
        <p:nvPicPr>
          <p:cNvPr id="6" name="Picture 5"/>
          <p:cNvPicPr>
            <a:picLocks noChangeAspect="1"/>
          </p:cNvPicPr>
          <p:nvPr/>
        </p:nvPicPr>
        <p:blipFill>
          <a:blip r:embed="rId3"/>
          <a:stretch>
            <a:fillRect/>
          </a:stretch>
        </p:blipFill>
        <p:spPr>
          <a:xfrm>
            <a:off x="532038" y="262468"/>
            <a:ext cx="2742936" cy="1061946"/>
          </a:xfrm>
          <a:prstGeom prst="rect">
            <a:avLst/>
          </a:prstGeom>
        </p:spPr>
      </p:pic>
      <p:sp>
        <p:nvSpPr>
          <p:cNvPr id="7" name="TextBox 6"/>
          <p:cNvSpPr txBox="1"/>
          <p:nvPr/>
        </p:nvSpPr>
        <p:spPr>
          <a:xfrm>
            <a:off x="2101189" y="2136832"/>
            <a:ext cx="3958637" cy="4249112"/>
          </a:xfrm>
          <a:prstGeom prst="rect">
            <a:avLst/>
          </a:prstGeom>
          <a:noFill/>
        </p:spPr>
        <p:txBody>
          <a:bodyPr wrap="square" rtlCol="0">
            <a:spAutoFit/>
          </a:bodyPr>
          <a:lstStyle/>
          <a:p>
            <a:pPr defTabSz="685797"/>
            <a:r>
              <a:rPr lang="en-US" sz="2100" b="1" dirty="0">
                <a:solidFill>
                  <a:srgbClr val="C00000"/>
                </a:solidFill>
                <a:latin typeface="Corbel" panose="020B0503020204020204" pitchFamily="34" charset="0"/>
              </a:rPr>
              <a:t>WPI OFFICE LOCATIONS</a:t>
            </a:r>
          </a:p>
          <a:p>
            <a:pPr marL="342898" indent="-342898" defTabSz="685797">
              <a:spcAft>
                <a:spcPts val="450"/>
              </a:spcAft>
              <a:buFont typeface="Arial" panose="020B0604020202020204" pitchFamily="34" charset="0"/>
              <a:buChar char="•"/>
            </a:pPr>
            <a:r>
              <a:rPr lang="en-US" sz="1406" dirty="0">
                <a:solidFill>
                  <a:prstClr val="black"/>
                </a:solidFill>
                <a:latin typeface="Corbel" panose="020B0503020204020204" pitchFamily="34" charset="0"/>
              </a:rPr>
              <a:t>MILWAUKEE –</a:t>
            </a:r>
            <a:r>
              <a:rPr lang="en-US" sz="1406" i="1" dirty="0">
                <a:solidFill>
                  <a:prstClr val="black"/>
                </a:solidFill>
                <a:latin typeface="Corbel" panose="020B0503020204020204" pitchFamily="34" charset="0"/>
              </a:rPr>
              <a:t> Technology </a:t>
            </a:r>
            <a:r>
              <a:rPr lang="en-US" sz="1266" i="1" dirty="0">
                <a:solidFill>
                  <a:prstClr val="black"/>
                </a:solidFill>
                <a:latin typeface="Corbel" panose="020B0503020204020204" pitchFamily="34" charset="0"/>
              </a:rPr>
              <a:t>Innovation Center</a:t>
            </a:r>
          </a:p>
          <a:p>
            <a:pPr marL="342898" indent="-342898" defTabSz="685797">
              <a:spcAft>
                <a:spcPts val="450"/>
              </a:spcAft>
              <a:buFont typeface="Arial" panose="020B0604020202020204" pitchFamily="34" charset="0"/>
              <a:buChar char="•"/>
            </a:pPr>
            <a:r>
              <a:rPr lang="en-US" sz="1406" dirty="0">
                <a:solidFill>
                  <a:prstClr val="black"/>
                </a:solidFill>
                <a:latin typeface="Corbel" panose="020B0503020204020204" pitchFamily="34" charset="0"/>
              </a:rPr>
              <a:t>MADISON</a:t>
            </a:r>
            <a:r>
              <a:rPr lang="en-US" sz="1266" dirty="0">
                <a:solidFill>
                  <a:prstClr val="black"/>
                </a:solidFill>
                <a:latin typeface="Corbel" panose="020B0503020204020204" pitchFamily="34" charset="0"/>
              </a:rPr>
              <a:t> –</a:t>
            </a:r>
          </a:p>
          <a:p>
            <a:pPr marL="685797" lvl="1" indent="-342898" defTabSz="685797">
              <a:spcAft>
                <a:spcPts val="450"/>
              </a:spcAft>
              <a:buFont typeface="Arial" panose="020B0604020202020204" pitchFamily="34" charset="0"/>
              <a:buChar char="•"/>
            </a:pPr>
            <a:r>
              <a:rPr lang="en-US" sz="1266" i="1" dirty="0">
                <a:solidFill>
                  <a:prstClr val="black"/>
                </a:solidFill>
                <a:latin typeface="Corbel" panose="020B0503020204020204" pitchFamily="34" charset="0"/>
              </a:rPr>
              <a:t>Madison Enterprise Center</a:t>
            </a:r>
          </a:p>
          <a:p>
            <a:pPr marL="685797" lvl="1" indent="-342898" defTabSz="685797">
              <a:spcAft>
                <a:spcPts val="450"/>
              </a:spcAft>
              <a:buFont typeface="Arial" panose="020B0604020202020204" pitchFamily="34" charset="0"/>
              <a:buChar char="•"/>
            </a:pPr>
            <a:r>
              <a:rPr lang="en-US" sz="1266" i="1" dirty="0">
                <a:solidFill>
                  <a:prstClr val="black"/>
                </a:solidFill>
                <a:latin typeface="Corbel" panose="020B0503020204020204" pitchFamily="34" charset="0"/>
              </a:rPr>
              <a:t>FEED Kitchens</a:t>
            </a:r>
          </a:p>
          <a:p>
            <a:pPr marL="342898" indent="-342898" defTabSz="685797">
              <a:spcAft>
                <a:spcPts val="450"/>
              </a:spcAft>
              <a:buFont typeface="Arial" panose="020B0604020202020204" pitchFamily="34" charset="0"/>
              <a:buChar char="•"/>
            </a:pPr>
            <a:r>
              <a:rPr lang="en-US" sz="1406" dirty="0">
                <a:solidFill>
                  <a:prstClr val="black"/>
                </a:solidFill>
                <a:latin typeface="Corbel" panose="020B0503020204020204" pitchFamily="34" charset="0"/>
              </a:rPr>
              <a:t>CAMP DOUGLAS</a:t>
            </a:r>
            <a:r>
              <a:rPr lang="en-US" sz="1266" dirty="0">
                <a:solidFill>
                  <a:prstClr val="black"/>
                </a:solidFill>
                <a:latin typeface="Corbel" panose="020B0503020204020204" pitchFamily="34" charset="0"/>
              </a:rPr>
              <a:t>– </a:t>
            </a:r>
            <a:r>
              <a:rPr lang="en-US" sz="1266" i="1" dirty="0">
                <a:solidFill>
                  <a:prstClr val="black"/>
                </a:solidFill>
                <a:latin typeface="Corbel" panose="020B0503020204020204" pitchFamily="34" charset="0"/>
              </a:rPr>
              <a:t>Juneau County Economic Development Corporation (JCEDC)</a:t>
            </a:r>
          </a:p>
          <a:p>
            <a:pPr marL="342898" indent="-342898" defTabSz="685797">
              <a:spcAft>
                <a:spcPts val="450"/>
              </a:spcAft>
              <a:buFont typeface="Arial" panose="020B0604020202020204" pitchFamily="34" charset="0"/>
              <a:buChar char="•"/>
            </a:pPr>
            <a:r>
              <a:rPr lang="en-US" sz="1406" dirty="0">
                <a:solidFill>
                  <a:prstClr val="black"/>
                </a:solidFill>
                <a:latin typeface="Corbel" panose="020B0503020204020204" pitchFamily="34" charset="0"/>
              </a:rPr>
              <a:t>WAUSAU</a:t>
            </a:r>
            <a:r>
              <a:rPr lang="en-US" sz="1266" dirty="0">
                <a:solidFill>
                  <a:prstClr val="black"/>
                </a:solidFill>
                <a:latin typeface="Corbel" panose="020B0503020204020204" pitchFamily="34" charset="0"/>
              </a:rPr>
              <a:t> – </a:t>
            </a:r>
            <a:r>
              <a:rPr lang="en-US" sz="1266" i="1" dirty="0">
                <a:solidFill>
                  <a:prstClr val="black"/>
                </a:solidFill>
                <a:latin typeface="Corbel" panose="020B0503020204020204" pitchFamily="34" charset="0"/>
              </a:rPr>
              <a:t>Wausau Region Chamber of Commerce</a:t>
            </a:r>
          </a:p>
          <a:p>
            <a:pPr marL="342898" indent="-342898" defTabSz="685797">
              <a:spcAft>
                <a:spcPts val="450"/>
              </a:spcAft>
              <a:buFont typeface="Arial" panose="020B0604020202020204" pitchFamily="34" charset="0"/>
              <a:buChar char="•"/>
            </a:pPr>
            <a:r>
              <a:rPr lang="en-US" sz="1406" dirty="0">
                <a:solidFill>
                  <a:prstClr val="black"/>
                </a:solidFill>
                <a:latin typeface="Corbel" panose="020B0503020204020204" pitchFamily="34" charset="0"/>
              </a:rPr>
              <a:t>APPLETON / OSHKOSH</a:t>
            </a:r>
            <a:r>
              <a:rPr lang="en-US" sz="1266" dirty="0">
                <a:solidFill>
                  <a:prstClr val="black"/>
                </a:solidFill>
                <a:latin typeface="Corbel" panose="020B0503020204020204" pitchFamily="34" charset="0"/>
              </a:rPr>
              <a:t> – </a:t>
            </a:r>
            <a:r>
              <a:rPr lang="en-US" sz="1266" i="1" dirty="0">
                <a:solidFill>
                  <a:prstClr val="black"/>
                </a:solidFill>
                <a:latin typeface="Corbel" panose="020B0503020204020204" pitchFamily="34" charset="0"/>
              </a:rPr>
              <a:t>Fox Valley Technical College ‘</a:t>
            </a:r>
          </a:p>
          <a:p>
            <a:pPr defTabSz="685797">
              <a:spcAft>
                <a:spcPts val="450"/>
              </a:spcAft>
            </a:pPr>
            <a:r>
              <a:rPr lang="en-US" sz="1406" b="1" dirty="0">
                <a:solidFill>
                  <a:srgbClr val="C00000"/>
                </a:solidFill>
                <a:latin typeface="Corbel" panose="020B0503020204020204" pitchFamily="34" charset="0"/>
              </a:rPr>
              <a:t>WPI partner co-locations</a:t>
            </a:r>
          </a:p>
          <a:p>
            <a:pPr marL="342898" indent="-342898" defTabSz="685797">
              <a:spcAft>
                <a:spcPts val="450"/>
              </a:spcAft>
              <a:buFont typeface="Arial" panose="020B0604020202020204" pitchFamily="34" charset="0"/>
              <a:buChar char="•"/>
            </a:pPr>
            <a:r>
              <a:rPr lang="en-US" sz="1266" dirty="0">
                <a:solidFill>
                  <a:prstClr val="black"/>
                </a:solidFill>
                <a:latin typeface="Corbel" panose="020B0503020204020204" pitchFamily="34" charset="0"/>
              </a:rPr>
              <a:t>Eau Claire –</a:t>
            </a:r>
            <a:r>
              <a:rPr lang="en-US" sz="1266" i="1" dirty="0">
                <a:solidFill>
                  <a:prstClr val="black"/>
                </a:solidFill>
                <a:latin typeface="Corbel" panose="020B0503020204020204" pitchFamily="34" charset="0"/>
              </a:rPr>
              <a:t> Western Dairyland</a:t>
            </a:r>
          </a:p>
          <a:p>
            <a:pPr marL="342898" indent="-342898" defTabSz="685797">
              <a:spcAft>
                <a:spcPts val="450"/>
              </a:spcAft>
              <a:buFont typeface="Arial" panose="020B0604020202020204" pitchFamily="34" charset="0"/>
              <a:buChar char="•"/>
            </a:pPr>
            <a:r>
              <a:rPr lang="en-US" sz="1266" dirty="0">
                <a:solidFill>
                  <a:prstClr val="black"/>
                </a:solidFill>
                <a:latin typeface="Corbel" panose="020B0503020204020204" pitchFamily="34" charset="0"/>
              </a:rPr>
              <a:t>Ladysmith</a:t>
            </a:r>
            <a:r>
              <a:rPr lang="en-US" sz="1266" i="1" dirty="0">
                <a:solidFill>
                  <a:prstClr val="black"/>
                </a:solidFill>
                <a:latin typeface="Corbel" panose="020B0503020204020204" pitchFamily="34" charset="0"/>
              </a:rPr>
              <a:t> – Indianhead Community Action Agency</a:t>
            </a:r>
          </a:p>
          <a:p>
            <a:pPr marL="342898" indent="-342898" defTabSz="685797">
              <a:spcAft>
                <a:spcPts val="450"/>
              </a:spcAft>
              <a:buFont typeface="Arial" panose="020B0604020202020204" pitchFamily="34" charset="0"/>
              <a:buChar char="•"/>
            </a:pPr>
            <a:r>
              <a:rPr lang="en-US" sz="1266" dirty="0">
                <a:solidFill>
                  <a:prstClr val="black"/>
                </a:solidFill>
                <a:latin typeface="Corbel" panose="020B0503020204020204" pitchFamily="34" charset="0"/>
              </a:rPr>
              <a:t>Menomonie</a:t>
            </a:r>
            <a:r>
              <a:rPr lang="en-US" sz="1266" i="1" dirty="0">
                <a:solidFill>
                  <a:prstClr val="black"/>
                </a:solidFill>
                <a:latin typeface="Corbel" panose="020B0503020204020204" pitchFamily="34" charset="0"/>
              </a:rPr>
              <a:t> – Dunn County EDC</a:t>
            </a:r>
          </a:p>
          <a:p>
            <a:pPr marL="342898" indent="-342898" defTabSz="685797">
              <a:spcAft>
                <a:spcPts val="450"/>
              </a:spcAft>
              <a:buFont typeface="Arial" panose="020B0604020202020204" pitchFamily="34" charset="0"/>
              <a:buChar char="•"/>
            </a:pPr>
            <a:r>
              <a:rPr lang="en-US" sz="1266" dirty="0">
                <a:solidFill>
                  <a:prstClr val="black"/>
                </a:solidFill>
                <a:latin typeface="Corbel" panose="020B0503020204020204" pitchFamily="34" charset="0"/>
              </a:rPr>
              <a:t>Racine</a:t>
            </a:r>
            <a:r>
              <a:rPr lang="en-US" sz="1266" i="1" dirty="0">
                <a:solidFill>
                  <a:prstClr val="black"/>
                </a:solidFill>
                <a:latin typeface="Corbel" panose="020B0503020204020204" pitchFamily="34" charset="0"/>
              </a:rPr>
              <a:t> - </a:t>
            </a:r>
            <a:r>
              <a:rPr lang="en-US" sz="1266" i="1" dirty="0" err="1">
                <a:solidFill>
                  <a:prstClr val="black"/>
                </a:solidFill>
                <a:latin typeface="Corbel" panose="020B0503020204020204" pitchFamily="34" charset="0"/>
              </a:rPr>
              <a:t>Launchbox</a:t>
            </a:r>
            <a:endParaRPr lang="en-US" sz="1125" i="1" dirty="0">
              <a:solidFill>
                <a:prstClr val="black"/>
              </a:solidFill>
              <a:latin typeface="Corbel" panose="020B0503020204020204" pitchFamily="34" charset="0"/>
            </a:endParaRPr>
          </a:p>
          <a:p>
            <a:pPr marL="342898" indent="-342898" defTabSz="685797">
              <a:spcAft>
                <a:spcPts val="450"/>
              </a:spcAft>
              <a:buFont typeface="Arial" panose="020B0604020202020204" pitchFamily="34" charset="0"/>
              <a:buChar char="•"/>
            </a:pPr>
            <a:endParaRPr lang="en-US" sz="1350" i="1" dirty="0">
              <a:solidFill>
                <a:prstClr val="black"/>
              </a:solidFill>
              <a:latin typeface="Corbel" panose="020B0503020204020204" pitchFamily="34" charset="0"/>
            </a:endParaRPr>
          </a:p>
        </p:txBody>
      </p:sp>
      <p:sp>
        <p:nvSpPr>
          <p:cNvPr id="8" name="5-Point Star 7"/>
          <p:cNvSpPr/>
          <p:nvPr/>
        </p:nvSpPr>
        <p:spPr>
          <a:xfrm>
            <a:off x="7693193" y="3323723"/>
            <a:ext cx="288757" cy="252663"/>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defTabSz="685797"/>
            <a:endParaRPr lang="en-US" sz="1350">
              <a:solidFill>
                <a:prstClr val="white"/>
              </a:solidFill>
            </a:endParaRPr>
          </a:p>
        </p:txBody>
      </p:sp>
      <p:sp>
        <p:nvSpPr>
          <p:cNvPr id="9" name="5-Point Star 8"/>
          <p:cNvSpPr/>
          <p:nvPr/>
        </p:nvSpPr>
        <p:spPr>
          <a:xfrm>
            <a:off x="9097055" y="4135243"/>
            <a:ext cx="288757" cy="252663"/>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defTabSz="685797"/>
            <a:endParaRPr lang="en-US" sz="1350">
              <a:solidFill>
                <a:prstClr val="white"/>
              </a:solidFill>
            </a:endParaRPr>
          </a:p>
        </p:txBody>
      </p:sp>
      <p:sp>
        <p:nvSpPr>
          <p:cNvPr id="10" name="5-Point Star 9"/>
          <p:cNvSpPr/>
          <p:nvPr/>
        </p:nvSpPr>
        <p:spPr>
          <a:xfrm>
            <a:off x="8232567" y="4060075"/>
            <a:ext cx="288757" cy="252663"/>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defTabSz="685797"/>
            <a:endParaRPr lang="en-US" sz="1350">
              <a:solidFill>
                <a:prstClr val="white"/>
              </a:solidFill>
            </a:endParaRPr>
          </a:p>
        </p:txBody>
      </p:sp>
      <p:sp>
        <p:nvSpPr>
          <p:cNvPr id="11" name="TextBox 10"/>
          <p:cNvSpPr txBox="1"/>
          <p:nvPr/>
        </p:nvSpPr>
        <p:spPr>
          <a:xfrm>
            <a:off x="7572610" y="4360035"/>
            <a:ext cx="911994" cy="300082"/>
          </a:xfrm>
          <a:prstGeom prst="rect">
            <a:avLst/>
          </a:prstGeom>
          <a:solidFill>
            <a:schemeClr val="bg1"/>
          </a:solidFill>
        </p:spPr>
        <p:txBody>
          <a:bodyPr wrap="square" rtlCol="0">
            <a:spAutoFit/>
          </a:bodyPr>
          <a:lstStyle/>
          <a:p>
            <a:pPr algn="r" defTabSz="685797"/>
            <a:r>
              <a:rPr lang="en-US" sz="1350" b="1" dirty="0">
                <a:solidFill>
                  <a:prstClr val="black"/>
                </a:solidFill>
              </a:rPr>
              <a:t>MADISON</a:t>
            </a:r>
          </a:p>
        </p:txBody>
      </p:sp>
      <p:sp>
        <p:nvSpPr>
          <p:cNvPr id="12" name="5-Point Star 11"/>
          <p:cNvSpPr/>
          <p:nvPr/>
        </p:nvSpPr>
        <p:spPr>
          <a:xfrm>
            <a:off x="8765606" y="3017205"/>
            <a:ext cx="288757" cy="252663"/>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defTabSz="685797"/>
            <a:endParaRPr lang="en-US" sz="1350">
              <a:solidFill>
                <a:prstClr val="white"/>
              </a:solidFill>
            </a:endParaRPr>
          </a:p>
        </p:txBody>
      </p:sp>
      <p:sp>
        <p:nvSpPr>
          <p:cNvPr id="13" name="TextBox 12"/>
          <p:cNvSpPr txBox="1"/>
          <p:nvPr/>
        </p:nvSpPr>
        <p:spPr>
          <a:xfrm>
            <a:off x="9185150" y="2979793"/>
            <a:ext cx="1193853" cy="507831"/>
          </a:xfrm>
          <a:prstGeom prst="rect">
            <a:avLst/>
          </a:prstGeom>
          <a:solidFill>
            <a:schemeClr val="bg1"/>
          </a:solidFill>
        </p:spPr>
        <p:txBody>
          <a:bodyPr wrap="square" rtlCol="0">
            <a:spAutoFit/>
          </a:bodyPr>
          <a:lstStyle/>
          <a:p>
            <a:pPr defTabSz="685797"/>
            <a:r>
              <a:rPr lang="en-US" sz="1350" b="1" dirty="0">
                <a:solidFill>
                  <a:prstClr val="black"/>
                </a:solidFill>
              </a:rPr>
              <a:t>APPLETON and OSHKOSH</a:t>
            </a:r>
          </a:p>
        </p:txBody>
      </p:sp>
      <p:sp>
        <p:nvSpPr>
          <p:cNvPr id="14" name="5-Point Star 13"/>
          <p:cNvSpPr/>
          <p:nvPr/>
        </p:nvSpPr>
        <p:spPr>
          <a:xfrm>
            <a:off x="7893386" y="2446221"/>
            <a:ext cx="288757" cy="252663"/>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defTabSz="685797"/>
            <a:endParaRPr lang="en-US" sz="1350">
              <a:solidFill>
                <a:prstClr val="white"/>
              </a:solidFill>
            </a:endParaRPr>
          </a:p>
        </p:txBody>
      </p:sp>
      <p:sp>
        <p:nvSpPr>
          <p:cNvPr id="15" name="TextBox 14"/>
          <p:cNvSpPr txBox="1"/>
          <p:nvPr/>
        </p:nvSpPr>
        <p:spPr>
          <a:xfrm>
            <a:off x="8271686" y="2309886"/>
            <a:ext cx="913463" cy="300082"/>
          </a:xfrm>
          <a:prstGeom prst="rect">
            <a:avLst/>
          </a:prstGeom>
          <a:solidFill>
            <a:schemeClr val="bg1"/>
          </a:solidFill>
        </p:spPr>
        <p:txBody>
          <a:bodyPr wrap="square" rtlCol="0">
            <a:spAutoFit/>
          </a:bodyPr>
          <a:lstStyle/>
          <a:p>
            <a:pPr defTabSz="685797"/>
            <a:r>
              <a:rPr lang="en-US" sz="1350" b="1" dirty="0">
                <a:solidFill>
                  <a:prstClr val="black"/>
                </a:solidFill>
              </a:rPr>
              <a:t>WAUSAU</a:t>
            </a:r>
          </a:p>
        </p:txBody>
      </p:sp>
      <p:sp>
        <p:nvSpPr>
          <p:cNvPr id="16" name="TextBox 15"/>
          <p:cNvSpPr txBox="1"/>
          <p:nvPr/>
        </p:nvSpPr>
        <p:spPr>
          <a:xfrm>
            <a:off x="9458036" y="4162696"/>
            <a:ext cx="1080655" cy="300082"/>
          </a:xfrm>
          <a:prstGeom prst="rect">
            <a:avLst/>
          </a:prstGeom>
          <a:solidFill>
            <a:schemeClr val="bg1"/>
          </a:solidFill>
        </p:spPr>
        <p:txBody>
          <a:bodyPr wrap="square" rtlCol="0">
            <a:spAutoFit/>
          </a:bodyPr>
          <a:lstStyle/>
          <a:p>
            <a:pPr defTabSz="685797"/>
            <a:r>
              <a:rPr lang="en-US" sz="1350" b="1" dirty="0">
                <a:solidFill>
                  <a:prstClr val="black"/>
                </a:solidFill>
              </a:rPr>
              <a:t>MILWAUKEE</a:t>
            </a:r>
          </a:p>
        </p:txBody>
      </p:sp>
      <p:sp>
        <p:nvSpPr>
          <p:cNvPr id="17" name="Oval 16"/>
          <p:cNvSpPr/>
          <p:nvPr/>
        </p:nvSpPr>
        <p:spPr>
          <a:xfrm>
            <a:off x="6895276" y="2582556"/>
            <a:ext cx="222185" cy="1163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sz="1266">
              <a:solidFill>
                <a:prstClr val="white"/>
              </a:solidFill>
            </a:endParaRPr>
          </a:p>
        </p:txBody>
      </p:sp>
      <p:sp>
        <p:nvSpPr>
          <p:cNvPr id="18" name="Oval 17"/>
          <p:cNvSpPr/>
          <p:nvPr/>
        </p:nvSpPr>
        <p:spPr>
          <a:xfrm>
            <a:off x="6895276" y="1932164"/>
            <a:ext cx="222185" cy="1163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sz="1266">
              <a:solidFill>
                <a:prstClr val="white"/>
              </a:solidFill>
            </a:endParaRPr>
          </a:p>
        </p:txBody>
      </p:sp>
      <p:sp>
        <p:nvSpPr>
          <p:cNvPr id="19" name="Oval 18"/>
          <p:cNvSpPr/>
          <p:nvPr/>
        </p:nvSpPr>
        <p:spPr>
          <a:xfrm>
            <a:off x="6524465" y="2388057"/>
            <a:ext cx="222185" cy="1163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sz="1266">
              <a:solidFill>
                <a:prstClr val="white"/>
              </a:solidFill>
            </a:endParaRPr>
          </a:p>
        </p:txBody>
      </p:sp>
      <p:sp>
        <p:nvSpPr>
          <p:cNvPr id="20" name="Oval 19"/>
          <p:cNvSpPr/>
          <p:nvPr/>
        </p:nvSpPr>
        <p:spPr>
          <a:xfrm>
            <a:off x="9274720" y="4554240"/>
            <a:ext cx="222185" cy="1163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sz="1266">
              <a:solidFill>
                <a:prstClr val="white"/>
              </a:solidFill>
            </a:endParaRPr>
          </a:p>
        </p:txBody>
      </p:sp>
    </p:spTree>
    <p:extLst>
      <p:ext uri="{BB962C8B-B14F-4D97-AF65-F5344CB8AC3E}">
        <p14:creationId xmlns:p14="http://schemas.microsoft.com/office/powerpoint/2010/main" val="2893699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Army Corps of Engineers </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smtClean="0"/>
              <a:t>Copied </a:t>
            </a:r>
            <a:r>
              <a:rPr lang="en-US" sz="1100" dirty="0"/>
              <a:t>from: https://www.fbo.gov/spg/USA/COE/DACA25/W912EK-18-FLOOD/listing.html//</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40</a:t>
            </a:fld>
            <a:endParaRPr lang="en-US" dirty="0"/>
          </a:p>
        </p:txBody>
      </p:sp>
      <p:pic>
        <p:nvPicPr>
          <p:cNvPr id="3" name="Picture 2"/>
          <p:cNvPicPr>
            <a:picLocks noChangeAspect="1"/>
          </p:cNvPicPr>
          <p:nvPr/>
        </p:nvPicPr>
        <p:blipFill>
          <a:blip r:embed="rId3"/>
          <a:stretch>
            <a:fillRect/>
          </a:stretch>
        </p:blipFill>
        <p:spPr>
          <a:xfrm>
            <a:off x="2290762" y="1357312"/>
            <a:ext cx="7610475" cy="4143375"/>
          </a:xfrm>
          <a:prstGeom prst="rect">
            <a:avLst/>
          </a:prstGeom>
        </p:spPr>
      </p:pic>
    </p:spTree>
    <p:extLst>
      <p:ext uri="{BB962C8B-B14F-4D97-AF65-F5344CB8AC3E}">
        <p14:creationId xmlns:p14="http://schemas.microsoft.com/office/powerpoint/2010/main" val="1084205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USACE – Disaster Response Missions and Information</a:t>
            </a:r>
            <a:endParaRPr lang="en-US" dirty="0"/>
          </a:p>
        </p:txBody>
      </p:sp>
      <p:sp>
        <p:nvSpPr>
          <p:cNvPr id="4" name="Content Placeholder 3"/>
          <p:cNvSpPr>
            <a:spLocks noGrp="1"/>
          </p:cNvSpPr>
          <p:nvPr>
            <p:ph idx="1"/>
          </p:nvPr>
        </p:nvSpPr>
        <p:spPr/>
        <p:txBody>
          <a:bodyPr/>
          <a:lstStyle/>
          <a:p>
            <a:r>
              <a:rPr lang="en-US" dirty="0" smtClean="0"/>
              <a:t>Critical Public Facility Restoration</a:t>
            </a:r>
          </a:p>
          <a:p>
            <a:r>
              <a:rPr lang="en-US" dirty="0" smtClean="0"/>
              <a:t>Debris Management</a:t>
            </a:r>
          </a:p>
          <a:p>
            <a:r>
              <a:rPr lang="en-US" dirty="0" smtClean="0"/>
              <a:t>Emergency Infrastructure Assessments</a:t>
            </a:r>
          </a:p>
          <a:p>
            <a:r>
              <a:rPr lang="en-US" dirty="0" smtClean="0"/>
              <a:t>Infrastructure System RSF</a:t>
            </a:r>
          </a:p>
          <a:p>
            <a:r>
              <a:rPr lang="en-US" dirty="0" smtClean="0"/>
              <a:t>Temporary Emergency Power</a:t>
            </a:r>
          </a:p>
          <a:p>
            <a:r>
              <a:rPr lang="en-US" dirty="0" smtClean="0"/>
              <a:t>Temporary Housing</a:t>
            </a:r>
          </a:p>
          <a:p>
            <a:r>
              <a:rPr lang="en-US" dirty="0" smtClean="0"/>
              <a:t>Temporary Roofing</a:t>
            </a:r>
          </a:p>
          <a:p>
            <a:r>
              <a:rPr lang="en-US" dirty="0" smtClean="0"/>
              <a:t>Urban Search and </a:t>
            </a:r>
            <a:r>
              <a:rPr lang="en-US" dirty="0" err="1" smtClean="0"/>
              <a:t>Rescuse</a:t>
            </a:r>
            <a:endParaRPr lang="en-US" dirty="0"/>
          </a:p>
        </p:txBody>
      </p:sp>
      <p:sp>
        <p:nvSpPr>
          <p:cNvPr id="9" name="TextBox 8"/>
          <p:cNvSpPr txBox="1"/>
          <p:nvPr/>
        </p:nvSpPr>
        <p:spPr>
          <a:xfrm>
            <a:off x="771079" y="5883623"/>
            <a:ext cx="7620000" cy="369332"/>
          </a:xfrm>
          <a:prstGeom prst="rect">
            <a:avLst/>
          </a:prstGeom>
          <a:noFill/>
        </p:spPr>
        <p:txBody>
          <a:bodyPr wrap="square" rtlCol="0">
            <a:spAutoFit/>
          </a:bodyPr>
          <a:lstStyle/>
          <a:p>
            <a:r>
              <a:rPr lang="en-US" sz="1100" dirty="0" smtClean="0"/>
              <a:t>Copied from</a:t>
            </a:r>
            <a:r>
              <a:rPr lang="en-US" sz="1100" dirty="0"/>
              <a:t>: https://www.usace.army.mil/Missions/Emergency-Operations/National-Response-Framework</a:t>
            </a:r>
            <a:r>
              <a:rPr lang="en-US" dirty="0"/>
              <a:t>/</a:t>
            </a:r>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41</a:t>
            </a:fld>
            <a:endParaRPr lang="en-US" dirty="0"/>
          </a:p>
        </p:txBody>
      </p:sp>
    </p:spTree>
    <p:extLst>
      <p:ext uri="{BB962C8B-B14F-4D97-AF65-F5344CB8AC3E}">
        <p14:creationId xmlns:p14="http://schemas.microsoft.com/office/powerpoint/2010/main" val="466740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USACE – Emergency Water Assistance Due to Drought</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b="1" dirty="0"/>
              <a:t>Types of Assistance </a:t>
            </a:r>
            <a:endParaRPr lang="en-US" dirty="0"/>
          </a:p>
          <a:p>
            <a:r>
              <a:rPr lang="en-US" dirty="0"/>
              <a:t>Transport of water to local water points, </a:t>
            </a:r>
          </a:p>
          <a:p>
            <a:r>
              <a:rPr lang="en-US" dirty="0"/>
              <a:t>Distribution of bottled water, </a:t>
            </a:r>
          </a:p>
          <a:p>
            <a:r>
              <a:rPr lang="en-US" dirty="0"/>
              <a:t>Temporary connection of a new supply to the existing distribution system, </a:t>
            </a:r>
          </a:p>
          <a:p>
            <a:r>
              <a:rPr lang="en-US" dirty="0"/>
              <a:t>Installation of temporary filtration, </a:t>
            </a:r>
          </a:p>
          <a:p>
            <a:r>
              <a:rPr lang="en-US" dirty="0"/>
              <a:t>Use of military units with water purification/storage/ distribution capability. </a:t>
            </a:r>
          </a:p>
          <a:p>
            <a:r>
              <a:rPr lang="en-US" dirty="0"/>
              <a:t>USACE assistance for the measures listed above will be at 100 percent Federal cost, </a:t>
            </a:r>
          </a:p>
          <a:p>
            <a:r>
              <a:rPr lang="en-US" dirty="0"/>
              <a:t>Wells constructed by USACE will be paid for by the applicant. </a:t>
            </a:r>
          </a:p>
          <a:p>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smtClean="0"/>
              <a:t>Copied </a:t>
            </a:r>
            <a:r>
              <a:rPr lang="en-US" sz="1100" dirty="0"/>
              <a:t>from: https://www.usace.army.mil/Missions/Emergency-Operations/Drought/</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42</a:t>
            </a:fld>
            <a:endParaRPr lang="en-US" dirty="0"/>
          </a:p>
        </p:txBody>
      </p:sp>
    </p:spTree>
    <p:extLst>
      <p:ext uri="{BB962C8B-B14F-4D97-AF65-F5344CB8AC3E}">
        <p14:creationId xmlns:p14="http://schemas.microsoft.com/office/powerpoint/2010/main" val="2590117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 – Response Core Capabilities</a:t>
            </a:r>
            <a:endParaRPr lang="en-US" dirty="0"/>
          </a:p>
        </p:txBody>
      </p:sp>
      <p:sp>
        <p:nvSpPr>
          <p:cNvPr id="4" name="Content Placeholder 3"/>
          <p:cNvSpPr>
            <a:spLocks noGrp="1"/>
          </p:cNvSpPr>
          <p:nvPr>
            <p:ph sz="half" idx="1"/>
          </p:nvPr>
        </p:nvSpPr>
        <p:spPr>
          <a:xfrm>
            <a:off x="838200" y="1633121"/>
            <a:ext cx="5181600" cy="4351338"/>
          </a:xfrm>
        </p:spPr>
        <p:txBody>
          <a:bodyPr>
            <a:normAutofit fontScale="92500" lnSpcReduction="20000"/>
          </a:bodyPr>
          <a:lstStyle/>
          <a:p>
            <a:r>
              <a:rPr lang="en-US" dirty="0" smtClean="0"/>
              <a:t>Planning</a:t>
            </a:r>
          </a:p>
          <a:p>
            <a:r>
              <a:rPr lang="en-US" dirty="0" smtClean="0"/>
              <a:t>Public Information and Warning</a:t>
            </a:r>
          </a:p>
          <a:p>
            <a:r>
              <a:rPr lang="en-US" dirty="0" smtClean="0"/>
              <a:t>Operational Coordination</a:t>
            </a:r>
          </a:p>
          <a:p>
            <a:r>
              <a:rPr lang="en-US" dirty="0" smtClean="0"/>
              <a:t>Critical Transportation</a:t>
            </a:r>
          </a:p>
          <a:p>
            <a:r>
              <a:rPr lang="en-US" dirty="0" smtClean="0"/>
              <a:t>Environmental Response/Health and Safety</a:t>
            </a:r>
          </a:p>
          <a:p>
            <a:r>
              <a:rPr lang="en-US" dirty="0" smtClean="0"/>
              <a:t>Fatality Management Services</a:t>
            </a:r>
          </a:p>
          <a:p>
            <a:r>
              <a:rPr lang="en-US" dirty="0" smtClean="0"/>
              <a:t>Fire Management and Suppression</a:t>
            </a:r>
          </a:p>
          <a:p>
            <a:r>
              <a:rPr lang="en-US" dirty="0" smtClean="0"/>
              <a:t>Infrastructure Systems</a:t>
            </a:r>
          </a:p>
          <a:p>
            <a:r>
              <a:rPr lang="en-US" dirty="0" smtClean="0"/>
              <a:t>Logistics </a:t>
            </a:r>
            <a:r>
              <a:rPr lang="en-US" dirty="0"/>
              <a:t>and Supply Chain Management</a:t>
            </a:r>
          </a:p>
          <a:p>
            <a:endParaRPr lang="en-US" dirty="0" smtClean="0"/>
          </a:p>
        </p:txBody>
      </p:sp>
      <p:sp>
        <p:nvSpPr>
          <p:cNvPr id="5" name="Content Placeholder 4"/>
          <p:cNvSpPr>
            <a:spLocks noGrp="1"/>
          </p:cNvSpPr>
          <p:nvPr>
            <p:ph sz="half" idx="2"/>
          </p:nvPr>
        </p:nvSpPr>
        <p:spPr>
          <a:xfrm>
            <a:off x="6172200" y="1633121"/>
            <a:ext cx="5181600" cy="4351338"/>
          </a:xfrm>
        </p:spPr>
        <p:txBody>
          <a:bodyPr>
            <a:normAutofit fontScale="92500" lnSpcReduction="20000"/>
          </a:bodyPr>
          <a:lstStyle/>
          <a:p>
            <a:r>
              <a:rPr lang="en-US" dirty="0" smtClean="0"/>
              <a:t>Mass Care Services</a:t>
            </a:r>
          </a:p>
          <a:p>
            <a:r>
              <a:rPr lang="en-US" dirty="0" smtClean="0"/>
              <a:t>Mass Search and Rescue Operations</a:t>
            </a:r>
          </a:p>
          <a:p>
            <a:r>
              <a:rPr lang="en-US" dirty="0" smtClean="0"/>
              <a:t>On-Scene Security, Protection, and Law Enforcement</a:t>
            </a:r>
          </a:p>
          <a:p>
            <a:r>
              <a:rPr lang="en-US" dirty="0" smtClean="0"/>
              <a:t>Operational Communications</a:t>
            </a:r>
          </a:p>
          <a:p>
            <a:r>
              <a:rPr lang="en-US" dirty="0" smtClean="0"/>
              <a:t>Public Health, Healthcare, Emergency Medical </a:t>
            </a:r>
            <a:r>
              <a:rPr lang="en-US" dirty="0" err="1" smtClean="0"/>
              <a:t>Servicees</a:t>
            </a:r>
            <a:endParaRPr lang="en-US" dirty="0" smtClean="0"/>
          </a:p>
          <a:p>
            <a:r>
              <a:rPr lang="en-US" dirty="0" smtClean="0"/>
              <a:t>Situational Assessment</a:t>
            </a:r>
            <a:endParaRPr lang="en-US" dirty="0"/>
          </a:p>
        </p:txBody>
      </p:sp>
      <p:sp>
        <p:nvSpPr>
          <p:cNvPr id="21" name="Date Placeholder 1"/>
          <p:cNvSpPr>
            <a:spLocks noGrp="1"/>
          </p:cNvSpPr>
          <p:nvPr>
            <p:ph type="dt" sz="half" idx="10"/>
          </p:nvPr>
        </p:nvSpPr>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p:txBody>
          <a:bodyPr/>
          <a:lstStyle/>
          <a:p>
            <a:fld id="{E831033F-54C9-455C-8660-032D49F8CBCE}" type="slidenum">
              <a:rPr lang="en-US"/>
              <a:pPr/>
              <a:t>43</a:t>
            </a:fld>
            <a:endParaRPr lang="en-US" dirty="0"/>
          </a:p>
        </p:txBody>
      </p:sp>
      <p:sp>
        <p:nvSpPr>
          <p:cNvPr id="9" name="TextBox 8"/>
          <p:cNvSpPr txBox="1"/>
          <p:nvPr/>
        </p:nvSpPr>
        <p:spPr>
          <a:xfrm>
            <a:off x="771079" y="6028001"/>
            <a:ext cx="7620000" cy="261610"/>
          </a:xfrm>
          <a:prstGeom prst="rect">
            <a:avLst/>
          </a:prstGeom>
          <a:noFill/>
        </p:spPr>
        <p:txBody>
          <a:bodyPr wrap="square" rtlCol="0">
            <a:spAutoFit/>
          </a:bodyPr>
          <a:lstStyle/>
          <a:p>
            <a:r>
              <a:rPr lang="en-US" sz="1100" dirty="0" smtClean="0"/>
              <a:t>FEMA National Response Framework (3</a:t>
            </a:r>
            <a:r>
              <a:rPr lang="en-US" sz="1100" baseline="30000" dirty="0" smtClean="0"/>
              <a:t>rd</a:t>
            </a:r>
            <a:r>
              <a:rPr lang="en-US" sz="1100" dirty="0" smtClean="0"/>
              <a:t> Edition) – Information Sheet</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Tree>
    <p:extLst>
      <p:ext uri="{BB962C8B-B14F-4D97-AF65-F5344CB8AC3E}">
        <p14:creationId xmlns:p14="http://schemas.microsoft.com/office/powerpoint/2010/main" val="3403863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MARAD – Maritime Administration</a:t>
            </a:r>
            <a:endParaRPr lang="en-US" dirty="0"/>
          </a:p>
        </p:txBody>
      </p:sp>
      <p:sp>
        <p:nvSpPr>
          <p:cNvPr id="3" name="Content Placeholder 2"/>
          <p:cNvSpPr>
            <a:spLocks noGrp="1"/>
          </p:cNvSpPr>
          <p:nvPr>
            <p:ph idx="1"/>
          </p:nvPr>
        </p:nvSpPr>
        <p:spPr/>
        <p:txBody>
          <a:bodyPr/>
          <a:lstStyle/>
          <a:p>
            <a:r>
              <a:rPr lang="en-US" dirty="0" smtClean="0"/>
              <a:t>The Maritime Administration </a:t>
            </a:r>
          </a:p>
          <a:p>
            <a:pPr lvl="1"/>
            <a:r>
              <a:rPr lang="en-US" dirty="0" smtClean="0"/>
              <a:t>An agency within the U.S. Department of Transportation </a:t>
            </a:r>
          </a:p>
          <a:p>
            <a:pPr lvl="1"/>
            <a:r>
              <a:rPr lang="en-US" dirty="0" smtClean="0"/>
              <a:t>Deals with waterborne transportation</a:t>
            </a:r>
          </a:p>
          <a:p>
            <a:pPr lvl="1"/>
            <a:r>
              <a:rPr lang="en-US" dirty="0" smtClean="0"/>
              <a:t> Its programs promote the use of waterborne transportation and its seamless integration with other segments of the transportation system, and the viability of the U.S. merchant marine. </a:t>
            </a:r>
          </a:p>
          <a:p>
            <a:pPr lvl="1"/>
            <a:r>
              <a:rPr lang="en-US" dirty="0" smtClean="0"/>
              <a:t>Maintains a fleet of cargo ships </a:t>
            </a:r>
          </a:p>
          <a:p>
            <a:pPr lvl="2"/>
            <a:r>
              <a:rPr lang="en-US" dirty="0" smtClean="0"/>
              <a:t>In reserve to provide surge sea-lift during war and national emergencies, </a:t>
            </a:r>
          </a:p>
          <a:p>
            <a:pPr lvl="2"/>
            <a:r>
              <a:rPr lang="en-US" dirty="0" smtClean="0"/>
              <a:t> responsible for disposing of ships in that fleet, as well as other non-combatant Government ships, as they become obsolete.</a:t>
            </a:r>
            <a:endParaRPr lang="en-US" dirty="0"/>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44</a:t>
            </a:fld>
            <a:endParaRPr lang="en-US" dirty="0"/>
          </a:p>
        </p:txBody>
      </p:sp>
    </p:spTree>
    <p:extLst>
      <p:ext uri="{BB962C8B-B14F-4D97-AF65-F5344CB8AC3E}">
        <p14:creationId xmlns:p14="http://schemas.microsoft.com/office/powerpoint/2010/main" val="643399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Jones Act</a:t>
            </a:r>
            <a:endParaRPr lang="en-US" dirty="0"/>
          </a:p>
        </p:txBody>
      </p:sp>
      <p:sp>
        <p:nvSpPr>
          <p:cNvPr id="3" name="Content Placeholder 2"/>
          <p:cNvSpPr>
            <a:spLocks noGrp="1"/>
          </p:cNvSpPr>
          <p:nvPr>
            <p:ph idx="1"/>
          </p:nvPr>
        </p:nvSpPr>
        <p:spPr/>
        <p:txBody>
          <a:bodyPr>
            <a:normAutofit/>
          </a:bodyPr>
          <a:lstStyle/>
          <a:p>
            <a:r>
              <a:rPr lang="en-US" dirty="0" smtClean="0"/>
              <a:t>The Jones Act</a:t>
            </a:r>
          </a:p>
          <a:p>
            <a:pPr lvl="1"/>
            <a:r>
              <a:rPr lang="en-US" dirty="0" smtClean="0"/>
              <a:t>The Merchant Marine Act of 1920</a:t>
            </a:r>
          </a:p>
          <a:p>
            <a:pPr lvl="1"/>
            <a:r>
              <a:rPr lang="en-US" dirty="0" smtClean="0"/>
              <a:t>U.S. Flagged Ships operated primarily by Americans</a:t>
            </a:r>
          </a:p>
          <a:p>
            <a:pPr lvl="1"/>
            <a:r>
              <a:rPr lang="en-US" dirty="0" smtClean="0"/>
              <a:t>Required for waterborne transportation between U.S. Ports</a:t>
            </a:r>
          </a:p>
          <a:p>
            <a:pPr lvl="1"/>
            <a:r>
              <a:rPr lang="en-US" dirty="0" smtClean="0"/>
              <a:t> Its programs promote the use of the U.S. Maritime resources</a:t>
            </a:r>
          </a:p>
          <a:p>
            <a:pPr lvl="1"/>
            <a:r>
              <a:rPr lang="en-US" dirty="0" smtClean="0"/>
              <a:t>Safety, prevent the exploitation of sailors</a:t>
            </a:r>
          </a:p>
          <a:p>
            <a:pPr lvl="1"/>
            <a:r>
              <a:rPr lang="en-US" dirty="0" smtClean="0"/>
              <a:t>Exemption – requires request</a:t>
            </a:r>
          </a:p>
          <a:p>
            <a:pPr lvl="1"/>
            <a:r>
              <a:rPr lang="en-US" dirty="0" smtClean="0"/>
              <a:t>DoD / DHS approval authority</a:t>
            </a:r>
          </a:p>
          <a:p>
            <a:pPr lvl="1"/>
            <a:endParaRPr lang="en-US" dirty="0" smtClean="0"/>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45</a:t>
            </a:fld>
            <a:endParaRPr lang="en-US" dirty="0"/>
          </a:p>
        </p:txBody>
      </p:sp>
      <p:sp>
        <p:nvSpPr>
          <p:cNvPr id="4" name="TextBox 3"/>
          <p:cNvSpPr txBox="1"/>
          <p:nvPr/>
        </p:nvSpPr>
        <p:spPr>
          <a:xfrm>
            <a:off x="838200" y="6075054"/>
            <a:ext cx="5756223" cy="261610"/>
          </a:xfrm>
          <a:prstGeom prst="rect">
            <a:avLst/>
          </a:prstGeom>
          <a:noFill/>
        </p:spPr>
        <p:txBody>
          <a:bodyPr wrap="square" rtlCol="0">
            <a:spAutoFit/>
          </a:bodyPr>
          <a:lstStyle/>
          <a:p>
            <a:r>
              <a:rPr lang="en-US" sz="1100" dirty="0"/>
              <a:t>https://www.pbs.org/newshour/nation/jones-act-explained-waiving-means-puerto-rico</a:t>
            </a:r>
          </a:p>
        </p:txBody>
      </p:sp>
    </p:spTree>
    <p:extLst>
      <p:ext uri="{BB962C8B-B14F-4D97-AF65-F5344CB8AC3E}">
        <p14:creationId xmlns:p14="http://schemas.microsoft.com/office/powerpoint/2010/main" val="327804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Natural Hazard Mitigation Saves: 2017 Interim </a:t>
            </a:r>
            <a:r>
              <a:rPr lang="en-US" b="1" dirty="0" smtClean="0"/>
              <a:t>Report</a:t>
            </a:r>
            <a:endParaRPr lang="en-US" dirty="0"/>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46</a:t>
            </a:fld>
            <a:endParaRPr lang="en-US" dirty="0"/>
          </a:p>
        </p:txBody>
      </p:sp>
      <p:sp>
        <p:nvSpPr>
          <p:cNvPr id="4" name="Rectangle 3"/>
          <p:cNvSpPr/>
          <p:nvPr/>
        </p:nvSpPr>
        <p:spPr>
          <a:xfrm>
            <a:off x="964367" y="5788148"/>
            <a:ext cx="9333876" cy="261610"/>
          </a:xfrm>
          <a:prstGeom prst="rect">
            <a:avLst/>
          </a:prstGeom>
        </p:spPr>
        <p:txBody>
          <a:bodyPr wrap="square">
            <a:spAutoFit/>
          </a:bodyPr>
          <a:lstStyle/>
          <a:p>
            <a:r>
              <a:rPr lang="en-US" sz="1100" dirty="0" smtClean="0"/>
              <a:t>See </a:t>
            </a:r>
            <a:r>
              <a:rPr lang="en-US" sz="1100" i="1" dirty="0"/>
              <a:t>https://www.fema.gov/media-library/assets/documents/117791</a:t>
            </a:r>
            <a:r>
              <a:rPr lang="en-US" sz="1100" dirty="0" smtClean="0"/>
              <a:t>: </a:t>
            </a:r>
            <a:endParaRPr lang="en-US" sz="1100" dirty="0"/>
          </a:p>
        </p:txBody>
      </p:sp>
      <p:pic>
        <p:nvPicPr>
          <p:cNvPr id="9" name="Picture 8"/>
          <p:cNvPicPr>
            <a:picLocks noChangeAspect="1"/>
          </p:cNvPicPr>
          <p:nvPr/>
        </p:nvPicPr>
        <p:blipFill>
          <a:blip r:embed="rId3"/>
          <a:stretch>
            <a:fillRect/>
          </a:stretch>
        </p:blipFill>
        <p:spPr>
          <a:xfrm>
            <a:off x="964367" y="1690688"/>
            <a:ext cx="11687268" cy="4020278"/>
          </a:xfrm>
          <a:prstGeom prst="rect">
            <a:avLst/>
          </a:prstGeom>
        </p:spPr>
      </p:pic>
    </p:spTree>
    <p:extLst>
      <p:ext uri="{BB962C8B-B14F-4D97-AF65-F5344CB8AC3E}">
        <p14:creationId xmlns:p14="http://schemas.microsoft.com/office/powerpoint/2010/main" val="1670684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Response Framework</a:t>
            </a:r>
            <a:endParaRPr lang="en-US" dirty="0"/>
          </a:p>
        </p:txBody>
      </p:sp>
      <p:sp>
        <p:nvSpPr>
          <p:cNvPr id="4" name="Content Placeholder 3"/>
          <p:cNvSpPr>
            <a:spLocks noGrp="1"/>
          </p:cNvSpPr>
          <p:nvPr>
            <p:ph idx="1"/>
          </p:nvPr>
        </p:nvSpPr>
        <p:spPr/>
        <p:txBody>
          <a:bodyPr/>
          <a:lstStyle/>
          <a:p>
            <a:r>
              <a:rPr lang="en-US" dirty="0"/>
              <a:t>The </a:t>
            </a:r>
            <a:r>
              <a:rPr lang="en-US" b="1" i="1" dirty="0"/>
              <a:t>National Response Framework</a:t>
            </a:r>
            <a:r>
              <a:rPr lang="en-US" dirty="0"/>
              <a:t> presents the guiding principles that enable all response partners to prepare for and provide a unified national response to disasters and emergencies – from the smallest incident to the largest catastrophe. The </a:t>
            </a:r>
            <a:r>
              <a:rPr lang="en-US" b="1" i="1" dirty="0"/>
              <a:t>Framework</a:t>
            </a:r>
            <a:r>
              <a:rPr lang="en-US" dirty="0"/>
              <a:t> establishes a comprehensive, national, all-hazards approach to domestic incident response.</a:t>
            </a:r>
          </a:p>
          <a:p>
            <a:endParaRPr lang="en-US" dirty="0"/>
          </a:p>
        </p:txBody>
      </p:sp>
      <p:sp>
        <p:nvSpPr>
          <p:cNvPr id="9" name="TextBox 8"/>
          <p:cNvSpPr txBox="1"/>
          <p:nvPr/>
        </p:nvSpPr>
        <p:spPr>
          <a:xfrm>
            <a:off x="722086" y="6254977"/>
            <a:ext cx="7620000" cy="369332"/>
          </a:xfrm>
          <a:prstGeom prst="rect">
            <a:avLst/>
          </a:prstGeom>
          <a:noFill/>
        </p:spPr>
        <p:txBody>
          <a:bodyPr wrap="square" rtlCol="0">
            <a:spAutoFit/>
          </a:bodyPr>
          <a:lstStyle/>
          <a:p>
            <a:r>
              <a:rPr lang="en-US" dirty="0" smtClean="0"/>
              <a:t>Copied from</a:t>
            </a:r>
            <a:r>
              <a:rPr lang="en-US" dirty="0"/>
              <a:t>: https://training.fema.gov/nrfres.aspx</a:t>
            </a:r>
          </a:p>
        </p:txBody>
      </p:sp>
      <p:sp>
        <p:nvSpPr>
          <p:cNvPr id="8"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10"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47</a:t>
            </a:fld>
            <a:endParaRPr lang="en-US" dirty="0"/>
          </a:p>
        </p:txBody>
      </p:sp>
      <p:pic>
        <p:nvPicPr>
          <p:cNvPr id="11" name="Picture 10"/>
          <p:cNvPicPr>
            <a:picLocks noChangeAspect="1"/>
          </p:cNvPicPr>
          <p:nvPr/>
        </p:nvPicPr>
        <p:blipFill>
          <a:blip r:embed="rId2"/>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1792830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National Response Framework</a:t>
            </a:r>
            <a:endParaRPr lang="en-US" dirty="0"/>
          </a:p>
        </p:txBody>
      </p:sp>
      <p:sp>
        <p:nvSpPr>
          <p:cNvPr id="3" name="Content Placeholder 2"/>
          <p:cNvSpPr>
            <a:spLocks noGrp="1"/>
          </p:cNvSpPr>
          <p:nvPr>
            <p:ph idx="1"/>
          </p:nvPr>
        </p:nvSpPr>
        <p:spPr/>
        <p:txBody>
          <a:bodyPr>
            <a:normAutofit/>
          </a:bodyPr>
          <a:lstStyle/>
          <a:p>
            <a:r>
              <a:rPr lang="en-US" dirty="0" smtClean="0"/>
              <a:t>On </a:t>
            </a:r>
            <a:r>
              <a:rPr lang="en-US" dirty="0"/>
              <a:t>January 11, 2018 the National Institute of Building Sciences (NIBS) released Natural Hazard Mitigation Saves: 2017 Interim Report, an updated and expanded version of their 2005 study,</a:t>
            </a:r>
            <a:r>
              <a:rPr lang="en-US" i="1" dirty="0"/>
              <a:t> Natural Hazard Mitigation Saves: An Independent Study to Assess the Future Savings from Mitigation Activitie</a:t>
            </a:r>
            <a:r>
              <a:rPr lang="en-US" dirty="0"/>
              <a:t>s. </a:t>
            </a:r>
            <a:endParaRPr lang="en-US" dirty="0" smtClean="0"/>
          </a:p>
          <a:p>
            <a:r>
              <a:rPr lang="en-US" dirty="0" smtClean="0"/>
              <a:t>The </a:t>
            </a:r>
            <a:r>
              <a:rPr lang="en-US" dirty="0"/>
              <a:t>original study showed that $1 spent on mitigation saves society an average of $4 in future disaster costs.  Due to the inclusion of additional data and analyses, the 2017 Interim Report shows that the return is actually higher than previously thought.</a:t>
            </a:r>
          </a:p>
          <a:p>
            <a:endParaRPr lang="en-US" dirty="0" smtClean="0"/>
          </a:p>
        </p:txBody>
      </p:sp>
      <p:pic>
        <p:nvPicPr>
          <p:cNvPr id="5" name="Picture 4"/>
          <p:cNvPicPr>
            <a:picLocks noChangeAspect="1"/>
          </p:cNvPicPr>
          <p:nvPr/>
        </p:nvPicPr>
        <p:blipFill>
          <a:blip r:embed="rId2"/>
          <a:stretch>
            <a:fillRect/>
          </a:stretch>
        </p:blipFill>
        <p:spPr>
          <a:xfrm>
            <a:off x="10570999" y="6205859"/>
            <a:ext cx="1255885" cy="457240"/>
          </a:xfrm>
          <a:prstGeom prst="rect">
            <a:avLst/>
          </a:prstGeom>
        </p:spPr>
      </p:pic>
      <p:sp>
        <p:nvSpPr>
          <p:cNvPr id="6"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7"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48</a:t>
            </a:fld>
            <a:endParaRPr lang="en-US" dirty="0"/>
          </a:p>
        </p:txBody>
      </p:sp>
      <p:sp>
        <p:nvSpPr>
          <p:cNvPr id="4" name="Rectangle 3"/>
          <p:cNvSpPr/>
          <p:nvPr/>
        </p:nvSpPr>
        <p:spPr>
          <a:xfrm>
            <a:off x="964367" y="5788148"/>
            <a:ext cx="9333876" cy="261610"/>
          </a:xfrm>
          <a:prstGeom prst="rect">
            <a:avLst/>
          </a:prstGeom>
        </p:spPr>
        <p:txBody>
          <a:bodyPr wrap="square">
            <a:spAutoFit/>
          </a:bodyPr>
          <a:lstStyle/>
          <a:p>
            <a:r>
              <a:rPr lang="en-US" sz="1100" dirty="0"/>
              <a:t>https://www.fema.gov/natural-hazard-mitigation-saves-2017-interim-report</a:t>
            </a:r>
          </a:p>
        </p:txBody>
      </p:sp>
    </p:spTree>
    <p:extLst>
      <p:ext uri="{BB962C8B-B14F-4D97-AF65-F5344CB8AC3E}">
        <p14:creationId xmlns:p14="http://schemas.microsoft.com/office/powerpoint/2010/main" val="3169907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Develop Sources of Information</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49</a:t>
            </a:fld>
            <a:endParaRPr lang="en-US"/>
          </a:p>
        </p:txBody>
      </p:sp>
      <p:sp>
        <p:nvSpPr>
          <p:cNvPr id="6" name="TextBox 5"/>
          <p:cNvSpPr txBox="1"/>
          <p:nvPr/>
        </p:nvSpPr>
        <p:spPr>
          <a:xfrm>
            <a:off x="1809215" y="6358695"/>
            <a:ext cx="8573570" cy="276999"/>
          </a:xfrm>
          <a:prstGeom prst="rect">
            <a:avLst/>
          </a:prstGeom>
          <a:noFill/>
        </p:spPr>
        <p:txBody>
          <a:bodyPr wrap="square" rtlCol="0">
            <a:spAutoFit/>
          </a:bodyPr>
          <a:lstStyle/>
          <a:p>
            <a:r>
              <a:rPr lang="en-US" sz="1200" dirty="0" smtClean="0"/>
              <a:t>Cover page FEMA – AAR, July 12, 2018</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7" name="Picture 6"/>
          <p:cNvPicPr>
            <a:picLocks noChangeAspect="1"/>
          </p:cNvPicPr>
          <p:nvPr/>
        </p:nvPicPr>
        <p:blipFill>
          <a:blip r:embed="rId3"/>
          <a:stretch>
            <a:fillRect/>
          </a:stretch>
        </p:blipFill>
        <p:spPr>
          <a:xfrm>
            <a:off x="1764245" y="1331712"/>
            <a:ext cx="8647295" cy="4751645"/>
          </a:xfrm>
          <a:prstGeom prst="rect">
            <a:avLst/>
          </a:prstGeom>
        </p:spPr>
      </p:pic>
    </p:spTree>
    <p:extLst>
      <p:ext uri="{BB962C8B-B14F-4D97-AF65-F5344CB8AC3E}">
        <p14:creationId xmlns:p14="http://schemas.microsoft.com/office/powerpoint/2010/main" val="1576061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87C8F9-D69E-408A-9471-1F7D9DCD1C43}" type="slidenum">
              <a:rPr lang="en-US" smtClean="0">
                <a:solidFill>
                  <a:prstClr val="black">
                    <a:tint val="75000"/>
                  </a:prstClr>
                </a:solidFill>
              </a:rPr>
              <a:pPr/>
              <a:t>5</a:t>
            </a:fld>
            <a:endParaRPr lang="en-US">
              <a:solidFill>
                <a:prstClr val="black">
                  <a:tint val="75000"/>
                </a:prstClr>
              </a:solidFill>
            </a:endParaRPr>
          </a:p>
        </p:txBody>
      </p:sp>
      <p:sp>
        <p:nvSpPr>
          <p:cNvPr id="8" name="Date Placeholder 7"/>
          <p:cNvSpPr>
            <a:spLocks noGrp="1"/>
          </p:cNvSpPr>
          <p:nvPr>
            <p:ph type="dt" sz="half" idx="10"/>
          </p:nvPr>
        </p:nvSpPr>
        <p:spPr/>
        <p:txBody>
          <a:bodyPr/>
          <a:lstStyle/>
          <a:p>
            <a:fld id="{B3B63893-CF16-4658-B424-ABF663F2731C}" type="datetime1">
              <a:rPr lang="en-US" smtClean="0">
                <a:solidFill>
                  <a:prstClr val="black">
                    <a:tint val="75000"/>
                  </a:prstClr>
                </a:solidFill>
              </a:rPr>
              <a:pPr/>
              <a:t>7/24/2018</a:t>
            </a:fld>
            <a:endParaRPr lang="en-US"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32" y="422858"/>
            <a:ext cx="10732918" cy="560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a:extLst>
              <a:ext uri="{FF2B5EF4-FFF2-40B4-BE49-F238E27FC236}">
                <a16:creationId xmlns:a16="http://schemas.microsoft.com/office/drawing/2014/main" xmlns="" id="{A6ADD692-97B9-4EBA-BC4D-F3EE2D584D32}"/>
              </a:ext>
            </a:extLst>
          </p:cNvPr>
          <p:cNvSpPr/>
          <p:nvPr/>
        </p:nvSpPr>
        <p:spPr>
          <a:xfrm>
            <a:off x="8130818" y="257091"/>
            <a:ext cx="1084730" cy="5931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284" y="4675160"/>
            <a:ext cx="5016758" cy="119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450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Disaster Declaration Process</a:t>
            </a:r>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50</a:t>
            </a:fld>
            <a:endParaRPr lang="en-US"/>
          </a:p>
        </p:txBody>
      </p:sp>
      <p:sp>
        <p:nvSpPr>
          <p:cNvPr id="6" name="TextBox 5"/>
          <p:cNvSpPr txBox="1"/>
          <p:nvPr/>
        </p:nvSpPr>
        <p:spPr>
          <a:xfrm>
            <a:off x="611009" y="6176963"/>
            <a:ext cx="8573570" cy="276999"/>
          </a:xfrm>
          <a:prstGeom prst="rect">
            <a:avLst/>
          </a:prstGeom>
          <a:noFill/>
        </p:spPr>
        <p:txBody>
          <a:bodyPr wrap="square" rtlCol="0">
            <a:spAutoFit/>
          </a:bodyPr>
          <a:lstStyle/>
          <a:p>
            <a:r>
              <a:rPr lang="en-US" sz="1200" dirty="0" smtClean="0"/>
              <a:t>Page 8/65 FEMA’s AAR; July 12, 2018</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7" name="Picture 6"/>
          <p:cNvPicPr>
            <a:picLocks noChangeAspect="1"/>
          </p:cNvPicPr>
          <p:nvPr/>
        </p:nvPicPr>
        <p:blipFill>
          <a:blip r:embed="rId3"/>
          <a:stretch>
            <a:fillRect/>
          </a:stretch>
        </p:blipFill>
        <p:spPr>
          <a:xfrm>
            <a:off x="611009" y="1499016"/>
            <a:ext cx="10969981" cy="4347147"/>
          </a:xfrm>
          <a:prstGeom prst="rect">
            <a:avLst/>
          </a:prstGeom>
        </p:spPr>
      </p:pic>
    </p:spTree>
    <p:extLst>
      <p:ext uri="{BB962C8B-B14F-4D97-AF65-F5344CB8AC3E}">
        <p14:creationId xmlns:p14="http://schemas.microsoft.com/office/powerpoint/2010/main" val="3661118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a:t>
            </a:r>
            <a:endParaRPr lang="en-US" dirty="0"/>
          </a:p>
        </p:txBody>
      </p:sp>
      <p:sp>
        <p:nvSpPr>
          <p:cNvPr id="7" name="Content Placeholder 6"/>
          <p:cNvSpPr>
            <a:spLocks noGrp="1"/>
          </p:cNvSpPr>
          <p:nvPr>
            <p:ph idx="1"/>
          </p:nvPr>
        </p:nvSpPr>
        <p:spPr/>
        <p:txBody>
          <a:bodyPr>
            <a:normAutofit lnSpcReduction="10000"/>
          </a:bodyPr>
          <a:lstStyle/>
          <a:p>
            <a:r>
              <a:rPr lang="en-US" dirty="0" smtClean="0"/>
              <a:t>“The response to the California Wildfires required a </a:t>
            </a:r>
            <a:r>
              <a:rPr lang="en-US" dirty="0" err="1" smtClean="0"/>
              <a:t>greate</a:t>
            </a:r>
            <a:r>
              <a:rPr lang="en-US" dirty="0" smtClean="0"/>
              <a:t> amount of DoD contracts and mission assignments than the hurricane response in support of Texas and Florida combined.”</a:t>
            </a:r>
          </a:p>
          <a:p>
            <a:r>
              <a:rPr lang="en-US" dirty="0" smtClean="0"/>
              <a:t>“FEMA uses Technical Assistance Contracts to supplement and support FEMA staff and to provide technical expertise, particularly in Public Assistance (PA) and Individual Assistance (IA) program execution.”</a:t>
            </a:r>
          </a:p>
          <a:p>
            <a:r>
              <a:rPr lang="en-US" dirty="0" smtClean="0"/>
              <a:t>“FEMA faced challenges with the contracting process due to the number of newly hired contractors, inflexible job descriptions, and high turnover rates during longer deployments. Further, FEMA struggled to process the high volume of contractor security requests.”</a:t>
            </a:r>
          </a:p>
          <a:p>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51</a:t>
            </a:fld>
            <a:endParaRPr lang="en-US"/>
          </a:p>
        </p:txBody>
      </p:sp>
      <p:sp>
        <p:nvSpPr>
          <p:cNvPr id="6" name="TextBox 5"/>
          <p:cNvSpPr txBox="1"/>
          <p:nvPr/>
        </p:nvSpPr>
        <p:spPr>
          <a:xfrm>
            <a:off x="1209612" y="6358695"/>
            <a:ext cx="8573570" cy="276999"/>
          </a:xfrm>
          <a:prstGeom prst="rect">
            <a:avLst/>
          </a:prstGeom>
          <a:noFill/>
        </p:spPr>
        <p:txBody>
          <a:bodyPr wrap="square" rtlCol="0">
            <a:spAutoFit/>
          </a:bodyPr>
          <a:lstStyle/>
          <a:p>
            <a:r>
              <a:rPr lang="en-US" sz="1200" dirty="0" smtClean="0"/>
              <a:t>FEMA’s AAR; July 12, 2018 page ii</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4023818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a:t>
            </a:r>
            <a:endParaRPr lang="en-US" dirty="0"/>
          </a:p>
        </p:txBody>
      </p:sp>
      <p:sp>
        <p:nvSpPr>
          <p:cNvPr id="7" name="Content Placeholder 6"/>
          <p:cNvSpPr>
            <a:spLocks noGrp="1"/>
          </p:cNvSpPr>
          <p:nvPr>
            <p:ph idx="1"/>
          </p:nvPr>
        </p:nvSpPr>
        <p:spPr/>
        <p:txBody>
          <a:bodyPr/>
          <a:lstStyle/>
          <a:p>
            <a:r>
              <a:rPr lang="en-US" dirty="0" smtClean="0"/>
              <a:t>“governments need to be better prepared with their own supplies</a:t>
            </a:r>
          </a:p>
          <a:p>
            <a:r>
              <a:rPr lang="en-US" dirty="0" smtClean="0"/>
              <a:t>To have pre-positioned contracts with enforcement</a:t>
            </a:r>
          </a:p>
          <a:p>
            <a:r>
              <a:rPr lang="en-US" dirty="0" smtClean="0"/>
              <a:t>Establishing “rainy day” fund or disaster relief funds</a:t>
            </a:r>
          </a:p>
          <a:p>
            <a:r>
              <a:rPr lang="en-US" dirty="0"/>
              <a:t>“Before incidents, FEMA establishes pre-negotiated contracts for commodities and services typically required during disaster response.” page 29 AAR</a:t>
            </a:r>
          </a:p>
          <a:p>
            <a:endParaRPr lang="en-US" dirty="0" smtClean="0"/>
          </a:p>
          <a:p>
            <a:endParaRPr lang="en-US" dirty="0"/>
          </a:p>
        </p:txBody>
      </p:sp>
      <p:sp>
        <p:nvSpPr>
          <p:cNvPr id="2" name="Date Placeholder 1"/>
          <p:cNvSpPr>
            <a:spLocks noGrp="1"/>
          </p:cNvSpPr>
          <p:nvPr>
            <p:ph type="dt" sz="half" idx="10"/>
          </p:nvPr>
        </p:nvSpPr>
        <p:spPr/>
        <p:txBody>
          <a:bodyPr/>
          <a:lstStyle/>
          <a:p>
            <a:pPr algn="ctr"/>
            <a:r>
              <a:rPr lang="en-US" smtClean="0"/>
              <a:t>7/24/2018</a:t>
            </a:r>
            <a:endParaRPr lang="en-US" dirty="0"/>
          </a:p>
        </p:txBody>
      </p:sp>
      <p:sp>
        <p:nvSpPr>
          <p:cNvPr id="3" name="Slide Number Placeholder 2"/>
          <p:cNvSpPr>
            <a:spLocks noGrp="1"/>
          </p:cNvSpPr>
          <p:nvPr>
            <p:ph type="sldNum" sz="quarter" idx="12"/>
          </p:nvPr>
        </p:nvSpPr>
        <p:spPr/>
        <p:txBody>
          <a:bodyPr/>
          <a:lstStyle/>
          <a:p>
            <a:fld id="{E831033F-54C9-455C-8660-032D49F8CBCE}" type="slidenum">
              <a:rPr lang="en-US" smtClean="0"/>
              <a:t>52</a:t>
            </a:fld>
            <a:endParaRPr lang="en-US"/>
          </a:p>
        </p:txBody>
      </p:sp>
      <p:sp>
        <p:nvSpPr>
          <p:cNvPr id="6" name="TextBox 5"/>
          <p:cNvSpPr txBox="1"/>
          <p:nvPr/>
        </p:nvSpPr>
        <p:spPr>
          <a:xfrm>
            <a:off x="1209612" y="6358695"/>
            <a:ext cx="8573570" cy="276999"/>
          </a:xfrm>
          <a:prstGeom prst="rect">
            <a:avLst/>
          </a:prstGeom>
          <a:noFill/>
        </p:spPr>
        <p:txBody>
          <a:bodyPr wrap="square" rtlCol="0">
            <a:spAutoFit/>
          </a:bodyPr>
          <a:lstStyle/>
          <a:p>
            <a:r>
              <a:rPr lang="en-US" sz="1200" dirty="0" smtClean="0"/>
              <a:t>FEMA’s AAR; July 12, 2018 page ii</a:t>
            </a:r>
            <a:endParaRPr lang="en-US" sz="1200" dirty="0"/>
          </a:p>
        </p:txBody>
      </p:sp>
      <p:pic>
        <p:nvPicPr>
          <p:cNvPr id="8" name="Picture 7"/>
          <p:cNvPicPr>
            <a:picLocks noChangeAspect="1"/>
          </p:cNvPicPr>
          <p:nvPr/>
        </p:nvPicPr>
        <p:blipFill>
          <a:blip r:embed="rId2"/>
          <a:stretch>
            <a:fillRect/>
          </a:stretch>
        </p:blipFill>
        <p:spPr>
          <a:xfrm>
            <a:off x="10570999" y="6205859"/>
            <a:ext cx="1255885" cy="457240"/>
          </a:xfrm>
          <a:prstGeom prst="rect">
            <a:avLst/>
          </a:prstGeom>
        </p:spPr>
      </p:pic>
      <p:pic>
        <p:nvPicPr>
          <p:cNvPr id="5" name="Picture 4"/>
          <p:cNvPicPr>
            <a:picLocks noChangeAspect="1"/>
          </p:cNvPicPr>
          <p:nvPr/>
        </p:nvPicPr>
        <p:blipFill>
          <a:blip r:embed="rId3"/>
          <a:stretch>
            <a:fillRect/>
          </a:stretch>
        </p:blipFill>
        <p:spPr>
          <a:xfrm>
            <a:off x="1848857" y="4510088"/>
            <a:ext cx="7934325" cy="1666875"/>
          </a:xfrm>
          <a:prstGeom prst="rect">
            <a:avLst/>
          </a:prstGeom>
        </p:spPr>
      </p:pic>
    </p:spTree>
    <p:extLst>
      <p:ext uri="{BB962C8B-B14F-4D97-AF65-F5344CB8AC3E}">
        <p14:creationId xmlns:p14="http://schemas.microsoft.com/office/powerpoint/2010/main" val="8516391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Stockpiles</a:t>
            </a:r>
            <a:endParaRPr lang="en-US" dirty="0"/>
          </a:p>
        </p:txBody>
      </p:sp>
      <p:sp>
        <p:nvSpPr>
          <p:cNvPr id="4" name="Content Placeholder 3"/>
          <p:cNvSpPr>
            <a:spLocks noGrp="1"/>
          </p:cNvSpPr>
          <p:nvPr>
            <p:ph idx="1"/>
          </p:nvPr>
        </p:nvSpPr>
        <p:spPr/>
        <p:txBody>
          <a:bodyPr>
            <a:normAutofit/>
          </a:bodyPr>
          <a:lstStyle/>
          <a:p>
            <a:r>
              <a:rPr lang="en-US" dirty="0" smtClean="0"/>
              <a:t>Strategic Fuel</a:t>
            </a:r>
          </a:p>
          <a:p>
            <a:r>
              <a:rPr lang="en-US" dirty="0" smtClean="0"/>
              <a:t>National Veterinary Stockpile</a:t>
            </a:r>
          </a:p>
          <a:p>
            <a:r>
              <a:rPr lang="en-US" dirty="0" smtClean="0"/>
              <a:t>CDC</a:t>
            </a:r>
          </a:p>
          <a:p>
            <a:r>
              <a:rPr lang="en-US" dirty="0" smtClean="0"/>
              <a:t>Strategic Metals</a:t>
            </a:r>
          </a:p>
          <a:p>
            <a:r>
              <a:rPr lang="en-US" dirty="0" smtClean="0"/>
              <a:t>Chemical Stockpile Emergency Preparedness Program</a:t>
            </a:r>
          </a:p>
          <a:p>
            <a:r>
              <a:rPr lang="en-US" dirty="0" smtClean="0"/>
              <a:t>Other – Fire caches</a:t>
            </a:r>
          </a:p>
          <a:p>
            <a:r>
              <a:rPr lang="en-US" dirty="0" smtClean="0"/>
              <a:t>GSA Global Supply</a:t>
            </a:r>
          </a:p>
          <a:p>
            <a:r>
              <a:rPr lang="en-US" dirty="0" smtClean="0"/>
              <a:t>USACE Flood Fight Material Center</a:t>
            </a:r>
          </a:p>
        </p:txBody>
      </p:sp>
      <p:sp>
        <p:nvSpPr>
          <p:cNvPr id="21" name="Date Placeholder 1"/>
          <p:cNvSpPr>
            <a:spLocks noGrp="1"/>
          </p:cNvSpPr>
          <p:nvPr>
            <p:ph type="dt" sz="half" idx="10"/>
          </p:nvPr>
        </p:nvSpPr>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p:txBody>
          <a:bodyPr/>
          <a:lstStyle/>
          <a:p>
            <a:fld id="{E831033F-54C9-455C-8660-032D49F8CBCE}" type="slidenum">
              <a:rPr lang="en-US"/>
              <a:pPr/>
              <a:t>53</a:t>
            </a:fld>
            <a:endParaRPr lang="en-US" dirty="0"/>
          </a:p>
        </p:txBody>
      </p:sp>
      <p:sp>
        <p:nvSpPr>
          <p:cNvPr id="9" name="TextBox 8"/>
          <p:cNvSpPr txBox="1"/>
          <p:nvPr/>
        </p:nvSpPr>
        <p:spPr>
          <a:xfrm>
            <a:off x="771079" y="6028001"/>
            <a:ext cx="7620000" cy="261610"/>
          </a:xfrm>
          <a:prstGeom prst="rect">
            <a:avLst/>
          </a:prstGeom>
          <a:noFill/>
        </p:spPr>
        <p:txBody>
          <a:bodyPr wrap="square" rtlCol="0">
            <a:spAutoFit/>
          </a:bodyPr>
          <a:lstStyle/>
          <a:p>
            <a:r>
              <a:rPr lang="en-US" sz="1100" dirty="0" smtClean="0"/>
              <a:t>FEMA National Response Framework (3</a:t>
            </a:r>
            <a:r>
              <a:rPr lang="en-US" sz="1100" baseline="30000" dirty="0" smtClean="0"/>
              <a:t>rd</a:t>
            </a:r>
            <a:r>
              <a:rPr lang="en-US" sz="1100" dirty="0" smtClean="0"/>
              <a:t> Edition) – Information Sheet</a:t>
            </a:r>
            <a:endParaRPr lang="en-US" dirty="0"/>
          </a:p>
        </p:txBody>
      </p:sp>
      <p:pic>
        <p:nvPicPr>
          <p:cNvPr id="11" name="Picture 10"/>
          <p:cNvPicPr>
            <a:picLocks noChangeAspect="1"/>
          </p:cNvPicPr>
          <p:nvPr/>
        </p:nvPicPr>
        <p:blipFill>
          <a:blip r:embed="rId2"/>
          <a:stretch>
            <a:fillRect/>
          </a:stretch>
        </p:blipFill>
        <p:spPr>
          <a:xfrm>
            <a:off x="10570999" y="6205859"/>
            <a:ext cx="1255885" cy="457240"/>
          </a:xfrm>
          <a:prstGeom prst="rect">
            <a:avLst/>
          </a:prstGeom>
        </p:spPr>
      </p:pic>
    </p:spTree>
    <p:extLst>
      <p:ext uri="{BB962C8B-B14F-4D97-AF65-F5344CB8AC3E}">
        <p14:creationId xmlns:p14="http://schemas.microsoft.com/office/powerpoint/2010/main" val="3560320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National Stockpile</a:t>
            </a:r>
            <a:endParaRPr lang="en-US" dirty="0"/>
          </a:p>
        </p:txBody>
      </p:sp>
      <p:sp>
        <p:nvSpPr>
          <p:cNvPr id="21" name="Date Placeholder 1"/>
          <p:cNvSpPr>
            <a:spLocks noGrp="1"/>
          </p:cNvSpPr>
          <p:nvPr>
            <p:ph type="dt" sz="half" idx="10"/>
          </p:nvPr>
        </p:nvSpPr>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p:txBody>
          <a:bodyPr/>
          <a:lstStyle/>
          <a:p>
            <a:fld id="{E831033F-54C9-455C-8660-032D49F8CBCE}" type="slidenum">
              <a:rPr lang="en-US"/>
              <a:pPr/>
              <a:t>54</a:t>
            </a:fld>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pic>
        <p:nvPicPr>
          <p:cNvPr id="3" name="Picture 2"/>
          <p:cNvPicPr>
            <a:picLocks noChangeAspect="1"/>
          </p:cNvPicPr>
          <p:nvPr/>
        </p:nvPicPr>
        <p:blipFill>
          <a:blip r:embed="rId3"/>
          <a:stretch>
            <a:fillRect/>
          </a:stretch>
        </p:blipFill>
        <p:spPr>
          <a:xfrm>
            <a:off x="771079" y="1364107"/>
            <a:ext cx="6180877" cy="4635658"/>
          </a:xfrm>
          <a:prstGeom prst="rect">
            <a:avLst/>
          </a:prstGeom>
        </p:spPr>
      </p:pic>
      <p:sp>
        <p:nvSpPr>
          <p:cNvPr id="5" name="Rectangle 4"/>
          <p:cNvSpPr/>
          <p:nvPr/>
        </p:nvSpPr>
        <p:spPr>
          <a:xfrm>
            <a:off x="771079" y="5957559"/>
            <a:ext cx="5730520" cy="261610"/>
          </a:xfrm>
          <a:prstGeom prst="rect">
            <a:avLst/>
          </a:prstGeom>
        </p:spPr>
        <p:txBody>
          <a:bodyPr wrap="square">
            <a:spAutoFit/>
          </a:bodyPr>
          <a:lstStyle/>
          <a:p>
            <a:r>
              <a:rPr lang="en-US" sz="1100" dirty="0" smtClean="0"/>
              <a:t>Introduction to the Strategic National Stockpile  -   KDHE </a:t>
            </a:r>
            <a:r>
              <a:rPr lang="en-US" sz="1100" dirty="0"/>
              <a:t>Center for Public Health Preparedness</a:t>
            </a:r>
          </a:p>
        </p:txBody>
      </p:sp>
      <p:pic>
        <p:nvPicPr>
          <p:cNvPr id="8" name="Picture 7"/>
          <p:cNvPicPr>
            <a:picLocks noChangeAspect="1"/>
          </p:cNvPicPr>
          <p:nvPr/>
        </p:nvPicPr>
        <p:blipFill>
          <a:blip r:embed="rId4"/>
          <a:stretch>
            <a:fillRect/>
          </a:stretch>
        </p:blipFill>
        <p:spPr>
          <a:xfrm>
            <a:off x="5715541" y="2743687"/>
            <a:ext cx="6174991" cy="2580015"/>
          </a:xfrm>
          <a:prstGeom prst="rect">
            <a:avLst/>
          </a:prstGeom>
        </p:spPr>
      </p:pic>
    </p:spTree>
    <p:extLst>
      <p:ext uri="{BB962C8B-B14F-4D97-AF65-F5344CB8AC3E}">
        <p14:creationId xmlns:p14="http://schemas.microsoft.com/office/powerpoint/2010/main" val="13355701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 National Level Exercise </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smtClean="0"/>
              <a:t>Copied </a:t>
            </a:r>
            <a:r>
              <a:rPr lang="en-US" sz="1100" dirty="0"/>
              <a:t>fromhttps://www.fema.gov/nle//</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55</a:t>
            </a:fld>
            <a:endParaRPr lang="en-US" dirty="0"/>
          </a:p>
        </p:txBody>
      </p:sp>
      <p:pic>
        <p:nvPicPr>
          <p:cNvPr id="4" name="Picture 3"/>
          <p:cNvPicPr>
            <a:picLocks noChangeAspect="1"/>
          </p:cNvPicPr>
          <p:nvPr/>
        </p:nvPicPr>
        <p:blipFill>
          <a:blip r:embed="rId3"/>
          <a:stretch>
            <a:fillRect/>
          </a:stretch>
        </p:blipFill>
        <p:spPr>
          <a:xfrm>
            <a:off x="1871662" y="1852612"/>
            <a:ext cx="8448675" cy="3152775"/>
          </a:xfrm>
          <a:prstGeom prst="rect">
            <a:avLst/>
          </a:prstGeom>
        </p:spPr>
      </p:pic>
    </p:spTree>
    <p:extLst>
      <p:ext uri="{BB962C8B-B14F-4D97-AF65-F5344CB8AC3E}">
        <p14:creationId xmlns:p14="http://schemas.microsoft.com/office/powerpoint/2010/main" val="4004219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Army, NGB – exercise support </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a:t>Copied from: https://www.fbo.gov/spg/USA/NGB/DAHA36/W912KC-18-T-0001/listing.html</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56</a:t>
            </a:fld>
            <a:endParaRPr lang="en-US" dirty="0"/>
          </a:p>
        </p:txBody>
      </p:sp>
      <p:pic>
        <p:nvPicPr>
          <p:cNvPr id="3" name="Picture 2"/>
          <p:cNvPicPr>
            <a:picLocks noChangeAspect="1"/>
          </p:cNvPicPr>
          <p:nvPr/>
        </p:nvPicPr>
        <p:blipFill>
          <a:blip r:embed="rId3"/>
          <a:stretch>
            <a:fillRect/>
          </a:stretch>
        </p:blipFill>
        <p:spPr>
          <a:xfrm>
            <a:off x="2071141" y="1434951"/>
            <a:ext cx="8049717" cy="4205262"/>
          </a:xfrm>
          <a:prstGeom prst="rect">
            <a:avLst/>
          </a:prstGeom>
        </p:spPr>
      </p:pic>
    </p:spTree>
    <p:extLst>
      <p:ext uri="{BB962C8B-B14F-4D97-AF65-F5344CB8AC3E}">
        <p14:creationId xmlns:p14="http://schemas.microsoft.com/office/powerpoint/2010/main" val="1708068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0490" y="1405752"/>
            <a:ext cx="8922584" cy="4280673"/>
          </a:xfrm>
          <a:prstGeom prst="rect">
            <a:avLst/>
          </a:prstGeom>
        </p:spPr>
      </p:pic>
      <p:sp>
        <p:nvSpPr>
          <p:cNvPr id="2" name="Title 1"/>
          <p:cNvSpPr>
            <a:spLocks noGrp="1"/>
          </p:cNvSpPr>
          <p:nvPr>
            <p:ph type="title"/>
          </p:nvPr>
        </p:nvSpPr>
        <p:spPr/>
        <p:txBody>
          <a:bodyPr/>
          <a:lstStyle/>
          <a:p>
            <a:r>
              <a:rPr lang="en-US" dirty="0" smtClean="0"/>
              <a:t>US Army Corps of Engineers </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smtClean="0"/>
              <a:t>Copied </a:t>
            </a:r>
            <a:r>
              <a:rPr lang="en-US" sz="1100" dirty="0"/>
              <a:t>from: https://www.usace.army.mil/Missions/Emergency-Operations/Disaster-Impact-Models//</a:t>
            </a:r>
            <a:endParaRPr lang="en-US" dirty="0"/>
          </a:p>
        </p:txBody>
      </p:sp>
      <p:pic>
        <p:nvPicPr>
          <p:cNvPr id="6" name="Picture 5"/>
          <p:cNvPicPr>
            <a:picLocks noChangeAspect="1"/>
          </p:cNvPicPr>
          <p:nvPr/>
        </p:nvPicPr>
        <p:blipFill>
          <a:blip r:embed="rId3"/>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57</a:t>
            </a:fld>
            <a:endParaRPr lang="en-US" dirty="0"/>
          </a:p>
        </p:txBody>
      </p:sp>
    </p:spTree>
    <p:extLst>
      <p:ext uri="{BB962C8B-B14F-4D97-AF65-F5344CB8AC3E}">
        <p14:creationId xmlns:p14="http://schemas.microsoft.com/office/powerpoint/2010/main" val="18916226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Actions </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Register in SAM</a:t>
            </a:r>
          </a:p>
          <a:p>
            <a:r>
              <a:rPr lang="en-US" dirty="0" smtClean="0"/>
              <a:t>Update Dynamic Small Business Search page</a:t>
            </a:r>
          </a:p>
          <a:p>
            <a:r>
              <a:rPr lang="en-US" dirty="0" smtClean="0"/>
              <a:t>Develop refine Capability Statement</a:t>
            </a:r>
          </a:p>
          <a:p>
            <a:r>
              <a:rPr lang="en-US" dirty="0" smtClean="0"/>
              <a:t>Be visible in Disaster Response Registry</a:t>
            </a:r>
          </a:p>
          <a:p>
            <a:r>
              <a:rPr lang="en-US" dirty="0" smtClean="0"/>
              <a:t>Contact FEMA Industry Liaison Program - </a:t>
            </a:r>
            <a:r>
              <a:rPr lang="en-US" u="sng" dirty="0" smtClean="0">
                <a:hlinkClick r:id="rId2"/>
              </a:rPr>
              <a:t>http</a:t>
            </a:r>
            <a:r>
              <a:rPr lang="en-US" u="sng" dirty="0">
                <a:hlinkClick r:id="rId2"/>
              </a:rPr>
              <a:t>://</a:t>
            </a:r>
            <a:r>
              <a:rPr lang="en-US" u="sng" dirty="0" smtClean="0">
                <a:hlinkClick r:id="rId2"/>
              </a:rPr>
              <a:t>www.fema.gov/industry-liaison-program</a:t>
            </a:r>
            <a:endParaRPr lang="en-US" u="sng" dirty="0" smtClean="0"/>
          </a:p>
          <a:p>
            <a:r>
              <a:rPr lang="en-US" dirty="0" smtClean="0"/>
              <a:t>Build network</a:t>
            </a:r>
          </a:p>
          <a:p>
            <a:r>
              <a:rPr lang="en-US" dirty="0" smtClean="0"/>
              <a:t>Conduct procurement history research</a:t>
            </a:r>
          </a:p>
          <a:p>
            <a:r>
              <a:rPr lang="en-US" dirty="0" smtClean="0"/>
              <a:t>Research programs and program authorities </a:t>
            </a:r>
          </a:p>
          <a:p>
            <a:r>
              <a:rPr lang="en-US" dirty="0" smtClean="0"/>
              <a:t>Establish capable supply chain</a:t>
            </a:r>
            <a:endParaRPr lang="en-US" dirty="0"/>
          </a:p>
        </p:txBody>
      </p:sp>
      <p:sp>
        <p:nvSpPr>
          <p:cNvPr id="21" name="Date Placeholder 1"/>
          <p:cNvSpPr>
            <a:spLocks noGrp="1"/>
          </p:cNvSpPr>
          <p:nvPr>
            <p:ph type="dt" sz="half" idx="10"/>
          </p:nvPr>
        </p:nvSpPr>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p:txBody>
          <a:bodyPr/>
          <a:lstStyle/>
          <a:p>
            <a:fld id="{E831033F-54C9-455C-8660-032D49F8CBCE}" type="slidenum">
              <a:rPr lang="en-US"/>
              <a:pPr/>
              <a:t>58</a:t>
            </a:fld>
            <a:endParaRPr lang="en-US" dirty="0"/>
          </a:p>
        </p:txBody>
      </p:sp>
      <p:pic>
        <p:nvPicPr>
          <p:cNvPr id="6" name="Picture 5"/>
          <p:cNvPicPr>
            <a:picLocks noChangeAspect="1"/>
          </p:cNvPicPr>
          <p:nvPr/>
        </p:nvPicPr>
        <p:blipFill>
          <a:blip r:embed="rId3"/>
          <a:stretch>
            <a:fillRect/>
          </a:stretch>
        </p:blipFill>
        <p:spPr>
          <a:xfrm>
            <a:off x="9915078" y="5902158"/>
            <a:ext cx="1505843" cy="566977"/>
          </a:xfrm>
          <a:prstGeom prst="rect">
            <a:avLst/>
          </a:prstGeom>
        </p:spPr>
      </p:pic>
    </p:spTree>
    <p:extLst>
      <p:ext uri="{BB962C8B-B14F-4D97-AF65-F5344CB8AC3E}">
        <p14:creationId xmlns:p14="http://schemas.microsoft.com/office/powerpoint/2010/main" val="2308802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Registration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3.4.2.4 Disaster Relief </a:t>
            </a:r>
            <a:endParaRPr lang="en-US" dirty="0"/>
          </a:p>
          <a:p>
            <a:r>
              <a:rPr lang="en-US" dirty="0"/>
              <a:t>Entities wishing to do business with the federal government, such as the Federal Emergency Management Agency (FEMA), in the event of a natural disaster can complete the Disaster Relief section. When national emergencies or natural disasters such as floods and hurricanes occur, supplies and services need to be procured and rushed to the affected area quickly. To expedite this process, the SAM Disaster Relief Registry shows those contractors who are willing to provide debris removal, distribution of supplies, reconstruction, and other disaster or emergency relief supplies and/or services. </a:t>
            </a:r>
            <a:r>
              <a:rPr lang="en-US"/>
              <a:t>Collecting this information in SAM provides a means for potential local contractors to identify themselves to the federal agencies during a time of a disaster. </a:t>
            </a:r>
          </a:p>
        </p:txBody>
      </p:sp>
      <p:pic>
        <p:nvPicPr>
          <p:cNvPr id="4" name="Picture 3"/>
          <p:cNvPicPr>
            <a:picLocks noChangeAspect="1"/>
          </p:cNvPicPr>
          <p:nvPr/>
        </p:nvPicPr>
        <p:blipFill>
          <a:blip r:embed="rId2"/>
          <a:stretch>
            <a:fillRect/>
          </a:stretch>
        </p:blipFill>
        <p:spPr>
          <a:xfrm>
            <a:off x="10570999" y="6205859"/>
            <a:ext cx="1255885" cy="457240"/>
          </a:xfrm>
          <a:prstGeom prst="rect">
            <a:avLst/>
          </a:prstGeom>
        </p:spPr>
      </p:pic>
      <p:sp>
        <p:nvSpPr>
          <p:cNvPr id="5"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6"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59</a:t>
            </a:fld>
            <a:endParaRPr lang="en-US" dirty="0"/>
          </a:p>
        </p:txBody>
      </p:sp>
    </p:spTree>
    <p:extLst>
      <p:ext uri="{BB962C8B-B14F-4D97-AF65-F5344CB8AC3E}">
        <p14:creationId xmlns:p14="http://schemas.microsoft.com/office/powerpoint/2010/main" val="322964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B687C8F9-D69E-408A-9471-1F7D9DCD1C43}" type="slidenum">
              <a:rPr lang="en-US" smtClean="0">
                <a:solidFill>
                  <a:prstClr val="black">
                    <a:tint val="75000"/>
                  </a:prstClr>
                </a:solidFill>
              </a:rPr>
              <a:pPr/>
              <a:t>6</a:t>
            </a:fld>
            <a:endParaRPr lang="en-US">
              <a:solidFill>
                <a:prstClr val="black">
                  <a:tint val="75000"/>
                </a:prstClr>
              </a:solidFill>
            </a:endParaRPr>
          </a:p>
        </p:txBody>
      </p:sp>
      <p:pic>
        <p:nvPicPr>
          <p:cNvPr id="4" name="Content Placeholder 5"/>
          <p:cNvPicPr>
            <a:picLocks noChangeAspect="1"/>
          </p:cNvPicPr>
          <p:nvPr/>
        </p:nvPicPr>
        <p:blipFill>
          <a:blip r:embed="rId2"/>
          <a:stretch>
            <a:fillRect/>
          </a:stretch>
        </p:blipFill>
        <p:spPr>
          <a:xfrm>
            <a:off x="698405" y="269631"/>
            <a:ext cx="10580568" cy="5787063"/>
          </a:xfrm>
          <a:prstGeom prst="rect">
            <a:avLst/>
          </a:prstGeom>
        </p:spPr>
      </p:pic>
    </p:spTree>
    <p:extLst>
      <p:ext uri="{BB962C8B-B14F-4D97-AF65-F5344CB8AC3E}">
        <p14:creationId xmlns:p14="http://schemas.microsoft.com/office/powerpoint/2010/main" val="26956355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 Industry Liaison Program</a:t>
            </a:r>
            <a:endParaRPr lang="en-US" dirty="0"/>
          </a:p>
        </p:txBody>
      </p:sp>
      <p:sp>
        <p:nvSpPr>
          <p:cNvPr id="3" name="Content Placeholder 2"/>
          <p:cNvSpPr>
            <a:spLocks noGrp="1"/>
          </p:cNvSpPr>
          <p:nvPr>
            <p:ph idx="1"/>
          </p:nvPr>
        </p:nvSpPr>
        <p:spPr/>
        <p:txBody>
          <a:bodyPr>
            <a:normAutofit/>
          </a:bodyPr>
          <a:lstStyle/>
          <a:p>
            <a:r>
              <a:rPr lang="en-US" dirty="0"/>
              <a:t>The Industry Liaison Program (ILP) establishes strategic relationships with suppliers and stakeholders; serves as an information provider for suppliers seeking to do business with FEMA; and connects suppliers with program offices in support of FEMA’s mission</a:t>
            </a:r>
            <a:r>
              <a:rPr lang="en-US" dirty="0" smtClean="0"/>
              <a:t>.</a:t>
            </a:r>
          </a:p>
          <a:p>
            <a:r>
              <a:rPr lang="en-US" b="1" dirty="0"/>
              <a:t>If you are seeking to do business with FEMA in support of a disaster recovery effort, please be aware that in accordance with the </a:t>
            </a:r>
            <a:r>
              <a:rPr lang="en-US" b="1" dirty="0">
                <a:hlinkClick r:id="rId2"/>
              </a:rPr>
              <a:t>Robert T. Stafford Act</a:t>
            </a:r>
            <a:r>
              <a:rPr lang="en-US" dirty="0"/>
              <a:t> (</a:t>
            </a:r>
            <a:r>
              <a:rPr lang="en-US" i="1" dirty="0"/>
              <a:t>specifically Section 307</a:t>
            </a:r>
            <a:r>
              <a:rPr lang="en-US" dirty="0"/>
              <a:t>)</a:t>
            </a:r>
            <a:r>
              <a:rPr lang="en-US" b="1" dirty="0"/>
              <a:t>, FEMA’s goal is to seek local companies within the disaster area for goods and services related to a specific disaster when practical and feasible.</a:t>
            </a:r>
            <a:endParaRPr lang="en-US" dirty="0"/>
          </a:p>
          <a:p>
            <a:endParaRPr lang="en-US" dirty="0"/>
          </a:p>
        </p:txBody>
      </p:sp>
      <p:pic>
        <p:nvPicPr>
          <p:cNvPr id="4" name="Picture 3"/>
          <p:cNvPicPr>
            <a:picLocks noChangeAspect="1"/>
          </p:cNvPicPr>
          <p:nvPr/>
        </p:nvPicPr>
        <p:blipFill>
          <a:blip r:embed="rId3"/>
          <a:stretch>
            <a:fillRect/>
          </a:stretch>
        </p:blipFill>
        <p:spPr>
          <a:xfrm>
            <a:off x="10570999" y="6205859"/>
            <a:ext cx="1255885" cy="457240"/>
          </a:xfrm>
          <a:prstGeom prst="rect">
            <a:avLst/>
          </a:prstGeom>
        </p:spPr>
      </p:pic>
      <p:sp>
        <p:nvSpPr>
          <p:cNvPr id="5"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6"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smtClean="0"/>
              <a:pPr/>
              <a:t>60</a:t>
            </a:fld>
            <a:endParaRPr lang="en-US" dirty="0"/>
          </a:p>
        </p:txBody>
      </p:sp>
    </p:spTree>
    <p:extLst>
      <p:ext uri="{BB962C8B-B14F-4D97-AF65-F5344CB8AC3E}">
        <p14:creationId xmlns:p14="http://schemas.microsoft.com/office/powerpoint/2010/main" val="515597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FEMA’s -  </a:t>
            </a:r>
            <a:r>
              <a:rPr lang="en-US" sz="4000" b="1" dirty="0"/>
              <a:t>Top Commodities Procured for Disasters</a:t>
            </a:r>
            <a:endParaRPr lang="en-US" sz="4000" dirty="0"/>
          </a:p>
        </p:txBody>
      </p:sp>
      <p:sp>
        <p:nvSpPr>
          <p:cNvPr id="7" name="Content Placeholder 6"/>
          <p:cNvSpPr>
            <a:spLocks noGrp="1"/>
          </p:cNvSpPr>
          <p:nvPr>
            <p:ph sz="half" idx="1"/>
          </p:nvPr>
        </p:nvSpPr>
        <p:spPr/>
        <p:txBody>
          <a:bodyPr>
            <a:normAutofit fontScale="77500" lnSpcReduction="20000"/>
          </a:bodyPr>
          <a:lstStyle/>
          <a:p>
            <a:r>
              <a:rPr lang="en-US" dirty="0" smtClean="0"/>
              <a:t>Infant/Toddler </a:t>
            </a:r>
            <a:r>
              <a:rPr lang="en-US" dirty="0"/>
              <a:t>Products*</a:t>
            </a:r>
          </a:p>
          <a:p>
            <a:r>
              <a:rPr lang="en-US" dirty="0"/>
              <a:t>Durable Medical Equipment Kits*</a:t>
            </a:r>
          </a:p>
          <a:p>
            <a:r>
              <a:rPr lang="en-US" dirty="0"/>
              <a:t>Consumable Medical Supplies Kits*</a:t>
            </a:r>
          </a:p>
          <a:p>
            <a:r>
              <a:rPr lang="en-US" dirty="0"/>
              <a:t>Plastic Sheeting</a:t>
            </a:r>
          </a:p>
          <a:p>
            <a:r>
              <a:rPr lang="en-US" dirty="0"/>
              <a:t>Tarps</a:t>
            </a:r>
          </a:p>
          <a:p>
            <a:r>
              <a:rPr lang="en-US" dirty="0"/>
              <a:t>Blankets</a:t>
            </a:r>
          </a:p>
          <a:p>
            <a:r>
              <a:rPr lang="en-US" dirty="0"/>
              <a:t>Comfort/ Hygiene Kits8</a:t>
            </a:r>
          </a:p>
          <a:p>
            <a:r>
              <a:rPr lang="en-US" dirty="0"/>
              <a:t>Water</a:t>
            </a:r>
          </a:p>
          <a:p>
            <a:r>
              <a:rPr lang="en-US" dirty="0"/>
              <a:t>Meals</a:t>
            </a:r>
          </a:p>
          <a:p>
            <a:r>
              <a:rPr lang="en-US" dirty="0"/>
              <a:t>Forklift Rentals</a:t>
            </a:r>
          </a:p>
          <a:p>
            <a:r>
              <a:rPr lang="en-US" dirty="0"/>
              <a:t>Cargo </a:t>
            </a:r>
            <a:r>
              <a:rPr lang="en-US" dirty="0" smtClean="0"/>
              <a:t>Vans</a:t>
            </a:r>
            <a:endParaRPr lang="en-US" dirty="0"/>
          </a:p>
        </p:txBody>
      </p:sp>
      <p:sp>
        <p:nvSpPr>
          <p:cNvPr id="8" name="Content Placeholder 7"/>
          <p:cNvSpPr>
            <a:spLocks noGrp="1"/>
          </p:cNvSpPr>
          <p:nvPr>
            <p:ph sz="half" idx="2"/>
          </p:nvPr>
        </p:nvSpPr>
        <p:spPr/>
        <p:txBody>
          <a:bodyPr>
            <a:normAutofit fontScale="77500" lnSpcReduction="20000"/>
          </a:bodyPr>
          <a:lstStyle/>
          <a:p>
            <a:r>
              <a:rPr lang="en-US" dirty="0" smtClean="0"/>
              <a:t>Security </a:t>
            </a:r>
            <a:r>
              <a:rPr lang="en-US" dirty="0"/>
              <a:t>Guard Services</a:t>
            </a:r>
          </a:p>
          <a:p>
            <a:r>
              <a:rPr lang="en-US" dirty="0"/>
              <a:t>Generators</a:t>
            </a:r>
          </a:p>
          <a:p>
            <a:r>
              <a:rPr lang="en-US" dirty="0"/>
              <a:t>Cots</a:t>
            </a:r>
          </a:p>
          <a:p>
            <a:r>
              <a:rPr lang="en-US" dirty="0" smtClean="0"/>
              <a:t>Joint </a:t>
            </a:r>
            <a:r>
              <a:rPr lang="en-US" dirty="0"/>
              <a:t>Field Office Kit8</a:t>
            </a:r>
          </a:p>
          <a:p>
            <a:r>
              <a:rPr lang="en-US" dirty="0"/>
              <a:t>Leased Copiers</a:t>
            </a:r>
          </a:p>
          <a:p>
            <a:r>
              <a:rPr lang="en-US" dirty="0"/>
              <a:t>Leased Generators</a:t>
            </a:r>
          </a:p>
          <a:p>
            <a:r>
              <a:rPr lang="en-US" dirty="0"/>
              <a:t>Office Supplies</a:t>
            </a:r>
          </a:p>
          <a:p>
            <a:r>
              <a:rPr lang="en-US" dirty="0"/>
              <a:t>Shredded Bins</a:t>
            </a:r>
          </a:p>
          <a:p>
            <a:r>
              <a:rPr lang="en-US" dirty="0"/>
              <a:t>Portable Toilets</a:t>
            </a:r>
          </a:p>
          <a:p>
            <a:r>
              <a:rPr lang="en-US" dirty="0"/>
              <a:t>Sign Language</a:t>
            </a:r>
          </a:p>
          <a:p>
            <a:r>
              <a:rPr lang="en-US" dirty="0"/>
              <a:t>Temporary Labor</a:t>
            </a:r>
          </a:p>
          <a:p>
            <a:r>
              <a:rPr lang="en-US" dirty="0"/>
              <a:t>Janitorial Services</a:t>
            </a:r>
          </a:p>
          <a:p>
            <a:endParaRPr lang="en-US" dirty="0"/>
          </a:p>
          <a:p>
            <a:endParaRPr lang="en-US" dirty="0"/>
          </a:p>
        </p:txBody>
      </p:sp>
      <p:sp>
        <p:nvSpPr>
          <p:cNvPr id="5" name="Date Placeholder 1"/>
          <p:cNvSpPr>
            <a:spLocks noGrp="1"/>
          </p:cNvSpPr>
          <p:nvPr>
            <p:ph type="dt" sz="half" idx="10"/>
          </p:nvPr>
        </p:nvSpPr>
        <p:spPr/>
        <p:txBody>
          <a:bodyPr/>
          <a:lstStyle/>
          <a:p>
            <a:pPr algn="ctr"/>
            <a:r>
              <a:rPr lang="en-US" dirty="0" smtClean="0"/>
              <a:t>7/24/2018</a:t>
            </a:r>
            <a:endParaRPr lang="en-US" dirty="0"/>
          </a:p>
        </p:txBody>
      </p:sp>
      <p:sp>
        <p:nvSpPr>
          <p:cNvPr id="6" name="Slide Number Placeholder 2"/>
          <p:cNvSpPr>
            <a:spLocks noGrp="1"/>
          </p:cNvSpPr>
          <p:nvPr>
            <p:ph type="sldNum" sz="quarter" idx="12"/>
          </p:nvPr>
        </p:nvSpPr>
        <p:spPr/>
        <p:txBody>
          <a:bodyPr/>
          <a:lstStyle/>
          <a:p>
            <a:fld id="{E831033F-54C9-455C-8660-032D49F8CBCE}" type="slidenum">
              <a:rPr lang="en-US" smtClean="0"/>
              <a:pPr/>
              <a:t>61</a:t>
            </a:fld>
            <a:endParaRPr lang="en-US" dirty="0"/>
          </a:p>
        </p:txBody>
      </p:sp>
      <p:pic>
        <p:nvPicPr>
          <p:cNvPr id="4" name="Picture 3"/>
          <p:cNvPicPr>
            <a:picLocks noChangeAspect="1"/>
          </p:cNvPicPr>
          <p:nvPr/>
        </p:nvPicPr>
        <p:blipFill>
          <a:blip r:embed="rId2"/>
          <a:stretch>
            <a:fillRect/>
          </a:stretch>
        </p:blipFill>
        <p:spPr>
          <a:xfrm>
            <a:off x="10570999" y="6205859"/>
            <a:ext cx="1255885" cy="457240"/>
          </a:xfrm>
          <a:prstGeom prst="rect">
            <a:avLst/>
          </a:prstGeom>
        </p:spPr>
      </p:pic>
      <p:sp>
        <p:nvSpPr>
          <p:cNvPr id="9" name="TextBox 8"/>
          <p:cNvSpPr txBox="1"/>
          <p:nvPr/>
        </p:nvSpPr>
        <p:spPr>
          <a:xfrm>
            <a:off x="838200" y="6243101"/>
            <a:ext cx="5466413" cy="369332"/>
          </a:xfrm>
          <a:prstGeom prst="rect">
            <a:avLst/>
          </a:prstGeom>
          <a:noFill/>
        </p:spPr>
        <p:txBody>
          <a:bodyPr wrap="square" rtlCol="0">
            <a:spAutoFit/>
          </a:bodyPr>
          <a:lstStyle/>
          <a:p>
            <a:r>
              <a:rPr lang="en-US"/>
              <a:t>https://www.fema.gov/industry-liaison-program</a:t>
            </a:r>
            <a:endParaRPr lang="en-US" dirty="0"/>
          </a:p>
        </p:txBody>
      </p:sp>
      <p:sp>
        <p:nvSpPr>
          <p:cNvPr id="10" name="TextBox 9"/>
          <p:cNvSpPr txBox="1"/>
          <p:nvPr/>
        </p:nvSpPr>
        <p:spPr>
          <a:xfrm>
            <a:off x="9009089" y="4133537"/>
            <a:ext cx="2497111" cy="1569660"/>
          </a:xfrm>
          <a:prstGeom prst="rect">
            <a:avLst/>
          </a:prstGeom>
          <a:noFill/>
        </p:spPr>
        <p:txBody>
          <a:bodyPr wrap="square" rtlCol="0">
            <a:spAutoFit/>
          </a:bodyPr>
          <a:lstStyle/>
          <a:p>
            <a:r>
              <a:rPr lang="en-US" sz="1200" b="1" i="1" dirty="0"/>
              <a:t>* </a:t>
            </a:r>
            <a:r>
              <a:rPr lang="en-US" sz="1200" dirty="0"/>
              <a:t>For additional information on the Commonly Used Sheltering Items (CUSI), please submit inquiry to </a:t>
            </a:r>
            <a:r>
              <a:rPr lang="en-US" sz="1200" dirty="0">
                <a:hlinkClick r:id="rId3"/>
              </a:rPr>
              <a:t>FEMA-Industry@fema.dhs.gov</a:t>
            </a:r>
            <a:r>
              <a:rPr lang="en-US" sz="1200" dirty="0"/>
              <a:t>, with the email subject titled ‘CUSI Information Request’. Upon review, the inquiry will be distributed to applicable representatives.</a:t>
            </a:r>
          </a:p>
        </p:txBody>
      </p:sp>
    </p:spTree>
    <p:extLst>
      <p:ext uri="{BB962C8B-B14F-4D97-AF65-F5344CB8AC3E}">
        <p14:creationId xmlns:p14="http://schemas.microsoft.com/office/powerpoint/2010/main" val="4150353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FEMA’s -  </a:t>
            </a:r>
            <a:r>
              <a:rPr lang="en-US" sz="4000" b="1" dirty="0" smtClean="0"/>
              <a:t>Debris Removal</a:t>
            </a:r>
            <a:endParaRPr lang="en-US" sz="4000" dirty="0"/>
          </a:p>
        </p:txBody>
      </p:sp>
      <p:sp>
        <p:nvSpPr>
          <p:cNvPr id="7" name="Content Placeholder 6"/>
          <p:cNvSpPr>
            <a:spLocks noGrp="1"/>
          </p:cNvSpPr>
          <p:nvPr>
            <p:ph idx="1"/>
          </p:nvPr>
        </p:nvSpPr>
        <p:spPr/>
        <p:txBody>
          <a:bodyPr>
            <a:normAutofit fontScale="92500" lnSpcReduction="10000"/>
          </a:bodyPr>
          <a:lstStyle/>
          <a:p>
            <a:r>
              <a:rPr lang="en-US" dirty="0" smtClean="0"/>
              <a:t>Become </a:t>
            </a:r>
            <a:r>
              <a:rPr lang="en-US" dirty="0"/>
              <a:t>a member of the Corps of Engineers Contractor Registry if you are interested in performing disaster response and recovery work; e.g. debris removal.  Follow this link, </a:t>
            </a:r>
            <a:r>
              <a:rPr lang="en-US" dirty="0">
                <a:hlinkClick r:id="rId2"/>
              </a:rPr>
              <a:t>www.usace.army.mil/Missions.aspx</a:t>
            </a:r>
            <a:r>
              <a:rPr lang="en-US" dirty="0"/>
              <a:t>, to access their website.  We encourage you to explore all the links under “Emergency Operations”.  Useful information is provided regarding the Corps of Engineers support role to FEMA during disasters. In addition, the U.S. Government uses the Disaster Response Registry, in the System for Award Management (SAM), for contractors to register their business information, including capabilities and locations served to provide debris removal services. Get a quick overview of the Disaster Response Registry in SAM, learn how to search the Disaster Response Registry in SAM, or visit </a:t>
            </a:r>
            <a:r>
              <a:rPr lang="en-US" dirty="0">
                <a:hlinkClick r:id="rId3"/>
              </a:rPr>
              <a:t>www.SAM.gov</a:t>
            </a:r>
            <a:r>
              <a:rPr lang="en-US" dirty="0"/>
              <a:t> to get started.</a:t>
            </a:r>
          </a:p>
          <a:p>
            <a:endParaRPr lang="en-US" dirty="0"/>
          </a:p>
        </p:txBody>
      </p:sp>
      <p:sp>
        <p:nvSpPr>
          <p:cNvPr id="5" name="Date Placeholder 1"/>
          <p:cNvSpPr>
            <a:spLocks noGrp="1"/>
          </p:cNvSpPr>
          <p:nvPr>
            <p:ph type="dt" sz="half" idx="10"/>
          </p:nvPr>
        </p:nvSpPr>
        <p:spPr/>
        <p:txBody>
          <a:bodyPr/>
          <a:lstStyle/>
          <a:p>
            <a:pPr algn="ctr"/>
            <a:r>
              <a:rPr lang="en-US" dirty="0" smtClean="0"/>
              <a:t>7/24/2018</a:t>
            </a:r>
            <a:endParaRPr lang="en-US" dirty="0"/>
          </a:p>
        </p:txBody>
      </p:sp>
      <p:sp>
        <p:nvSpPr>
          <p:cNvPr id="6" name="Slide Number Placeholder 2"/>
          <p:cNvSpPr>
            <a:spLocks noGrp="1"/>
          </p:cNvSpPr>
          <p:nvPr>
            <p:ph type="sldNum" sz="quarter" idx="12"/>
          </p:nvPr>
        </p:nvSpPr>
        <p:spPr/>
        <p:txBody>
          <a:bodyPr/>
          <a:lstStyle/>
          <a:p>
            <a:fld id="{E831033F-54C9-455C-8660-032D49F8CBCE}" type="slidenum">
              <a:rPr lang="en-US" smtClean="0"/>
              <a:pPr/>
              <a:t>62</a:t>
            </a:fld>
            <a:endParaRPr lang="en-US" dirty="0"/>
          </a:p>
        </p:txBody>
      </p:sp>
      <p:pic>
        <p:nvPicPr>
          <p:cNvPr id="4" name="Picture 3"/>
          <p:cNvPicPr>
            <a:picLocks noChangeAspect="1"/>
          </p:cNvPicPr>
          <p:nvPr/>
        </p:nvPicPr>
        <p:blipFill>
          <a:blip r:embed="rId4"/>
          <a:stretch>
            <a:fillRect/>
          </a:stretch>
        </p:blipFill>
        <p:spPr>
          <a:xfrm>
            <a:off x="10570999" y="6205859"/>
            <a:ext cx="1255885" cy="457240"/>
          </a:xfrm>
          <a:prstGeom prst="rect">
            <a:avLst/>
          </a:prstGeom>
        </p:spPr>
      </p:pic>
      <p:sp>
        <p:nvSpPr>
          <p:cNvPr id="9" name="TextBox 8"/>
          <p:cNvSpPr txBox="1"/>
          <p:nvPr/>
        </p:nvSpPr>
        <p:spPr>
          <a:xfrm>
            <a:off x="838200" y="6243101"/>
            <a:ext cx="5466413" cy="369332"/>
          </a:xfrm>
          <a:prstGeom prst="rect">
            <a:avLst/>
          </a:prstGeom>
          <a:noFill/>
        </p:spPr>
        <p:txBody>
          <a:bodyPr wrap="square" rtlCol="0">
            <a:spAutoFit/>
          </a:bodyPr>
          <a:lstStyle/>
          <a:p>
            <a:r>
              <a:rPr lang="en-US"/>
              <a:t>https://www.fema.gov/industry-liaison-program</a:t>
            </a:r>
            <a:endParaRPr lang="en-US" dirty="0"/>
          </a:p>
        </p:txBody>
      </p:sp>
    </p:spTree>
    <p:extLst>
      <p:ext uri="{BB962C8B-B14F-4D97-AF65-F5344CB8AC3E}">
        <p14:creationId xmlns:p14="http://schemas.microsoft.com/office/powerpoint/2010/main" val="3817038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FEMA’s -  </a:t>
            </a:r>
            <a:r>
              <a:rPr lang="en-US" sz="4000" b="1" dirty="0" smtClean="0"/>
              <a:t>Transportation Services</a:t>
            </a:r>
            <a:endParaRPr lang="en-US" sz="4000" dirty="0"/>
          </a:p>
        </p:txBody>
      </p:sp>
      <p:sp>
        <p:nvSpPr>
          <p:cNvPr id="7" name="Content Placeholder 6"/>
          <p:cNvSpPr>
            <a:spLocks noGrp="1"/>
          </p:cNvSpPr>
          <p:nvPr>
            <p:ph idx="1"/>
          </p:nvPr>
        </p:nvSpPr>
        <p:spPr/>
        <p:txBody>
          <a:bodyPr>
            <a:normAutofit fontScale="92500" lnSpcReduction="10000"/>
          </a:bodyPr>
          <a:lstStyle/>
          <a:p>
            <a:r>
              <a:rPr lang="en-US" dirty="0"/>
              <a:t>FEMA procures its transportation needs through the General Services Administration (GSA). Please follow this link, </a:t>
            </a:r>
            <a:r>
              <a:rPr lang="en-US" dirty="0">
                <a:hlinkClick r:id="rId2"/>
              </a:rPr>
              <a:t>www.moveit.gsa.gov</a:t>
            </a:r>
            <a:r>
              <a:rPr lang="en-US" dirty="0"/>
              <a:t>, to (GSA’s Transportation Management Services Solution (TMSS) to seek GSA approval. Additionally, to view GSA's Standard Tender of Service (STOS), which contains the rules and regulations for doing (freight) business with GSA and its customer agencies under the GSA Tenders program, please use this link, </a:t>
            </a:r>
            <a:r>
              <a:rPr lang="en-US" dirty="0">
                <a:hlinkClick r:id="rId3"/>
              </a:rPr>
              <a:t>https://www.gsa.gov/portal/category/21192</a:t>
            </a:r>
            <a:r>
              <a:rPr lang="en-US" dirty="0"/>
              <a:t>, which contains various PDF links related to the Tenders program. Also, be sure to sign up for email notification to ensure you're kept up to date on all things GSA Freight (training opportunities, announcements of open Bid Cycle windows, release of Request For Offers, etc.) at the above link; scroll down to the bottom of the page, enter your email address and subscribe.</a:t>
            </a:r>
          </a:p>
        </p:txBody>
      </p:sp>
      <p:sp>
        <p:nvSpPr>
          <p:cNvPr id="5" name="Date Placeholder 1"/>
          <p:cNvSpPr>
            <a:spLocks noGrp="1"/>
          </p:cNvSpPr>
          <p:nvPr>
            <p:ph type="dt" sz="half" idx="10"/>
          </p:nvPr>
        </p:nvSpPr>
        <p:spPr/>
        <p:txBody>
          <a:bodyPr/>
          <a:lstStyle/>
          <a:p>
            <a:pPr algn="ctr"/>
            <a:r>
              <a:rPr lang="en-US" dirty="0" smtClean="0"/>
              <a:t>7/24/2018</a:t>
            </a:r>
            <a:endParaRPr lang="en-US" dirty="0"/>
          </a:p>
        </p:txBody>
      </p:sp>
      <p:sp>
        <p:nvSpPr>
          <p:cNvPr id="6" name="Slide Number Placeholder 2"/>
          <p:cNvSpPr>
            <a:spLocks noGrp="1"/>
          </p:cNvSpPr>
          <p:nvPr>
            <p:ph type="sldNum" sz="quarter" idx="12"/>
          </p:nvPr>
        </p:nvSpPr>
        <p:spPr/>
        <p:txBody>
          <a:bodyPr/>
          <a:lstStyle/>
          <a:p>
            <a:fld id="{E831033F-54C9-455C-8660-032D49F8CBCE}" type="slidenum">
              <a:rPr lang="en-US" smtClean="0"/>
              <a:pPr/>
              <a:t>63</a:t>
            </a:fld>
            <a:endParaRPr lang="en-US" dirty="0"/>
          </a:p>
        </p:txBody>
      </p:sp>
      <p:pic>
        <p:nvPicPr>
          <p:cNvPr id="4" name="Picture 3"/>
          <p:cNvPicPr>
            <a:picLocks noChangeAspect="1"/>
          </p:cNvPicPr>
          <p:nvPr/>
        </p:nvPicPr>
        <p:blipFill>
          <a:blip r:embed="rId4"/>
          <a:stretch>
            <a:fillRect/>
          </a:stretch>
        </p:blipFill>
        <p:spPr>
          <a:xfrm>
            <a:off x="10570999" y="6205859"/>
            <a:ext cx="1255885" cy="457240"/>
          </a:xfrm>
          <a:prstGeom prst="rect">
            <a:avLst/>
          </a:prstGeom>
        </p:spPr>
      </p:pic>
      <p:sp>
        <p:nvSpPr>
          <p:cNvPr id="9" name="TextBox 8"/>
          <p:cNvSpPr txBox="1"/>
          <p:nvPr/>
        </p:nvSpPr>
        <p:spPr>
          <a:xfrm>
            <a:off x="838200" y="6243101"/>
            <a:ext cx="5466413" cy="369332"/>
          </a:xfrm>
          <a:prstGeom prst="rect">
            <a:avLst/>
          </a:prstGeom>
          <a:noFill/>
        </p:spPr>
        <p:txBody>
          <a:bodyPr wrap="square" rtlCol="0">
            <a:spAutoFit/>
          </a:bodyPr>
          <a:lstStyle/>
          <a:p>
            <a:r>
              <a:rPr lang="en-US"/>
              <a:t>https://www.fema.gov/industry-liaison-program</a:t>
            </a:r>
            <a:endParaRPr lang="en-US" dirty="0"/>
          </a:p>
        </p:txBody>
      </p:sp>
    </p:spTree>
    <p:extLst>
      <p:ext uri="{BB962C8B-B14F-4D97-AF65-F5344CB8AC3E}">
        <p14:creationId xmlns:p14="http://schemas.microsoft.com/office/powerpoint/2010/main" val="2883058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FEMA’s -  </a:t>
            </a:r>
            <a:r>
              <a:rPr lang="en-US" sz="4000" b="1" dirty="0"/>
              <a:t>Transitional Sheltering Assistance</a:t>
            </a:r>
            <a:endParaRPr lang="en-US" sz="4000" dirty="0"/>
          </a:p>
        </p:txBody>
      </p:sp>
      <p:sp>
        <p:nvSpPr>
          <p:cNvPr id="7" name="Content Placeholder 6"/>
          <p:cNvSpPr>
            <a:spLocks noGrp="1"/>
          </p:cNvSpPr>
          <p:nvPr>
            <p:ph idx="1"/>
          </p:nvPr>
        </p:nvSpPr>
        <p:spPr/>
        <p:txBody>
          <a:bodyPr>
            <a:normAutofit/>
          </a:bodyPr>
          <a:lstStyle/>
          <a:p>
            <a:r>
              <a:rPr lang="en-US" dirty="0"/>
              <a:t>Hotels/motels are able to participate in FEMA’s Transitional Sheltering Assistance program, which offers rooms to disaster survivors seeking housing aid. The program is also referred to as “Emergency Lodging Assistance”. For information on how a hotel/motel can participate by setting up an account with Corporate Lodging Consultants please visit, </a:t>
            </a:r>
            <a:r>
              <a:rPr lang="en-US" dirty="0">
                <a:hlinkClick r:id="rId2"/>
              </a:rPr>
              <a:t>https://ela.corplodging.com/</a:t>
            </a:r>
            <a:r>
              <a:rPr lang="en-US" dirty="0"/>
              <a:t>.</a:t>
            </a:r>
          </a:p>
        </p:txBody>
      </p:sp>
      <p:sp>
        <p:nvSpPr>
          <p:cNvPr id="5" name="Date Placeholder 1"/>
          <p:cNvSpPr>
            <a:spLocks noGrp="1"/>
          </p:cNvSpPr>
          <p:nvPr>
            <p:ph type="dt" sz="half" idx="10"/>
          </p:nvPr>
        </p:nvSpPr>
        <p:spPr/>
        <p:txBody>
          <a:bodyPr/>
          <a:lstStyle/>
          <a:p>
            <a:pPr algn="ctr"/>
            <a:r>
              <a:rPr lang="en-US" dirty="0" smtClean="0"/>
              <a:t>7/24/2018</a:t>
            </a:r>
            <a:endParaRPr lang="en-US" dirty="0"/>
          </a:p>
        </p:txBody>
      </p:sp>
      <p:sp>
        <p:nvSpPr>
          <p:cNvPr id="6" name="Slide Number Placeholder 2"/>
          <p:cNvSpPr>
            <a:spLocks noGrp="1"/>
          </p:cNvSpPr>
          <p:nvPr>
            <p:ph type="sldNum" sz="quarter" idx="12"/>
          </p:nvPr>
        </p:nvSpPr>
        <p:spPr/>
        <p:txBody>
          <a:bodyPr/>
          <a:lstStyle/>
          <a:p>
            <a:fld id="{E831033F-54C9-455C-8660-032D49F8CBCE}" type="slidenum">
              <a:rPr lang="en-US" smtClean="0"/>
              <a:pPr/>
              <a:t>64</a:t>
            </a:fld>
            <a:endParaRPr lang="en-US" dirty="0"/>
          </a:p>
        </p:txBody>
      </p:sp>
      <p:pic>
        <p:nvPicPr>
          <p:cNvPr id="4" name="Picture 3"/>
          <p:cNvPicPr>
            <a:picLocks noChangeAspect="1"/>
          </p:cNvPicPr>
          <p:nvPr/>
        </p:nvPicPr>
        <p:blipFill>
          <a:blip r:embed="rId3"/>
          <a:stretch>
            <a:fillRect/>
          </a:stretch>
        </p:blipFill>
        <p:spPr>
          <a:xfrm>
            <a:off x="10570999" y="6205859"/>
            <a:ext cx="1255885" cy="457240"/>
          </a:xfrm>
          <a:prstGeom prst="rect">
            <a:avLst/>
          </a:prstGeom>
        </p:spPr>
      </p:pic>
      <p:sp>
        <p:nvSpPr>
          <p:cNvPr id="9" name="TextBox 8"/>
          <p:cNvSpPr txBox="1"/>
          <p:nvPr/>
        </p:nvSpPr>
        <p:spPr>
          <a:xfrm>
            <a:off x="838200" y="6243101"/>
            <a:ext cx="5466413" cy="369332"/>
          </a:xfrm>
          <a:prstGeom prst="rect">
            <a:avLst/>
          </a:prstGeom>
          <a:noFill/>
        </p:spPr>
        <p:txBody>
          <a:bodyPr wrap="square" rtlCol="0">
            <a:spAutoFit/>
          </a:bodyPr>
          <a:lstStyle/>
          <a:p>
            <a:r>
              <a:rPr lang="en-US"/>
              <a:t>https://www.fema.gov/industry-liaison-program</a:t>
            </a:r>
            <a:endParaRPr lang="en-US" dirty="0"/>
          </a:p>
        </p:txBody>
      </p:sp>
    </p:spTree>
    <p:extLst>
      <p:ext uri="{BB962C8B-B14F-4D97-AF65-F5344CB8AC3E}">
        <p14:creationId xmlns:p14="http://schemas.microsoft.com/office/powerpoint/2010/main" val="3513626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training - events</a:t>
            </a: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65</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fld id="{EB83FDDB-C3D1-4386-A88C-E6AA5DDA3D29}" type="datetime1">
              <a:rPr lang="en-US" smtClean="0">
                <a:solidFill>
                  <a:prstClr val="black">
                    <a:tint val="75000"/>
                  </a:prstClr>
                </a:solidFill>
              </a:rPr>
              <a:pPr/>
              <a:t>7/24/2018</a:t>
            </a:fld>
            <a:endParaRPr lang="en-US" dirty="0">
              <a:solidFill>
                <a:prstClr val="black">
                  <a:tint val="75000"/>
                </a:prstClr>
              </a:solidFill>
            </a:endParaRPr>
          </a:p>
        </p:txBody>
      </p:sp>
    </p:spTree>
    <p:extLst>
      <p:ext uri="{BB962C8B-B14F-4D97-AF65-F5344CB8AC3E}">
        <p14:creationId xmlns:p14="http://schemas.microsoft.com/office/powerpoint/2010/main" val="20206125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66</a:t>
            </a:fld>
            <a:endParaRPr lang="en-US">
              <a:solidFill>
                <a:prstClr val="black">
                  <a:tint val="75000"/>
                </a:prst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861" y="833076"/>
            <a:ext cx="704442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090203" y="5296715"/>
            <a:ext cx="6433710" cy="369332"/>
          </a:xfrm>
          <a:prstGeom prst="rect">
            <a:avLst/>
          </a:prstGeom>
          <a:solidFill>
            <a:schemeClr val="bg1"/>
          </a:solidFill>
        </p:spPr>
        <p:txBody>
          <a:bodyPr wrap="square" rtlCol="0">
            <a:spAutoFit/>
          </a:bodyPr>
          <a:lstStyle/>
          <a:p>
            <a:r>
              <a:rPr lang="en-US" b="1" dirty="0">
                <a:solidFill>
                  <a:prstClr val="black"/>
                </a:solidFill>
                <a:hlinkClick r:id="rId3"/>
              </a:rPr>
              <a:t>https://www.wispro.org/faqs/what-is-wpis-webinar-schedule/</a:t>
            </a:r>
            <a:endParaRPr lang="en-US" b="1" dirty="0">
              <a:solidFill>
                <a:prstClr val="black"/>
              </a:solidFill>
            </a:endParaRPr>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59" y="1511254"/>
            <a:ext cx="9698463" cy="367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8207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67</a:t>
            </a:fld>
            <a:endParaRPr lang="en-US">
              <a:solidFill>
                <a:prstClr val="black">
                  <a:tint val="75000"/>
                </a:prstClr>
              </a:solidFill>
            </a:endParaRPr>
          </a:p>
        </p:txBody>
      </p:sp>
      <p:pic>
        <p:nvPicPr>
          <p:cNvPr id="1026" name="Picture 2" descr="image001">
            <a:extLst>
              <a:ext uri="{FF2B5EF4-FFF2-40B4-BE49-F238E27FC236}">
                <a16:creationId xmlns:a16="http://schemas.microsoft.com/office/drawing/2014/main" xmlns="" id="{70B36F33-E1F7-4FF2-9ED5-833EEA793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28" y="688877"/>
            <a:ext cx="11034405" cy="50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8642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C343-D376-43E5-9D0F-E9BAF80AEBBB}" type="datetime1">
              <a:rPr lang="en-US" smtClean="0">
                <a:solidFill>
                  <a:prstClr val="black">
                    <a:tint val="75000"/>
                  </a:prstClr>
                </a:solidFill>
              </a:rPr>
              <a:pPr/>
              <a:t>7/24/2018</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B687C8F9-D69E-408A-9471-1F7D9DCD1C43}" type="slidenum">
              <a:rPr lang="en-US" smtClean="0">
                <a:solidFill>
                  <a:prstClr val="black">
                    <a:tint val="75000"/>
                  </a:prstClr>
                </a:solidFill>
              </a:rPr>
              <a:pPr/>
              <a:t>68</a:t>
            </a:fld>
            <a:endParaRPr lang="en-US">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929" y="610053"/>
            <a:ext cx="5437016" cy="3568700"/>
          </a:xfrm>
          <a:prstGeom prst="rect">
            <a:avLst/>
          </a:prstGeom>
        </p:spPr>
      </p:pic>
      <p:sp>
        <p:nvSpPr>
          <p:cNvPr id="5" name="Title 5"/>
          <p:cNvSpPr txBox="1">
            <a:spLocks/>
          </p:cNvSpPr>
          <p:nvPr/>
        </p:nvSpPr>
        <p:spPr>
          <a:xfrm>
            <a:off x="2173287" y="4178753"/>
            <a:ext cx="10018713" cy="1008845"/>
          </a:xfrm>
          <a:prstGeom prst="rect">
            <a:avLst/>
          </a:prstGeom>
        </p:spPr>
        <p:txBody>
          <a:bodyPr>
            <a:normAutofit/>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a:r>
              <a:rPr lang="en-US" sz="6000" dirty="0">
                <a:solidFill>
                  <a:prstClr val="black"/>
                </a:solidFill>
              </a:rPr>
              <a:t>QUESTIONS?</a:t>
            </a:r>
          </a:p>
        </p:txBody>
      </p:sp>
    </p:spTree>
    <p:extLst>
      <p:ext uri="{BB962C8B-B14F-4D97-AF65-F5344CB8AC3E}">
        <p14:creationId xmlns:p14="http://schemas.microsoft.com/office/powerpoint/2010/main" val="1239033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7/24/2018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69</a:t>
            </a:fld>
            <a:endParaRPr lang="en-US">
              <a:solidFill>
                <a:prstClr val="black">
                  <a:tint val="75000"/>
                </a:prst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399" y="1283527"/>
            <a:ext cx="7667202" cy="50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17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49353" y="1012743"/>
            <a:ext cx="5472119" cy="4473697"/>
          </a:xfrm>
          <a:prstGeom prst="rect">
            <a:avLst/>
          </a:prstGeom>
        </p:spPr>
      </p:pic>
      <p:sp>
        <p:nvSpPr>
          <p:cNvPr id="6" name="Subtitle 5"/>
          <p:cNvSpPr>
            <a:spLocks noGrp="1"/>
          </p:cNvSpPr>
          <p:nvPr>
            <p:ph type="subTitle" idx="1"/>
          </p:nvPr>
        </p:nvSpPr>
        <p:spPr>
          <a:xfrm>
            <a:off x="1107140" y="1192623"/>
            <a:ext cx="5589494" cy="4719918"/>
          </a:xfrm>
        </p:spPr>
        <p:txBody>
          <a:bodyPr>
            <a:normAutofit fontScale="92500" lnSpcReduction="10000"/>
          </a:bodyPr>
          <a:lstStyle/>
          <a:p>
            <a:r>
              <a:rPr lang="en-US" sz="6000" b="1" cap="all" dirty="0"/>
              <a:t>The Lifecycle of Federal Disaster Response and Support</a:t>
            </a:r>
            <a:endParaRPr lang="en-US" dirty="0" smtClean="0"/>
          </a:p>
          <a:p>
            <a:r>
              <a:rPr lang="en-US" dirty="0" smtClean="0"/>
              <a:t>Marc N. Violante</a:t>
            </a:r>
          </a:p>
          <a:p>
            <a:r>
              <a:rPr lang="en-US" dirty="0" smtClean="0"/>
              <a:t>Wisconsin Procurement Institute</a:t>
            </a:r>
          </a:p>
          <a:p>
            <a:r>
              <a:rPr lang="en-US" dirty="0" smtClean="0"/>
              <a:t>July 24, 2018</a:t>
            </a:r>
          </a:p>
          <a:p>
            <a:endParaRPr lang="en-US" dirty="0" smtClean="0"/>
          </a:p>
        </p:txBody>
      </p:sp>
      <p:sp>
        <p:nvSpPr>
          <p:cNvPr id="9" name="TextBox 8"/>
          <p:cNvSpPr txBox="1"/>
          <p:nvPr/>
        </p:nvSpPr>
        <p:spPr>
          <a:xfrm>
            <a:off x="5857040" y="5675515"/>
            <a:ext cx="5829522" cy="246221"/>
          </a:xfrm>
          <a:prstGeom prst="rect">
            <a:avLst/>
          </a:prstGeom>
          <a:noFill/>
        </p:spPr>
        <p:txBody>
          <a:bodyPr wrap="square" rtlCol="0">
            <a:spAutoFit/>
          </a:bodyPr>
          <a:lstStyle/>
          <a:p>
            <a:pPr algn="r"/>
            <a:r>
              <a:rPr lang="en-US" sz="1000" dirty="0" smtClean="0"/>
              <a:t>Image copied from: </a:t>
            </a:r>
            <a:r>
              <a:rPr lang="en-US" sz="1000" dirty="0"/>
              <a:t>https://www.fema.gov/media-library/assets/images/114295</a:t>
            </a:r>
          </a:p>
        </p:txBody>
      </p:sp>
    </p:spTree>
    <p:extLst>
      <p:ext uri="{BB962C8B-B14F-4D97-AF65-F5344CB8AC3E}">
        <p14:creationId xmlns:p14="http://schemas.microsoft.com/office/powerpoint/2010/main" val="19496835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73A919-5EA3-477E-BC53-F0D684D6619F}" type="datetime1">
              <a:rPr lang="en-US" smtClean="0">
                <a:solidFill>
                  <a:prstClr val="black">
                    <a:tint val="75000"/>
                  </a:prstClr>
                </a:solidFill>
              </a:rPr>
              <a:pPr/>
              <a:t>7/24/2018</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70</a:t>
            </a:fld>
            <a:endParaRPr lang="en-US">
              <a:solidFill>
                <a:prstClr val="black">
                  <a:tint val="75000"/>
                </a:prstClr>
              </a:solidFill>
            </a:endParaRPr>
          </a:p>
        </p:txBody>
      </p:sp>
      <p:sp>
        <p:nvSpPr>
          <p:cNvPr id="5" name="Shape 180"/>
          <p:cNvSpPr txBox="1">
            <a:spLocks/>
          </p:cNvSpPr>
          <p:nvPr/>
        </p:nvSpPr>
        <p:spPr>
          <a:xfrm>
            <a:off x="1656586" y="638949"/>
            <a:ext cx="9045757" cy="5220937"/>
          </a:xfrm>
          <a:prstGeom prst="rect">
            <a:avLst/>
          </a:prstGeom>
          <a:solidFill>
            <a:srgbClr val="FFFFFF"/>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solidFill>
                  <a:prstClr val="black"/>
                </a:solidFill>
                <a:latin typeface="Corbel" panose="020B0503020204020204" pitchFamily="34" charset="0"/>
              </a:rPr>
              <a:t>Presented By</a:t>
            </a:r>
            <a:r>
              <a:rPr lang="en-US" b="1" dirty="0">
                <a:solidFill>
                  <a:prstClr val="black"/>
                </a:solidFill>
                <a:latin typeface="Corbel" panose="020B0503020204020204" pitchFamily="34" charset="0"/>
              </a:rPr>
              <a:t/>
            </a:r>
            <a:br>
              <a:rPr lang="en-US" b="1" dirty="0">
                <a:solidFill>
                  <a:prstClr val="black"/>
                </a:solidFill>
                <a:latin typeface="Corbel" panose="020B0503020204020204" pitchFamily="34" charset="0"/>
              </a:rPr>
            </a:br>
            <a:r>
              <a:rPr lang="en-US" sz="1400" b="1" dirty="0">
                <a:solidFill>
                  <a:srgbClr val="4472C4">
                    <a:lumMod val="75000"/>
                  </a:srgbClr>
                </a:solidFill>
                <a:latin typeface="Corbel" panose="020B0503020204020204" pitchFamily="34" charset="0"/>
              </a:rPr>
              <a:t/>
            </a:r>
            <a:br>
              <a:rPr lang="en-US" sz="1400" b="1" dirty="0">
                <a:solidFill>
                  <a:srgbClr val="4472C4">
                    <a:lumMod val="75000"/>
                  </a:srgbClr>
                </a:solidFill>
                <a:latin typeface="Corbel" panose="020B0503020204020204" pitchFamily="34" charset="0"/>
              </a:rPr>
            </a:br>
            <a:r>
              <a:rPr lang="en-US" sz="2400" b="1" dirty="0">
                <a:solidFill>
                  <a:srgbClr val="002060"/>
                </a:solidFill>
                <a:latin typeface="Corbel" panose="020B0503020204020204" pitchFamily="34" charset="0"/>
              </a:rPr>
              <a:t>Wisconsin Procurement Institute (WPI)</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hlinkClick r:id="rId2"/>
              </a:rPr>
              <a:t>www.wispro.org</a:t>
            </a:r>
            <a:r>
              <a:rPr lang="en-US" sz="2400" b="1" dirty="0">
                <a:solidFill>
                  <a:srgbClr val="002060"/>
                </a:solidFill>
                <a:latin typeface="Corbel" panose="020B0503020204020204" pitchFamily="34" charset="0"/>
              </a:rPr>
              <a:t> </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 </a:t>
            </a:r>
            <a:br>
              <a:rPr lang="en-US" sz="2400" b="1" dirty="0">
                <a:solidFill>
                  <a:srgbClr val="002060"/>
                </a:solidFill>
                <a:latin typeface="Corbel" panose="020B0503020204020204" pitchFamily="34" charset="0"/>
              </a:rPr>
            </a:br>
            <a:r>
              <a:rPr lang="en-US" sz="2400" b="1" dirty="0" smtClean="0">
                <a:solidFill>
                  <a:srgbClr val="002060"/>
                </a:solidFill>
                <a:latin typeface="Corbel" panose="020B0503020204020204" pitchFamily="34" charset="0"/>
              </a:rPr>
              <a:t>Marc </a:t>
            </a:r>
            <a:r>
              <a:rPr lang="en-US" sz="2400" b="1" dirty="0" err="1" smtClean="0">
                <a:solidFill>
                  <a:srgbClr val="002060"/>
                </a:solidFill>
                <a:latin typeface="Corbel" panose="020B0503020204020204" pitchFamily="34" charset="0"/>
              </a:rPr>
              <a:t>Violante</a:t>
            </a:r>
            <a:r>
              <a:rPr lang="en-US" sz="2400" b="1" dirty="0" smtClean="0">
                <a:solidFill>
                  <a:srgbClr val="002060"/>
                </a:solidFill>
                <a:latin typeface="Corbel" panose="020B0503020204020204" pitchFamily="34" charset="0"/>
              </a:rPr>
              <a:t> | Director, Federal </a:t>
            </a:r>
            <a:r>
              <a:rPr lang="en-US" sz="2400" b="1" smtClean="0">
                <a:solidFill>
                  <a:srgbClr val="002060"/>
                </a:solidFill>
                <a:latin typeface="Corbel" panose="020B0503020204020204" pitchFamily="34" charset="0"/>
              </a:rPr>
              <a:t>Market Strategies</a:t>
            </a:r>
            <a:endParaRPr lang="en-US" sz="2400" b="1" dirty="0" smtClean="0">
              <a:solidFill>
                <a:srgbClr val="002060"/>
              </a:solidFill>
              <a:latin typeface="Corbel" panose="020B0503020204020204" pitchFamily="34" charset="0"/>
            </a:endParaRPr>
          </a:p>
          <a:p>
            <a:pPr algn="ctr"/>
            <a:r>
              <a:rPr lang="en-US" sz="2400" b="1" dirty="0" smtClean="0">
                <a:solidFill>
                  <a:srgbClr val="002060"/>
                </a:solidFill>
                <a:latin typeface="Corbel" panose="020B0503020204020204" pitchFamily="34" charset="0"/>
              </a:rPr>
              <a:t>Wisconsin Procurement Institute</a:t>
            </a:r>
            <a:r>
              <a:rPr lang="en-US" sz="2400" b="1" dirty="0">
                <a:solidFill>
                  <a:srgbClr val="002060"/>
                </a:solidFill>
                <a:latin typeface="Corbel" panose="020B0503020204020204" pitchFamily="34" charset="0"/>
              </a:rPr>
              <a:t/>
            </a:r>
            <a:br>
              <a:rPr lang="en-US" sz="2400" b="1" dirty="0">
                <a:solidFill>
                  <a:srgbClr val="002060"/>
                </a:solidFill>
                <a:latin typeface="Corbel" panose="020B0503020204020204" pitchFamily="34" charset="0"/>
              </a:rPr>
            </a:br>
            <a:r>
              <a:rPr lang="en-US" sz="2400" b="1" dirty="0" smtClean="0">
                <a:solidFill>
                  <a:srgbClr val="002060"/>
                </a:solidFill>
                <a:latin typeface="Corbel" panose="020B0503020204020204" pitchFamily="34" charset="0"/>
                <a:hlinkClick r:id="rId3"/>
              </a:rPr>
              <a:t>marcv@wispro.org</a:t>
            </a:r>
            <a:r>
              <a:rPr lang="en-US" sz="2400" b="1" dirty="0" smtClean="0">
                <a:solidFill>
                  <a:srgbClr val="002060"/>
                </a:solidFill>
                <a:latin typeface="Corbel" panose="020B0503020204020204" pitchFamily="34" charset="0"/>
              </a:rPr>
              <a:t>   920-456-9990</a:t>
            </a:r>
          </a:p>
          <a:p>
            <a:pPr algn="ctr"/>
            <a:endParaRPr lang="en-US" sz="2400" b="1" dirty="0">
              <a:solidFill>
                <a:srgbClr val="002060"/>
              </a:solidFill>
              <a:latin typeface="Corbel" panose="020B0503020204020204" pitchFamily="34" charset="0"/>
            </a:endParaRPr>
          </a:p>
          <a:p>
            <a:pPr algn="ctr"/>
            <a:r>
              <a:rPr lang="en-US" sz="2400" b="1" dirty="0" smtClean="0">
                <a:solidFill>
                  <a:srgbClr val="002060"/>
                </a:solidFill>
                <a:latin typeface="Corbel" panose="020B0503020204020204" pitchFamily="34" charset="0"/>
              </a:rPr>
              <a:t>Benjamin Blanc | Government Contract Specialist</a:t>
            </a:r>
            <a:endParaRPr lang="en-US" sz="2400" b="1" dirty="0">
              <a:solidFill>
                <a:srgbClr val="002060"/>
              </a:solidFill>
              <a:latin typeface="Corbel" panose="020B0503020204020204" pitchFamily="34" charset="0"/>
            </a:endParaRPr>
          </a:p>
          <a:p>
            <a:pPr algn="ctr"/>
            <a:r>
              <a:rPr lang="en-US" sz="2400" b="1" dirty="0">
                <a:solidFill>
                  <a:srgbClr val="002060"/>
                </a:solidFill>
                <a:latin typeface="Corbel" panose="020B0503020204020204" pitchFamily="34" charset="0"/>
              </a:rPr>
              <a:t>Wisconsin Procurement Institute</a:t>
            </a:r>
            <a:br>
              <a:rPr lang="en-US" sz="2400" b="1" dirty="0">
                <a:solidFill>
                  <a:srgbClr val="002060"/>
                </a:solidFill>
                <a:latin typeface="Corbel" panose="020B0503020204020204" pitchFamily="34" charset="0"/>
              </a:rPr>
            </a:br>
            <a:r>
              <a:rPr lang="en-US" sz="2400" b="1" dirty="0" smtClean="0">
                <a:solidFill>
                  <a:srgbClr val="002060"/>
                </a:solidFill>
                <a:latin typeface="Corbel" panose="020B0503020204020204" pitchFamily="34" charset="0"/>
                <a:hlinkClick r:id="rId4"/>
              </a:rPr>
              <a:t>benjaminb@wispro.org</a:t>
            </a:r>
            <a:r>
              <a:rPr lang="en-US" sz="2400" b="1" dirty="0" smtClean="0">
                <a:solidFill>
                  <a:srgbClr val="002060"/>
                </a:solidFill>
                <a:latin typeface="Corbel" panose="020B0503020204020204" pitchFamily="34" charset="0"/>
              </a:rPr>
              <a:t>  414-270-3600</a:t>
            </a:r>
            <a:r>
              <a:rPr lang="en-US" sz="2400" b="1" dirty="0">
                <a:solidFill>
                  <a:srgbClr val="002060"/>
                </a:solidFill>
                <a:latin typeface="Corbel" panose="020B0503020204020204" pitchFamily="34" charset="0"/>
              </a:rPr>
              <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10437 Innovation Drive, Suite 320</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Milwaukee, WI  53226</a:t>
            </a:r>
            <a:r>
              <a:rPr lang="en-US" sz="1400" dirty="0">
                <a:solidFill>
                  <a:srgbClr val="4472C4">
                    <a:lumMod val="75000"/>
                  </a:srgbClr>
                </a:solidFill>
              </a:rPr>
              <a:t/>
            </a:r>
            <a:br>
              <a:rPr lang="en-US" sz="1400" dirty="0">
                <a:solidFill>
                  <a:srgbClr val="4472C4">
                    <a:lumMod val="75000"/>
                  </a:srgbClr>
                </a:solidFill>
              </a:rPr>
            </a:br>
            <a:endParaRPr lang="en-US" sz="2300" dirty="0">
              <a:solidFill>
                <a:srgbClr val="4472C4">
                  <a:lumMod val="75000"/>
                </a:srgbClr>
              </a:solidFill>
            </a:endParaRPr>
          </a:p>
        </p:txBody>
      </p:sp>
    </p:spTree>
    <p:extLst>
      <p:ext uri="{BB962C8B-B14F-4D97-AF65-F5344CB8AC3E}">
        <p14:creationId xmlns:p14="http://schemas.microsoft.com/office/powerpoint/2010/main" val="2305042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Customs and Border Protection </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a:t>Copied from: https://www.fbo.gov/spg/DHS/USCS/PDDC20229/RFQCBP17025/listing.html</a:t>
            </a:r>
            <a:endParaRPr lang="en-US" dirty="0"/>
          </a:p>
        </p:txBody>
      </p:sp>
      <p:pic>
        <p:nvPicPr>
          <p:cNvPr id="6" name="Picture 5"/>
          <p:cNvPicPr>
            <a:picLocks noChangeAspect="1"/>
          </p:cNvPicPr>
          <p:nvPr/>
        </p:nvPicPr>
        <p:blipFill>
          <a:blip r:embed="rId2"/>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8</a:t>
            </a:fld>
            <a:endParaRPr lang="en-US" dirty="0"/>
          </a:p>
        </p:txBody>
      </p:sp>
      <p:pic>
        <p:nvPicPr>
          <p:cNvPr id="4" name="Picture 3"/>
          <p:cNvPicPr>
            <a:picLocks noChangeAspect="1"/>
          </p:cNvPicPr>
          <p:nvPr/>
        </p:nvPicPr>
        <p:blipFill>
          <a:blip r:embed="rId3"/>
          <a:stretch>
            <a:fillRect/>
          </a:stretch>
        </p:blipFill>
        <p:spPr>
          <a:xfrm>
            <a:off x="2438652" y="1530830"/>
            <a:ext cx="7314695" cy="4225758"/>
          </a:xfrm>
          <a:prstGeom prst="rect">
            <a:avLst/>
          </a:prstGeom>
        </p:spPr>
      </p:pic>
    </p:spTree>
    <p:extLst>
      <p:ext uri="{BB962C8B-B14F-4D97-AF65-F5344CB8AC3E}">
        <p14:creationId xmlns:p14="http://schemas.microsoft.com/office/powerpoint/2010/main" val="3654986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Harvey, Irma, Maria – June 2018 - activity</a:t>
            </a:r>
            <a:endParaRPr lang="en-US" dirty="0"/>
          </a:p>
        </p:txBody>
      </p:sp>
      <p:sp>
        <p:nvSpPr>
          <p:cNvPr id="9" name="TextBox 8"/>
          <p:cNvSpPr txBox="1"/>
          <p:nvPr/>
        </p:nvSpPr>
        <p:spPr>
          <a:xfrm>
            <a:off x="771079" y="6018533"/>
            <a:ext cx="7620000" cy="261610"/>
          </a:xfrm>
          <a:prstGeom prst="rect">
            <a:avLst/>
          </a:prstGeom>
          <a:noFill/>
        </p:spPr>
        <p:txBody>
          <a:bodyPr wrap="square" rtlCol="0">
            <a:spAutoFit/>
          </a:bodyPr>
          <a:lstStyle/>
          <a:p>
            <a:r>
              <a:rPr lang="en-US" sz="1100" dirty="0" smtClean="0"/>
              <a:t>Data from FPDS – </a:t>
            </a:r>
            <a:r>
              <a:rPr lang="en-US" sz="1100" dirty="0" smtClean="0">
                <a:hlinkClick r:id="rId2"/>
              </a:rPr>
              <a:t>https</a:t>
            </a:r>
            <a:r>
              <a:rPr lang="en-US" sz="1100" smtClean="0">
                <a:hlinkClick r:id="rId2"/>
              </a:rPr>
              <a:t>://www.fpds.gov</a:t>
            </a:r>
            <a:r>
              <a:rPr lang="en-US" sz="1100" smtClean="0"/>
              <a:t> / web</a:t>
            </a:r>
            <a:endParaRPr lang="en-US" sz="1100" dirty="0"/>
          </a:p>
        </p:txBody>
      </p:sp>
      <p:pic>
        <p:nvPicPr>
          <p:cNvPr id="6" name="Picture 5"/>
          <p:cNvPicPr>
            <a:picLocks noChangeAspect="1"/>
          </p:cNvPicPr>
          <p:nvPr/>
        </p:nvPicPr>
        <p:blipFill>
          <a:blip r:embed="rId3"/>
          <a:stretch>
            <a:fillRect/>
          </a:stretch>
        </p:blipFill>
        <p:spPr>
          <a:xfrm>
            <a:off x="9915078" y="5902158"/>
            <a:ext cx="1505843" cy="566977"/>
          </a:xfrm>
          <a:prstGeom prst="rect">
            <a:avLst/>
          </a:prstGeom>
        </p:spPr>
      </p:pic>
      <p:sp>
        <p:nvSpPr>
          <p:cNvPr id="21" name="Date Placeholder 1"/>
          <p:cNvSpPr>
            <a:spLocks noGrp="1"/>
          </p:cNvSpPr>
          <p:nvPr>
            <p:ph type="dt" sz="half" idx="10"/>
          </p:nvPr>
        </p:nvSpPr>
        <p:spPr>
          <a:xfrm>
            <a:off x="4724400" y="6176963"/>
            <a:ext cx="2743200" cy="365125"/>
          </a:xfrm>
        </p:spPr>
        <p:txBody>
          <a:bodyPr/>
          <a:lstStyle/>
          <a:p>
            <a:pPr algn="ctr"/>
            <a:r>
              <a:rPr lang="en-US" dirty="0" smtClean="0"/>
              <a:t>7/24/2018</a:t>
            </a:r>
            <a:endParaRPr lang="en-US" dirty="0"/>
          </a:p>
        </p:txBody>
      </p:sp>
      <p:sp>
        <p:nvSpPr>
          <p:cNvPr id="22" name="Slide Number Placeholder 2"/>
          <p:cNvSpPr>
            <a:spLocks noGrp="1"/>
          </p:cNvSpPr>
          <p:nvPr>
            <p:ph type="sldNum" sz="quarter" idx="12"/>
          </p:nvPr>
        </p:nvSpPr>
        <p:spPr>
          <a:xfrm>
            <a:off x="9042400" y="365125"/>
            <a:ext cx="2743200" cy="365125"/>
          </a:xfrm>
        </p:spPr>
        <p:txBody>
          <a:bodyPr/>
          <a:lstStyle/>
          <a:p>
            <a:fld id="{E831033F-54C9-455C-8660-032D49F8CBCE}" type="slidenum">
              <a:rPr lang="en-US"/>
              <a:pPr/>
              <a:t>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96480305"/>
              </p:ext>
            </p:extLst>
          </p:nvPr>
        </p:nvGraphicFramePr>
        <p:xfrm>
          <a:off x="1139253" y="2439904"/>
          <a:ext cx="9758596" cy="1478280"/>
        </p:xfrm>
        <a:graphic>
          <a:graphicData uri="http://schemas.openxmlformats.org/drawingml/2006/table">
            <a:tbl>
              <a:tblPr firstRow="1" bandRow="1">
                <a:tableStyleId>{5C22544A-7EE6-4342-B048-85BDC9FD1C3A}</a:tableStyleId>
              </a:tblPr>
              <a:tblGrid>
                <a:gridCol w="2530008"/>
                <a:gridCol w="3975723"/>
                <a:gridCol w="3252865"/>
              </a:tblGrid>
              <a:tr h="0">
                <a:tc>
                  <a:txBody>
                    <a:bodyPr/>
                    <a:lstStyle/>
                    <a:p>
                      <a:pPr algn="ctr"/>
                      <a:r>
                        <a:rPr lang="en-US" dirty="0" smtClean="0"/>
                        <a:t>Hurricane</a:t>
                      </a:r>
                      <a:endParaRPr lang="en-US" dirty="0"/>
                    </a:p>
                  </a:txBody>
                  <a:tcPr anchor="ctr"/>
                </a:tc>
                <a:tc>
                  <a:txBody>
                    <a:bodyPr/>
                    <a:lstStyle/>
                    <a:p>
                      <a:pPr algn="ctr"/>
                      <a:r>
                        <a:rPr lang="en-US" dirty="0" smtClean="0"/>
                        <a:t>Dates</a:t>
                      </a:r>
                    </a:p>
                  </a:txBody>
                  <a:tcPr anchor="ctr"/>
                </a:tc>
                <a:tc>
                  <a:txBody>
                    <a:bodyPr/>
                    <a:lstStyle/>
                    <a:p>
                      <a:pPr algn="ctr"/>
                      <a:r>
                        <a:rPr lang="en-US" dirty="0" smtClean="0"/>
                        <a:t>June 2018 Procurements</a:t>
                      </a:r>
                      <a:endParaRPr lang="en-US" dirty="0"/>
                    </a:p>
                  </a:txBody>
                  <a:tcPr/>
                </a:tc>
              </a:tr>
              <a:tr h="370840">
                <a:tc>
                  <a:txBody>
                    <a:bodyPr/>
                    <a:lstStyle/>
                    <a:p>
                      <a:pPr algn="ctr"/>
                      <a:r>
                        <a:rPr lang="en-US" dirty="0" smtClean="0"/>
                        <a:t>Harvey</a:t>
                      </a:r>
                      <a:endParaRPr lang="en-US" dirty="0"/>
                    </a:p>
                  </a:txBody>
                  <a:tcPr/>
                </a:tc>
                <a:tc>
                  <a:txBody>
                    <a:bodyPr/>
                    <a:lstStyle/>
                    <a:p>
                      <a:pPr algn="l"/>
                      <a:r>
                        <a:rPr lang="en-US" sz="1800" kern="1200" dirty="0" smtClean="0">
                          <a:solidFill>
                            <a:schemeClr val="dk1"/>
                          </a:solidFill>
                          <a:effectLst/>
                          <a:latin typeface="+mn-lt"/>
                          <a:ea typeface="+mn-ea"/>
                          <a:cs typeface="+mn-cs"/>
                        </a:rPr>
                        <a:t>Aug 17, 2017 – Sep 3, 2017</a:t>
                      </a:r>
                      <a:endParaRPr lang="en-US" dirty="0" smtClean="0"/>
                    </a:p>
                  </a:txBody>
                  <a:tcPr/>
                </a:tc>
                <a:tc>
                  <a:txBody>
                    <a:bodyPr/>
                    <a:lstStyle/>
                    <a:p>
                      <a:pPr algn="ctr"/>
                      <a:r>
                        <a:rPr lang="en-US" dirty="0" smtClean="0"/>
                        <a:t>91</a:t>
                      </a:r>
                    </a:p>
                  </a:txBody>
                  <a:tcPr/>
                </a:tc>
              </a:tr>
              <a:tr h="370840">
                <a:tc>
                  <a:txBody>
                    <a:bodyPr/>
                    <a:lstStyle/>
                    <a:p>
                      <a:pPr algn="ctr"/>
                      <a:r>
                        <a:rPr lang="en-US" dirty="0" smtClean="0"/>
                        <a:t>Irma</a:t>
                      </a:r>
                      <a:endParaRPr lang="en-US" dirty="0"/>
                    </a:p>
                  </a:txBody>
                  <a:tcPr/>
                </a:tc>
                <a:tc>
                  <a:txBody>
                    <a:bodyPr/>
                    <a:lstStyle/>
                    <a:p>
                      <a:pPr algn="l"/>
                      <a:r>
                        <a:rPr lang="en-US" sz="1800" kern="1200" dirty="0" smtClean="0">
                          <a:solidFill>
                            <a:schemeClr val="dk1"/>
                          </a:solidFill>
                          <a:effectLst/>
                          <a:latin typeface="+mn-lt"/>
                          <a:ea typeface="+mn-ea"/>
                          <a:cs typeface="+mn-cs"/>
                        </a:rPr>
                        <a:t>August 30, 2017 – September 13, 2017</a:t>
                      </a:r>
                      <a:endParaRPr lang="en-US" dirty="0"/>
                    </a:p>
                  </a:txBody>
                  <a:tcPr/>
                </a:tc>
                <a:tc>
                  <a:txBody>
                    <a:bodyPr/>
                    <a:lstStyle/>
                    <a:p>
                      <a:pPr algn="ctr"/>
                      <a:r>
                        <a:rPr lang="en-US" dirty="0" smtClean="0"/>
                        <a:t>28</a:t>
                      </a:r>
                      <a:endParaRPr lang="en-US" dirty="0"/>
                    </a:p>
                  </a:txBody>
                  <a:tcPr/>
                </a:tc>
              </a:tr>
              <a:tr h="370840">
                <a:tc>
                  <a:txBody>
                    <a:bodyPr/>
                    <a:lstStyle/>
                    <a:p>
                      <a:pPr algn="ctr"/>
                      <a:r>
                        <a:rPr lang="en-US" dirty="0" smtClean="0"/>
                        <a:t>Maria</a:t>
                      </a:r>
                      <a:endParaRPr lang="en-US" dirty="0"/>
                    </a:p>
                  </a:txBody>
                  <a:tcPr/>
                </a:tc>
                <a:tc>
                  <a:txBody>
                    <a:bodyPr/>
                    <a:lstStyle/>
                    <a:p>
                      <a:pPr algn="l"/>
                      <a:r>
                        <a:rPr lang="en-US" sz="1800" kern="1200" dirty="0" smtClean="0">
                          <a:solidFill>
                            <a:schemeClr val="dk1"/>
                          </a:solidFill>
                          <a:effectLst/>
                          <a:latin typeface="+mn-lt"/>
                          <a:ea typeface="+mn-ea"/>
                          <a:cs typeface="+mn-cs"/>
                        </a:rPr>
                        <a:t>September 16, 2017 – October 2, 2017</a:t>
                      </a:r>
                      <a:endParaRPr lang="en-US" dirty="0"/>
                    </a:p>
                  </a:txBody>
                  <a:tcPr/>
                </a:tc>
                <a:tc>
                  <a:txBody>
                    <a:bodyPr/>
                    <a:lstStyle/>
                    <a:p>
                      <a:pPr algn="ctr"/>
                      <a:r>
                        <a:rPr lang="en-US" dirty="0" smtClean="0"/>
                        <a:t>190</a:t>
                      </a:r>
                      <a:endParaRPr lang="en-US" dirty="0"/>
                    </a:p>
                  </a:txBody>
                  <a:tcPr/>
                </a:tc>
              </a:tr>
            </a:tbl>
          </a:graphicData>
        </a:graphic>
      </p:graphicFrame>
    </p:spTree>
    <p:extLst>
      <p:ext uri="{BB962C8B-B14F-4D97-AF65-F5344CB8AC3E}">
        <p14:creationId xmlns:p14="http://schemas.microsoft.com/office/powerpoint/2010/main" val="3690028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6.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8.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7C384941-0014-4CB0-A5DC-011C4C8E416D}"/>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1C2AF12-4A9E-454A-939E-BCBFD79F929C}" vid="{F41FD4C8-1CAF-44C9-B4C9-C837BBC98E9A}"/>
    </a:ext>
  </a:extLst>
</a:theme>
</file>

<file path=docProps/app.xml><?xml version="1.0" encoding="utf-8"?>
<Properties xmlns="http://schemas.openxmlformats.org/officeDocument/2006/extended-properties" xmlns:vt="http://schemas.openxmlformats.org/officeDocument/2006/docPropsVTypes">
  <TotalTime>4718</TotalTime>
  <Words>2887</Words>
  <Application>Microsoft Office PowerPoint</Application>
  <PresentationFormat>Custom</PresentationFormat>
  <Paragraphs>489</Paragraphs>
  <Slides>70</Slides>
  <Notes>4</Notes>
  <HiddenSlides>0</HiddenSlides>
  <MMClips>0</MMClips>
  <ScaleCrop>false</ScaleCrop>
  <HeadingPairs>
    <vt:vector size="4" baseType="variant">
      <vt:variant>
        <vt:lpstr>Theme</vt:lpstr>
      </vt:variant>
      <vt:variant>
        <vt:i4>18</vt:i4>
      </vt:variant>
      <vt:variant>
        <vt:lpstr>Slide Titles</vt:lpstr>
      </vt:variant>
      <vt:variant>
        <vt:i4>70</vt:i4>
      </vt:variant>
    </vt:vector>
  </HeadingPairs>
  <TitlesOfParts>
    <vt:vector size="88" baseType="lpstr">
      <vt:lpstr>Office Theme</vt:lpstr>
      <vt:lpstr>4_Custom Design</vt:lpstr>
      <vt:lpstr>2_Custom Design</vt:lpstr>
      <vt:lpstr>3_Custom Design</vt:lpstr>
      <vt:lpstr>1_Custom Design</vt:lpstr>
      <vt:lpstr>Custom Design</vt:lpstr>
      <vt:lpstr>1_Office Theme</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PowerPoint Presentation</vt:lpstr>
      <vt:lpstr>Webinar Etiquette</vt:lpstr>
      <vt:lpstr>PowerPoint Presentation</vt:lpstr>
      <vt:lpstr>PowerPoint Presentation</vt:lpstr>
      <vt:lpstr>PowerPoint Presentation</vt:lpstr>
      <vt:lpstr>PowerPoint Presentation</vt:lpstr>
      <vt:lpstr>PowerPoint Presentation</vt:lpstr>
      <vt:lpstr>US Customs and Border Protection </vt:lpstr>
      <vt:lpstr>Harvey, Irma, Maria – June 2018 - activity</vt:lpstr>
      <vt:lpstr>FEMA</vt:lpstr>
      <vt:lpstr>Regulations and Programs</vt:lpstr>
      <vt:lpstr>The Business Case – What we know</vt:lpstr>
      <vt:lpstr>Research – key questions</vt:lpstr>
      <vt:lpstr>PowerPoint Presentation</vt:lpstr>
      <vt:lpstr>States with Disaster declarations – over time</vt:lpstr>
      <vt:lpstr>Calendar Year 2017 Major &amp;Emergency Disaster Declarations by County</vt:lpstr>
      <vt:lpstr>What drives the need? – the activity?</vt:lpstr>
      <vt:lpstr>Identify drivers, need, vehicles, owners</vt:lpstr>
      <vt:lpstr>Explore be curious – ask questions</vt:lpstr>
      <vt:lpstr>Design &amp; Need v. Execution</vt:lpstr>
      <vt:lpstr>Solutions – in general</vt:lpstr>
      <vt:lpstr>Awards, Hurricane Harvey</vt:lpstr>
      <vt:lpstr>Information is a powerful driver!</vt:lpstr>
      <vt:lpstr>Use multiple perspectives!</vt:lpstr>
      <vt:lpstr>Focus on context and applicability!</vt:lpstr>
      <vt:lpstr>Who is your customer?</vt:lpstr>
      <vt:lpstr>What Contract Vehicles should you pursue?</vt:lpstr>
      <vt:lpstr>What initiates Federal Activity?</vt:lpstr>
      <vt:lpstr>The Disaster Declaration Process</vt:lpstr>
      <vt:lpstr>Included Natural Events</vt:lpstr>
      <vt:lpstr>Readiness –Deployable Teams and Assets</vt:lpstr>
      <vt:lpstr>Public Assistance Grants Program</vt:lpstr>
      <vt:lpstr>Lessons Learned</vt:lpstr>
      <vt:lpstr>Understand DPAS and Flow-down requirements</vt:lpstr>
      <vt:lpstr>Background (DPAS)</vt:lpstr>
      <vt:lpstr>Defense Priorities and Allocation System</vt:lpstr>
      <vt:lpstr>DPAS – key definitions</vt:lpstr>
      <vt:lpstr>Actions/Responsibility (DPAS)</vt:lpstr>
      <vt:lpstr>For example</vt:lpstr>
      <vt:lpstr>US Army Corps of Engineers </vt:lpstr>
      <vt:lpstr>USACE – Disaster Response Missions and Information</vt:lpstr>
      <vt:lpstr>USACE – Emergency Water Assistance Due to Drought</vt:lpstr>
      <vt:lpstr>FEMA – Response Core Capabilities</vt:lpstr>
      <vt:lpstr>MARAD – Maritime Administration</vt:lpstr>
      <vt:lpstr>Jones Act</vt:lpstr>
      <vt:lpstr>Natural Hazard Mitigation Saves: 2017 Interim Report</vt:lpstr>
      <vt:lpstr>National Response Framework</vt:lpstr>
      <vt:lpstr>National Response Framework</vt:lpstr>
      <vt:lpstr>Develop Sources of Information</vt:lpstr>
      <vt:lpstr>The Disaster Declaration Process</vt:lpstr>
      <vt:lpstr>Lessons Learned</vt:lpstr>
      <vt:lpstr>Lessons Learned</vt:lpstr>
      <vt:lpstr>Stockpiles</vt:lpstr>
      <vt:lpstr>Strategic National Stockpile</vt:lpstr>
      <vt:lpstr>FEMA National Level Exercise </vt:lpstr>
      <vt:lpstr>US Army, NGB – exercise support </vt:lpstr>
      <vt:lpstr>US Army Corps of Engineers </vt:lpstr>
      <vt:lpstr>Required Actions </vt:lpstr>
      <vt:lpstr>SAM Registration</vt:lpstr>
      <vt:lpstr>FEMA Industry Liaison Program</vt:lpstr>
      <vt:lpstr>FEMA’s -  Top Commodities Procured for Disasters</vt:lpstr>
      <vt:lpstr>FEMA’s -  Debris Removal</vt:lpstr>
      <vt:lpstr>FEMA’s -  Transportation Services</vt:lpstr>
      <vt:lpstr>FEMA’s -  Transitional Sheltering Assistance</vt:lpstr>
      <vt:lpstr>Upcoming training - events</vt:lpstr>
      <vt:lpstr>PowerPoint Presentation</vt:lpstr>
      <vt:lpstr>PowerPoint Presentation</vt:lpstr>
      <vt:lpstr>PowerPoint Presentation</vt:lpstr>
      <vt:lpstr>survey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Violante</dc:creator>
  <cp:lastModifiedBy>cassie</cp:lastModifiedBy>
  <cp:revision>280</cp:revision>
  <dcterms:created xsi:type="dcterms:W3CDTF">2015-06-08T19:53:38Z</dcterms:created>
  <dcterms:modified xsi:type="dcterms:W3CDTF">2018-07-24T19:31:37Z</dcterms:modified>
</cp:coreProperties>
</file>