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77" r:id="rId2"/>
    <p:sldMasterId id="2147483690" r:id="rId3"/>
  </p:sldMasterIdLst>
  <p:notesMasterIdLst>
    <p:notesMasterId r:id="rId33"/>
  </p:notesMasterIdLst>
  <p:handoutMasterIdLst>
    <p:handoutMasterId r:id="rId34"/>
  </p:handoutMasterIdLst>
  <p:sldIdLst>
    <p:sldId id="257" r:id="rId4"/>
    <p:sldId id="404" r:id="rId5"/>
    <p:sldId id="406" r:id="rId6"/>
    <p:sldId id="344" r:id="rId7"/>
    <p:sldId id="383" r:id="rId8"/>
    <p:sldId id="345" r:id="rId9"/>
    <p:sldId id="347" r:id="rId10"/>
    <p:sldId id="348" r:id="rId11"/>
    <p:sldId id="349" r:id="rId12"/>
    <p:sldId id="385" r:id="rId13"/>
    <p:sldId id="386" r:id="rId14"/>
    <p:sldId id="389" r:id="rId15"/>
    <p:sldId id="384" r:id="rId16"/>
    <p:sldId id="346" r:id="rId17"/>
    <p:sldId id="387" r:id="rId18"/>
    <p:sldId id="392" r:id="rId19"/>
    <p:sldId id="394" r:id="rId20"/>
    <p:sldId id="402" r:id="rId21"/>
    <p:sldId id="400" r:id="rId22"/>
    <p:sldId id="396" r:id="rId23"/>
    <p:sldId id="397" r:id="rId24"/>
    <p:sldId id="395" r:id="rId25"/>
    <p:sldId id="388" r:id="rId26"/>
    <p:sldId id="354" r:id="rId27"/>
    <p:sldId id="373" r:id="rId28"/>
    <p:sldId id="375" r:id="rId29"/>
    <p:sldId id="376" r:id="rId30"/>
    <p:sldId id="391" r:id="rId31"/>
    <p:sldId id="399" r:id="rId32"/>
  </p:sldIdLst>
  <p:sldSz cx="13004800" cy="9753600"/>
  <p:notesSz cx="7019925" cy="93059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E268A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9" autoAdjust="0"/>
    <p:restoredTop sz="80261" autoAdjust="0"/>
  </p:normalViewPr>
  <p:slideViewPr>
    <p:cSldViewPr snapToGrid="0" snapToObjects="1">
      <p:cViewPr varScale="1">
        <p:scale>
          <a:sx n="49" d="100"/>
          <a:sy n="49" d="100"/>
        </p:scale>
        <p:origin x="1096" y="5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-61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>
              <a:defRPr sz="1200"/>
            </a:lvl1pPr>
          </a:lstStyle>
          <a:p>
            <a:fld id="{F2244B9C-5D5A-4ED0-BBF0-B9E38C11A361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5"/>
            <a:ext cx="3041968" cy="466911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5"/>
            <a:ext cx="3041968" cy="466911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>
              <a:defRPr sz="1200"/>
            </a:lvl1pPr>
          </a:lstStyle>
          <a:p>
            <a:fld id="{006CABB9-92DD-4E19-BC55-7ACD29C470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67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</p:spPr>
        <p:txBody>
          <a:bodyPr lIns="93279" tIns="46640" rIns="93279" bIns="46640"/>
          <a:lstStyle/>
          <a:p>
            <a:endParaRPr dirty="0"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xfrm>
            <a:off x="935990" y="4420315"/>
            <a:ext cx="5147945" cy="4187666"/>
          </a:xfrm>
          <a:prstGeom prst="rect">
            <a:avLst/>
          </a:prstGeom>
        </p:spPr>
        <p:txBody>
          <a:bodyPr lIns="93279" tIns="46640" rIns="93279" bIns="4664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83334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52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40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14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381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17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review the Interested</a:t>
            </a:r>
            <a:r>
              <a:rPr lang="en-US" baseline="0" dirty="0"/>
              <a:t> Vendor List in FBO to  see who else is interested.</a:t>
            </a:r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29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pening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Stock_000018011268XLar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44798"/>
            <a:ext cx="13004800" cy="8639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1P1A9574 cop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802" y="7580397"/>
            <a:ext cx="3254209" cy="2168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Stock_000050172376Lar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50915" y="7581351"/>
            <a:ext cx="3251732" cy="2167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Stock_000014864330Large.jpg"/>
          <p:cNvPicPr>
            <a:picLocks noChangeAspect="1"/>
          </p:cNvPicPr>
          <p:nvPr/>
        </p:nvPicPr>
        <p:blipFill>
          <a:blip r:embed="rId5">
            <a:extLst/>
          </a:blip>
          <a:srcRect t="28925"/>
          <a:stretch>
            <a:fillRect/>
          </a:stretch>
        </p:blipFill>
        <p:spPr>
          <a:xfrm>
            <a:off x="6494796" y="7589206"/>
            <a:ext cx="3258894" cy="3486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Stock_000006680172Large.jpg"/>
          <p:cNvPicPr>
            <a:picLocks noChangeAspect="1"/>
          </p:cNvPicPr>
          <p:nvPr/>
        </p:nvPicPr>
        <p:blipFill>
          <a:blip r:embed="rId6">
            <a:extLst/>
          </a:blip>
          <a:srcRect t="13022"/>
          <a:stretch>
            <a:fillRect/>
          </a:stretch>
        </p:blipFill>
        <p:spPr>
          <a:xfrm>
            <a:off x="9755869" y="7586241"/>
            <a:ext cx="3251732" cy="4226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7525225"/>
            <a:ext cx="13004800" cy="113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wpi_full_logo_white.ai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516929" y="800447"/>
            <a:ext cx="3775514" cy="865082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/>
        </p:nvSpPr>
        <p:spPr>
          <a:xfrm>
            <a:off x="1620935" y="1756625"/>
            <a:ext cx="2249666" cy="564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lnSpc>
                <a:spcPct val="120000"/>
              </a:lnSpc>
              <a:defRPr sz="1400">
                <a:solidFill>
                  <a:srgbClr val="FFFFFF"/>
                </a:solidFill>
                <a:latin typeface="Interstate-Regular"/>
                <a:ea typeface="Interstate-Regular"/>
                <a:cs typeface="Interstate-Regular"/>
                <a:sym typeface="Interstate-Regular"/>
              </a:defRPr>
            </a:pPr>
            <a:r>
              <a:rPr dirty="0"/>
              <a:t>A Procurement Technical </a:t>
            </a:r>
            <a:br>
              <a:rPr dirty="0"/>
            </a:br>
            <a:r>
              <a:rPr dirty="0"/>
              <a:t>Assistance Center (PTAC)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sz="quarter" idx="13"/>
          </p:nvPr>
        </p:nvSpPr>
        <p:spPr>
          <a:xfrm>
            <a:off x="4585207" y="5670549"/>
            <a:ext cx="3834385" cy="9525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Interstate-Black"/>
              </a:defRPr>
            </a:lvl1pPr>
          </a:lstStyle>
          <a:p>
            <a:r>
              <a:t>Main Title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sz="quarter" idx="14"/>
          </p:nvPr>
        </p:nvSpPr>
        <p:spPr>
          <a:xfrm>
            <a:off x="6107379" y="6559549"/>
            <a:ext cx="790042" cy="4445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DCDEE0"/>
                </a:solidFill>
                <a:latin typeface="+mn-lt"/>
                <a:ea typeface="+mn-ea"/>
                <a:cs typeface="+mn-cs"/>
                <a:sym typeface="Interstate-Bold"/>
              </a:defRPr>
            </a:lvl1pPr>
          </a:lstStyle>
          <a:p>
            <a:r>
              <a:t>Date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3620435"/>
            <a:ext cx="11216640" cy="188524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F4DF435B-8FE4-4ED4-92D6-35145BC382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5157" y="9032503"/>
            <a:ext cx="4389120" cy="519289"/>
          </a:xfrm>
          <a:prstGeom prst="rect">
            <a:avLst/>
          </a:prstGeom>
        </p:spPr>
        <p:txBody>
          <a:bodyPr/>
          <a:lstStyle/>
          <a:p>
            <a:pPr algn="l" defTabSz="731540" hangingPunct="1"/>
            <a:endParaRPr lang="en-US" sz="144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8F9-D69E-408A-9471-1F7D9DCD1C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7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08B2A1B1-023B-4949-80DB-CB6576CA18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5157" y="9032503"/>
            <a:ext cx="4389120" cy="519289"/>
          </a:xfrm>
          <a:prstGeom prst="rect">
            <a:avLst/>
          </a:prstGeom>
        </p:spPr>
        <p:txBody>
          <a:bodyPr/>
          <a:lstStyle/>
          <a:p>
            <a:pPr algn="l" defTabSz="731540" hangingPunct="1"/>
            <a:endParaRPr lang="en-US" sz="144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8F9-D69E-408A-9471-1F7D9DCD1C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90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280"/>
            </a:lvl1pPr>
            <a:lvl2pPr marL="365769" indent="0">
              <a:buNone/>
              <a:defRPr sz="1120"/>
            </a:lvl2pPr>
            <a:lvl3pPr marL="731540" indent="0">
              <a:buNone/>
              <a:defRPr sz="960"/>
            </a:lvl3pPr>
            <a:lvl4pPr marL="1097310" indent="0">
              <a:buNone/>
              <a:defRPr sz="800"/>
            </a:lvl4pPr>
            <a:lvl5pPr marL="1463079" indent="0">
              <a:buNone/>
              <a:defRPr sz="800"/>
            </a:lvl5pPr>
            <a:lvl6pPr marL="1828849" indent="0">
              <a:buNone/>
              <a:defRPr sz="800"/>
            </a:lvl6pPr>
            <a:lvl7pPr marL="2194619" indent="0">
              <a:buNone/>
              <a:defRPr sz="800"/>
            </a:lvl7pPr>
            <a:lvl8pPr marL="2560389" indent="0">
              <a:buNone/>
              <a:defRPr sz="800"/>
            </a:lvl8pPr>
            <a:lvl9pPr marL="292615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47776287-32D2-4DE5-8679-7C9B5D0FE4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157" y="9032503"/>
            <a:ext cx="4389120" cy="519289"/>
          </a:xfrm>
          <a:prstGeom prst="rect">
            <a:avLst/>
          </a:prstGeom>
        </p:spPr>
        <p:txBody>
          <a:bodyPr/>
          <a:lstStyle/>
          <a:p>
            <a:pPr algn="l" defTabSz="731540" hangingPunct="1"/>
            <a:endParaRPr lang="en-US" sz="144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8F9-D69E-408A-9471-1F7D9DCD1C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98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2560"/>
            </a:lvl1pPr>
            <a:lvl2pPr marL="365769" indent="0">
              <a:buNone/>
              <a:defRPr sz="2240"/>
            </a:lvl2pPr>
            <a:lvl3pPr marL="731540" indent="0">
              <a:buNone/>
              <a:defRPr sz="1920"/>
            </a:lvl3pPr>
            <a:lvl4pPr marL="1097310" indent="0">
              <a:buNone/>
              <a:defRPr sz="1600"/>
            </a:lvl4pPr>
            <a:lvl5pPr marL="1463079" indent="0">
              <a:buNone/>
              <a:defRPr sz="1600"/>
            </a:lvl5pPr>
            <a:lvl6pPr marL="1828849" indent="0">
              <a:buNone/>
              <a:defRPr sz="1600"/>
            </a:lvl6pPr>
            <a:lvl7pPr marL="2194619" indent="0">
              <a:buNone/>
              <a:defRPr sz="1600"/>
            </a:lvl7pPr>
            <a:lvl8pPr marL="2560389" indent="0">
              <a:buNone/>
              <a:defRPr sz="1600"/>
            </a:lvl8pPr>
            <a:lvl9pPr marL="2926159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280"/>
            </a:lvl1pPr>
            <a:lvl2pPr marL="365769" indent="0">
              <a:buNone/>
              <a:defRPr sz="1120"/>
            </a:lvl2pPr>
            <a:lvl3pPr marL="731540" indent="0">
              <a:buNone/>
              <a:defRPr sz="960"/>
            </a:lvl3pPr>
            <a:lvl4pPr marL="1097310" indent="0">
              <a:buNone/>
              <a:defRPr sz="800"/>
            </a:lvl4pPr>
            <a:lvl5pPr marL="1463079" indent="0">
              <a:buNone/>
              <a:defRPr sz="800"/>
            </a:lvl5pPr>
            <a:lvl6pPr marL="1828849" indent="0">
              <a:buNone/>
              <a:defRPr sz="800"/>
            </a:lvl6pPr>
            <a:lvl7pPr marL="2194619" indent="0">
              <a:buNone/>
              <a:defRPr sz="800"/>
            </a:lvl7pPr>
            <a:lvl8pPr marL="2560389" indent="0">
              <a:buNone/>
              <a:defRPr sz="800"/>
            </a:lvl8pPr>
            <a:lvl9pPr marL="292615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7892A0DD-0E61-49B9-8BF8-43E0EE09B2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157" y="9032503"/>
            <a:ext cx="4389120" cy="519289"/>
          </a:xfrm>
          <a:prstGeom prst="rect">
            <a:avLst/>
          </a:prstGeom>
        </p:spPr>
        <p:txBody>
          <a:bodyPr/>
          <a:lstStyle/>
          <a:p>
            <a:pPr algn="l" defTabSz="731540" hangingPunct="1"/>
            <a:endParaRPr lang="en-US" sz="144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8F9-D69E-408A-9471-1F7D9DCD1C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51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ACE2102E-1A4D-4DA2-9010-D5D9714981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157" y="9032503"/>
            <a:ext cx="4389120" cy="519289"/>
          </a:xfrm>
          <a:prstGeom prst="rect">
            <a:avLst/>
          </a:prstGeom>
        </p:spPr>
        <p:txBody>
          <a:bodyPr/>
          <a:lstStyle/>
          <a:p>
            <a:pPr algn="l" defTabSz="731540" hangingPunct="1"/>
            <a:endParaRPr lang="en-US" sz="144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8F9-D69E-408A-9471-1F7D9DCD1C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56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6798111E-BB92-42B2-A00F-24A8B71ADB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157" y="9032503"/>
            <a:ext cx="4389120" cy="519289"/>
          </a:xfrm>
          <a:prstGeom prst="rect">
            <a:avLst/>
          </a:prstGeom>
        </p:spPr>
        <p:txBody>
          <a:bodyPr/>
          <a:lstStyle/>
          <a:p>
            <a:pPr algn="l" defTabSz="731540" hangingPunct="1"/>
            <a:endParaRPr lang="en-US" sz="144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8F9-D69E-408A-9471-1F7D9DCD1C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65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51F8A-ABF8-44C2-A34A-D27982569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864094-21A7-44E3-8AC7-03CDBF3ED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5614F118-4D52-442D-AF6D-04A53F768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F79B2C33-3ADE-43F6-B97D-E29E6614CE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1200">
                <a:ea typeface="+mn-ea"/>
                <a:cs typeface="+mn-cs"/>
              </a:rPr>
              <a:t>Prof Awad S. Hanna</a:t>
            </a:r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6A73A559-FC73-4C4D-B91A-79221A59A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fld id="{658A5AFC-6FC9-4977-BEAA-6A5B6057D79B}" type="slidenum">
              <a:rPr lang="en-US" altLang="en-US" kern="1200" smtClean="0">
                <a:ea typeface="+mn-ea"/>
                <a:cs typeface="+mn-cs"/>
              </a:rPr>
              <a:pPr defTabSz="130046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929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11D40-E49E-4282-92FD-3F74B715C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E914E-7816-4B8A-8E9C-97D5BEA1C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5614F118-4D52-442D-AF6D-04A53F768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F79B2C33-3ADE-43F6-B97D-E29E6614CE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1200">
                <a:ea typeface="+mn-ea"/>
                <a:cs typeface="+mn-cs"/>
              </a:rPr>
              <a:t>Prof Awad S. Hanna</a:t>
            </a:r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6A73A559-FC73-4C4D-B91A-79221A59A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fld id="{ABC7DEF6-B022-4B03-948D-6A64A9CBE252}" type="slidenum">
              <a:rPr lang="en-US" altLang="en-US" kern="1200" smtClean="0">
                <a:ea typeface="+mn-ea"/>
                <a:cs typeface="+mn-cs"/>
              </a:rPr>
              <a:pPr defTabSz="130046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645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951ED-802E-4BFA-A377-FCE760A7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C32EF-D2CD-470E-8CB6-C8FB4CF99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3413"/>
            </a:lvl1pPr>
            <a:lvl2pPr marL="650230" indent="0">
              <a:buNone/>
              <a:defRPr sz="2844"/>
            </a:lvl2pPr>
            <a:lvl3pPr marL="1300460" indent="0">
              <a:buNone/>
              <a:defRPr sz="2560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5614F118-4D52-442D-AF6D-04A53F768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F79B2C33-3ADE-43F6-B97D-E29E6614CE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1200">
                <a:ea typeface="+mn-ea"/>
                <a:cs typeface="+mn-cs"/>
              </a:rPr>
              <a:t>Prof Awad S. Hanna</a:t>
            </a:r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6A73A559-FC73-4C4D-B91A-79221A59A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fld id="{7299F247-CF45-4AD2-8884-9B7B6168D93A}" type="slidenum">
              <a:rPr lang="en-US" altLang="en-US" kern="1200" smtClean="0">
                <a:ea typeface="+mn-ea"/>
                <a:cs typeface="+mn-cs"/>
              </a:rPr>
              <a:pPr defTabSz="130046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383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A53F-1613-43EB-8729-61613F970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B12F7-1F1C-4F45-9B04-FF4685ADF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0480" y="2817707"/>
            <a:ext cx="5418667" cy="58521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69A77-D8BF-43EF-9FE5-8387D20D9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5893" y="2817707"/>
            <a:ext cx="5418667" cy="58521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5614F118-4D52-442D-AF6D-04A53F768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79B2C33-3ADE-43F6-B97D-E29E6614CE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1200">
                <a:ea typeface="+mn-ea"/>
                <a:cs typeface="+mn-cs"/>
              </a:rPr>
              <a:t>Prof Awad S. Hanna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6A73A559-FC73-4C4D-B91A-79221A59A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fld id="{6AA3E038-E472-4DEC-B54E-E2FDC8CBCB46}" type="slidenum">
              <a:rPr lang="en-US" altLang="en-US" kern="1200" smtClean="0">
                <a:ea typeface="+mn-ea"/>
                <a:cs typeface="+mn-cs"/>
              </a:rPr>
              <a:pPr defTabSz="130046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01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body" sz="quarter" idx="13"/>
          </p:nvPr>
        </p:nvSpPr>
        <p:spPr>
          <a:xfrm>
            <a:off x="1270000" y="4203699"/>
            <a:ext cx="10464800" cy="812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5000">
                <a:solidFill>
                  <a:srgbClr val="A6AAA9"/>
                </a:solidFill>
                <a:latin typeface="Interstate-Regular"/>
                <a:ea typeface="Interstate-Regular"/>
                <a:cs typeface="Interstate-Regular"/>
                <a:sym typeface="Interstate-Regular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11745947" y="9091453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9047269"/>
            <a:ext cx="31263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April 2016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93FF-5E62-4256-942C-AAF17CFEB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38" y="519290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5FE50-B06A-4718-B90E-3A6F78CBC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339" y="2390987"/>
            <a:ext cx="5502204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45C3D-F532-44AD-B202-DB6C656CD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6339" y="3562773"/>
            <a:ext cx="5502204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CA3BBF-73FC-43D0-BA09-6763CAD7F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9298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9D06E-4D4B-470C-9464-696C13AF03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9298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5614F118-4D52-442D-AF6D-04A53F768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F79B2C33-3ADE-43F6-B97D-E29E6614CE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1200">
                <a:ea typeface="+mn-ea"/>
                <a:cs typeface="+mn-cs"/>
              </a:rPr>
              <a:t>Prof Awad S. Hanna</a:t>
            </a:r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6A73A559-FC73-4C4D-B91A-79221A59A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fld id="{C058ED60-4BDF-4FAB-AC62-8008E338A2EA}" type="slidenum">
              <a:rPr lang="en-US" altLang="en-US" kern="1200" smtClean="0">
                <a:ea typeface="+mn-ea"/>
                <a:cs typeface="+mn-cs"/>
              </a:rPr>
              <a:pPr defTabSz="130046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187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4C79A-1243-41B0-A54A-61B42A6D5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1">
            <a:extLst>
              <a:ext uri="{FF2B5EF4-FFF2-40B4-BE49-F238E27FC236}">
                <a16:creationId xmlns:a16="http://schemas.microsoft.com/office/drawing/2014/main" id="{5614F118-4D52-442D-AF6D-04A53F768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F79B2C33-3ADE-43F6-B97D-E29E6614CE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1200">
                <a:ea typeface="+mn-ea"/>
                <a:cs typeface="+mn-cs"/>
              </a:rPr>
              <a:t>Prof Awad S. Hanna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6A73A559-FC73-4C4D-B91A-79221A59A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fld id="{101CBDCE-5A56-4877-9EA5-5567EC5E8211}" type="slidenum">
              <a:rPr lang="en-US" altLang="en-US" kern="1200" smtClean="0">
                <a:ea typeface="+mn-ea"/>
                <a:cs typeface="+mn-cs"/>
              </a:rPr>
              <a:pPr defTabSz="130046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914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>
            <a:extLst>
              <a:ext uri="{FF2B5EF4-FFF2-40B4-BE49-F238E27FC236}">
                <a16:creationId xmlns:a16="http://schemas.microsoft.com/office/drawing/2014/main" id="{5614F118-4D52-442D-AF6D-04A53F768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3" name="Rectangle 22">
            <a:extLst>
              <a:ext uri="{FF2B5EF4-FFF2-40B4-BE49-F238E27FC236}">
                <a16:creationId xmlns:a16="http://schemas.microsoft.com/office/drawing/2014/main" id="{F79B2C33-3ADE-43F6-B97D-E29E6614CE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1200">
                <a:ea typeface="+mn-ea"/>
                <a:cs typeface="+mn-cs"/>
              </a:rPr>
              <a:t>Prof Awad S. Hanna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6A73A559-FC73-4C4D-B91A-79221A59A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fld id="{D8F438B0-4440-4EFE-B532-2E07C3D56531}" type="slidenum">
              <a:rPr lang="en-US" altLang="en-US" kern="1200" smtClean="0">
                <a:ea typeface="+mn-ea"/>
                <a:cs typeface="+mn-cs"/>
              </a:rPr>
              <a:pPr defTabSz="130046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782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98CF-8B44-408F-AF6B-B3DB0ACAF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39" y="650240"/>
            <a:ext cx="4194951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37B89-A534-4AEF-A17D-4CE79A669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C31DD-084C-4E9F-B994-599DECE13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6339" y="2926080"/>
            <a:ext cx="4194951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5614F118-4D52-442D-AF6D-04A53F768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79B2C33-3ADE-43F6-B97D-E29E6614CE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1200">
                <a:ea typeface="+mn-ea"/>
                <a:cs typeface="+mn-cs"/>
              </a:rPr>
              <a:t>Prof Awad S. Hanna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6A73A559-FC73-4C4D-B91A-79221A59A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fld id="{BA0D7306-AC7B-4B7F-9A2B-8F5EBC1B096C}" type="slidenum">
              <a:rPr lang="en-US" altLang="en-US" kern="1200" smtClean="0">
                <a:ea typeface="+mn-ea"/>
                <a:cs typeface="+mn-cs"/>
              </a:rPr>
              <a:pPr defTabSz="130046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074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8FDC4-E383-4FD3-B645-466A00D8F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39" y="650240"/>
            <a:ext cx="4194951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EB821A-8254-4962-84EB-91D6A29CE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6E457-C975-4C02-BCE6-922617350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6339" y="2926080"/>
            <a:ext cx="4194951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5614F118-4D52-442D-AF6D-04A53F768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79B2C33-3ADE-43F6-B97D-E29E6614CE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1200">
                <a:ea typeface="+mn-ea"/>
                <a:cs typeface="+mn-cs"/>
              </a:rPr>
              <a:t>Prof Awad S. Hanna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6A73A559-FC73-4C4D-B91A-79221A59A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fld id="{BC35707D-322C-45BF-BD37-B569429537E4}" type="slidenum">
              <a:rPr lang="en-US" altLang="en-US" kern="1200" smtClean="0">
                <a:ea typeface="+mn-ea"/>
                <a:cs typeface="+mn-cs"/>
              </a:rPr>
              <a:pPr defTabSz="130046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313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19E1-FFBF-4949-BD00-5730E070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AADDB-7E2C-4832-ACB5-DA6F34F7D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5614F118-4D52-442D-AF6D-04A53F768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F79B2C33-3ADE-43F6-B97D-E29E6614CE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1200">
                <a:ea typeface="+mn-ea"/>
                <a:cs typeface="+mn-cs"/>
              </a:rPr>
              <a:t>Prof Awad S. Hanna</a:t>
            </a:r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6A73A559-FC73-4C4D-B91A-79221A59A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fld id="{D51A3CE7-5F94-4DDB-BD32-301469E63D76}" type="slidenum">
              <a:rPr lang="en-US" altLang="en-US" kern="1200" smtClean="0">
                <a:ea typeface="+mn-ea"/>
                <a:cs typeface="+mn-cs"/>
              </a:rPr>
              <a:pPr defTabSz="130046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772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FAD1DD-3F61-4BAF-8F0C-062F5804F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91040" y="866987"/>
            <a:ext cx="2763520" cy="780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507F5-8FFE-4E91-B692-7F0D8AA64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00480" y="866987"/>
            <a:ext cx="8073813" cy="78028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5614F118-4D52-442D-AF6D-04A53F768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F79B2C33-3ADE-43F6-B97D-E29E6614CE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1200">
                <a:ea typeface="+mn-ea"/>
                <a:cs typeface="+mn-cs"/>
              </a:rPr>
              <a:t>Prof Awad S. Hanna</a:t>
            </a:r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6A73A559-FC73-4C4D-B91A-79221A59A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fld id="{10889652-DBEF-4E83-9228-A8A371820E7D}" type="slidenum">
              <a:rPr lang="en-US" altLang="en-US" kern="1200" smtClean="0">
                <a:ea typeface="+mn-ea"/>
                <a:cs typeface="+mn-cs"/>
              </a:rPr>
              <a:pPr defTabSz="130046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6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0"/>
              </a:spcBef>
              <a:spcAft>
                <a:spcPts val="640"/>
              </a:spcAft>
              <a:defRPr/>
            </a:lvl1pPr>
            <a:lvl2pPr>
              <a:spcBef>
                <a:spcPts val="640"/>
              </a:spcBef>
              <a:spcAft>
                <a:spcPts val="640"/>
              </a:spcAft>
              <a:defRPr/>
            </a:lvl2pPr>
            <a:lvl3pPr>
              <a:spcBef>
                <a:spcPts val="640"/>
              </a:spcBef>
              <a:spcAft>
                <a:spcPts val="640"/>
              </a:spcAft>
              <a:defRPr/>
            </a:lvl3pPr>
            <a:lvl4pPr>
              <a:spcBef>
                <a:spcPts val="640"/>
              </a:spcBef>
              <a:spcAft>
                <a:spcPts val="640"/>
              </a:spcAft>
              <a:defRPr/>
            </a:lvl4pPr>
            <a:lvl5pPr>
              <a:spcBef>
                <a:spcPts val="640"/>
              </a:spcBef>
              <a:spcAft>
                <a:spcPts val="64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360" y="9032501"/>
            <a:ext cx="2926080" cy="519289"/>
          </a:xfrm>
          <a:prstGeom prst="rect">
            <a:avLst/>
          </a:prstGeom>
        </p:spPr>
        <p:txBody>
          <a:bodyPr/>
          <a:lstStyle/>
          <a:p>
            <a:pPr algn="ctr"/>
            <a:fld id="{D8A9BED0-F6C4-4E82-A3BA-8162DD650D6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Monday, October 21, 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157" y="9032501"/>
            <a:ext cx="4389120" cy="519289"/>
          </a:xfrm>
          <a:prstGeom prst="rect">
            <a:avLst/>
          </a:prstGeom>
        </p:spPr>
        <p:txBody>
          <a:bodyPr/>
          <a:lstStyle/>
          <a:p>
            <a:pPr algn="l" defTabSz="975390" hangingPunct="1"/>
            <a:endParaRPr lang="en-US" sz="192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8F9-D69E-408A-9471-1F7D9DCD1C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EC38-54E6-4722-A9B3-B29E0EC78964}" type="datetime4">
              <a:rPr lang="en-US" smtClean="0"/>
              <a:t>October 21,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Procurement Institute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7839" y="9228484"/>
            <a:ext cx="384721" cy="379591"/>
          </a:xfrm>
        </p:spPr>
        <p:txBody>
          <a:bodyPr/>
          <a:lstStyle/>
          <a:p>
            <a:fld id="{12D8239F-92B3-46AE-BDB6-44F318694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9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9" indent="0" algn="ctr">
              <a:buNone/>
              <a:defRPr sz="1600"/>
            </a:lvl2pPr>
            <a:lvl3pPr marL="731540" indent="0" algn="ctr">
              <a:buNone/>
              <a:defRPr sz="1440"/>
            </a:lvl3pPr>
            <a:lvl4pPr marL="1097310" indent="0" algn="ctr">
              <a:buNone/>
              <a:defRPr sz="1280"/>
            </a:lvl4pPr>
            <a:lvl5pPr marL="1463079" indent="0" algn="ctr">
              <a:buNone/>
              <a:defRPr sz="1280"/>
            </a:lvl5pPr>
            <a:lvl6pPr marL="1828849" indent="0" algn="ctr">
              <a:buNone/>
              <a:defRPr sz="1280"/>
            </a:lvl6pPr>
            <a:lvl7pPr marL="2194619" indent="0" algn="ctr">
              <a:buNone/>
              <a:defRPr sz="1280"/>
            </a:lvl7pPr>
            <a:lvl8pPr marL="2560389" indent="0" algn="ctr">
              <a:buNone/>
              <a:defRPr sz="1280"/>
            </a:lvl8pPr>
            <a:lvl9pPr marL="2926159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4990-386A-4BB0-8B01-94FB93EB22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157" y="9032503"/>
            <a:ext cx="4389120" cy="519289"/>
          </a:xfrm>
          <a:prstGeom prst="rect">
            <a:avLst/>
          </a:prstGeom>
        </p:spPr>
        <p:txBody>
          <a:bodyPr/>
          <a:lstStyle/>
          <a:p>
            <a:pPr algn="l" defTabSz="731540" hangingPunct="1"/>
            <a:endParaRPr lang="en-US" sz="144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8F9-D69E-408A-9471-1F7D9DCD1C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480"/>
              </a:spcBef>
              <a:spcAft>
                <a:spcPts val="480"/>
              </a:spcAft>
              <a:defRPr/>
            </a:lvl1pPr>
            <a:lvl2pPr>
              <a:spcBef>
                <a:spcPts val="480"/>
              </a:spcBef>
              <a:spcAft>
                <a:spcPts val="480"/>
              </a:spcAft>
              <a:defRPr/>
            </a:lvl2pPr>
            <a:lvl3pPr>
              <a:spcBef>
                <a:spcPts val="480"/>
              </a:spcBef>
              <a:spcAft>
                <a:spcPts val="480"/>
              </a:spcAft>
              <a:defRPr/>
            </a:lvl3pPr>
            <a:lvl4pPr>
              <a:spcBef>
                <a:spcPts val="480"/>
              </a:spcBef>
              <a:spcAft>
                <a:spcPts val="480"/>
              </a:spcAft>
              <a:defRPr/>
            </a:lvl4pPr>
            <a:lvl5pPr>
              <a:spcBef>
                <a:spcPts val="480"/>
              </a:spcBef>
              <a:spcAft>
                <a:spcPts val="48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25DA3599-8C47-4B75-97A2-71256DEE7A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10/21/2019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157" y="9032503"/>
            <a:ext cx="4389120" cy="519289"/>
          </a:xfrm>
          <a:prstGeom prst="rect">
            <a:avLst/>
          </a:prstGeom>
        </p:spPr>
        <p:txBody>
          <a:bodyPr/>
          <a:lstStyle/>
          <a:p>
            <a:pPr algn="l" defTabSz="731540" hangingPunct="1"/>
            <a:endParaRPr lang="en-US" sz="144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8F9-D69E-408A-9471-1F7D9DCD1C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2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9"/>
            <a:ext cx="11216640" cy="213359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1pPr>
            <a:lvl2pPr marL="3657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31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79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49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619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89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159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EF249FE7-E33D-48AB-A304-EFE4B14F75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157" y="9032503"/>
            <a:ext cx="4389120" cy="519289"/>
          </a:xfrm>
          <a:prstGeom prst="rect">
            <a:avLst/>
          </a:prstGeom>
        </p:spPr>
        <p:txBody>
          <a:bodyPr/>
          <a:lstStyle/>
          <a:p>
            <a:pPr algn="l" defTabSz="731540" hangingPunct="1"/>
            <a:endParaRPr lang="en-US" sz="144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8F9-D69E-408A-9471-1F7D9DCD1C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5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>
            <a:lvl1pPr>
              <a:spcBef>
                <a:spcPts val="480"/>
              </a:spcBef>
              <a:spcAft>
                <a:spcPts val="480"/>
              </a:spcAft>
              <a:defRPr/>
            </a:lvl1pPr>
            <a:lvl2pPr>
              <a:spcBef>
                <a:spcPts val="480"/>
              </a:spcBef>
              <a:spcAft>
                <a:spcPts val="480"/>
              </a:spcAft>
              <a:defRPr/>
            </a:lvl2pPr>
            <a:lvl3pPr>
              <a:spcBef>
                <a:spcPts val="480"/>
              </a:spcBef>
              <a:spcAft>
                <a:spcPts val="480"/>
              </a:spcAft>
              <a:defRPr/>
            </a:lvl3pPr>
            <a:lvl4pPr>
              <a:spcBef>
                <a:spcPts val="480"/>
              </a:spcBef>
              <a:spcAft>
                <a:spcPts val="480"/>
              </a:spcAft>
              <a:defRPr/>
            </a:lvl4pPr>
            <a:lvl5pPr>
              <a:spcBef>
                <a:spcPts val="480"/>
              </a:spcBef>
              <a:spcAft>
                <a:spcPts val="48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>
            <a:lvl1pPr>
              <a:spcBef>
                <a:spcPts val="480"/>
              </a:spcBef>
              <a:spcAft>
                <a:spcPts val="480"/>
              </a:spcAft>
              <a:defRPr/>
            </a:lvl1pPr>
            <a:lvl2pPr>
              <a:spcBef>
                <a:spcPts val="480"/>
              </a:spcBef>
              <a:spcAft>
                <a:spcPts val="480"/>
              </a:spcAft>
              <a:defRPr/>
            </a:lvl2pPr>
            <a:lvl3pPr>
              <a:spcBef>
                <a:spcPts val="480"/>
              </a:spcBef>
              <a:spcAft>
                <a:spcPts val="480"/>
              </a:spcAft>
              <a:defRPr/>
            </a:lvl3pPr>
            <a:lvl4pPr>
              <a:spcBef>
                <a:spcPts val="480"/>
              </a:spcBef>
              <a:spcAft>
                <a:spcPts val="480"/>
              </a:spcAft>
              <a:defRPr/>
            </a:lvl4pPr>
            <a:lvl5pPr>
              <a:spcBef>
                <a:spcPts val="480"/>
              </a:spcBef>
              <a:spcAft>
                <a:spcPts val="48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9A184164-8AEA-45FF-96A6-2E71BE5B8D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157" y="9032503"/>
            <a:ext cx="4389120" cy="519289"/>
          </a:xfrm>
          <a:prstGeom prst="rect">
            <a:avLst/>
          </a:prstGeom>
        </p:spPr>
        <p:txBody>
          <a:bodyPr/>
          <a:lstStyle/>
          <a:p>
            <a:pPr algn="l" defTabSz="731540" hangingPunct="1"/>
            <a:endParaRPr lang="en-US" sz="144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8F9-D69E-408A-9471-1F7D9DCD1C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2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1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6" y="2390987"/>
            <a:ext cx="5501639" cy="1171786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9" indent="0">
              <a:buNone/>
              <a:defRPr sz="1600" b="1"/>
            </a:lvl2pPr>
            <a:lvl3pPr marL="731540" indent="0">
              <a:buNone/>
              <a:defRPr sz="1440" b="1"/>
            </a:lvl3pPr>
            <a:lvl4pPr marL="1097310" indent="0">
              <a:buNone/>
              <a:defRPr sz="1280" b="1"/>
            </a:lvl4pPr>
            <a:lvl5pPr marL="1463079" indent="0">
              <a:buNone/>
              <a:defRPr sz="1280" b="1"/>
            </a:lvl5pPr>
            <a:lvl6pPr marL="1828849" indent="0">
              <a:buNone/>
              <a:defRPr sz="1280" b="1"/>
            </a:lvl6pPr>
            <a:lvl7pPr marL="2194619" indent="0">
              <a:buNone/>
              <a:defRPr sz="1280" b="1"/>
            </a:lvl7pPr>
            <a:lvl8pPr marL="2560389" indent="0">
              <a:buNone/>
              <a:defRPr sz="1280" b="1"/>
            </a:lvl8pPr>
            <a:lvl9pPr marL="2926159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6" y="3562773"/>
            <a:ext cx="5501639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9" indent="0">
              <a:buNone/>
              <a:defRPr sz="1600" b="1"/>
            </a:lvl2pPr>
            <a:lvl3pPr marL="731540" indent="0">
              <a:buNone/>
              <a:defRPr sz="1440" b="1"/>
            </a:lvl3pPr>
            <a:lvl4pPr marL="1097310" indent="0">
              <a:buNone/>
              <a:defRPr sz="1280" b="1"/>
            </a:lvl4pPr>
            <a:lvl5pPr marL="1463079" indent="0">
              <a:buNone/>
              <a:defRPr sz="1280" b="1"/>
            </a:lvl5pPr>
            <a:lvl6pPr marL="1828849" indent="0">
              <a:buNone/>
              <a:defRPr sz="1280" b="1"/>
            </a:lvl6pPr>
            <a:lvl7pPr marL="2194619" indent="0">
              <a:buNone/>
              <a:defRPr sz="1280" b="1"/>
            </a:lvl7pPr>
            <a:lvl8pPr marL="2560389" indent="0">
              <a:buNone/>
              <a:defRPr sz="1280" b="1"/>
            </a:lvl8pPr>
            <a:lvl9pPr marL="2926159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8AD83149-94D5-4987-BD5F-030FCD5EC0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5157" y="9032503"/>
            <a:ext cx="4389120" cy="519289"/>
          </a:xfrm>
          <a:prstGeom prst="rect">
            <a:avLst/>
          </a:prstGeom>
        </p:spPr>
        <p:txBody>
          <a:bodyPr/>
          <a:lstStyle/>
          <a:p>
            <a:pPr algn="l" defTabSz="731540" hangingPunct="1"/>
            <a:endParaRPr lang="en-US" sz="144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8F9-D69E-408A-9471-1F7D9DCD1C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7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/>
          <p:nvPr/>
        </p:nvSpPr>
        <p:spPr>
          <a:xfrm>
            <a:off x="-12700" y="9609484"/>
            <a:ext cx="13030200" cy="156816"/>
          </a:xfrm>
          <a:prstGeom prst="rect">
            <a:avLst/>
          </a:prstGeom>
          <a:solidFill>
            <a:srgbClr val="98242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745947" y="9228484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89" r:id="rId3"/>
    <p:sldLayoutId id="2147483702" r:id="rId4"/>
  </p:sldLayoutIdLst>
  <p:transition spd="med"/>
  <p:hf hdr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Interstate-Black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Interstate-Black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Interstate-Black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Interstate-Black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Interstate-Black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Interstate-Black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Interstate-Black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Interstate-Black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Interstate-Black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9360" y="903250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1540" hangingPunct="1"/>
            <a:fld id="{E3C9342D-8F25-4DD5-8D53-934785940311}" type="datetime1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731540" hangingPunct="1"/>
              <a:t>10/21/2019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1540" hangingPunct="1"/>
            <a:fld id="{B687C8F9-D69E-408A-9471-1F7D9DCD1C4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731540" hangingPunct="1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425157" y="8890174"/>
            <a:ext cx="1997363" cy="80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8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/>
  <p:txStyles>
    <p:titleStyle>
      <a:lvl1pPr algn="l" defTabSz="731540" rtl="0" eaLnBrk="1" latinLnBrk="0" hangingPunct="1">
        <a:lnSpc>
          <a:spcPct val="90000"/>
        </a:lnSpc>
        <a:spcBef>
          <a:spcPct val="0"/>
        </a:spcBef>
        <a:buNone/>
        <a:defRPr sz="3520" b="1" kern="1200" cap="all" baseline="0">
          <a:solidFill>
            <a:srgbClr val="C00000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182886" indent="-182886" algn="l" defTabSz="7315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548655" indent="-182886" algn="l" defTabSz="73154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914424" indent="-182886" algn="l" defTabSz="73154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280195" indent="-182886" algn="l" defTabSz="73154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1645965" indent="-182886" algn="l" defTabSz="73154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011734" indent="-182886" algn="l" defTabSz="73154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504" indent="-182886" algn="l" defTabSz="73154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74" indent="-182886" algn="l" defTabSz="73154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9044" indent="-182886" algn="l" defTabSz="73154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4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9" algn="l" defTabSz="73154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40" algn="l" defTabSz="73154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310" algn="l" defTabSz="73154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79" algn="l" defTabSz="73154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49" algn="l" defTabSz="73154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619" algn="l" defTabSz="73154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89" algn="l" defTabSz="73154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159" algn="l" defTabSz="73154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00"/>
            </a:gs>
            <a:gs pos="100000">
              <a:srgbClr val="0018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697C846-8A28-42DB-96E2-6F1868E42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74" y="977618"/>
            <a:ext cx="449298" cy="10611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AD2F382-BCD5-4CDE-B466-95B75D0DC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74" y="1519485"/>
            <a:ext cx="449298" cy="10611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0032702-9D99-4B11-A6D2-13B0E9838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74" y="2061352"/>
            <a:ext cx="449298" cy="10611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8F0D15C-48E9-4C2F-B5A5-D6892034D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74" y="2603218"/>
            <a:ext cx="449298" cy="10611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6013E76-1DF6-418C-B1B9-AFA59E598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74" y="3145085"/>
            <a:ext cx="449298" cy="10611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2BD01E8E-D3D1-453D-A8A7-A743DAD44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74" y="3686952"/>
            <a:ext cx="449298" cy="10611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7AB737C9-5DC7-4804-88D9-DAC738DB5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74" y="4228818"/>
            <a:ext cx="449298" cy="10611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79D759B9-E1CF-48C3-B15F-21566E450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74" y="4770685"/>
            <a:ext cx="449298" cy="10611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AA8EFA99-B67A-4396-9937-F071E797F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74" y="5312552"/>
            <a:ext cx="449298" cy="10611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4C337C5A-912D-42F3-B53A-483E2FCA7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74" y="5854418"/>
            <a:ext cx="449298" cy="10611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58428EA8-AE60-42AB-A824-A116A20B9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74" y="6394027"/>
            <a:ext cx="449298" cy="108373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4A64619F-F610-4CC9-BFC7-88DDBB3FF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74" y="6938152"/>
            <a:ext cx="449298" cy="10611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8" name="Rectangle 14">
            <a:extLst>
              <a:ext uri="{FF2B5EF4-FFF2-40B4-BE49-F238E27FC236}">
                <a16:creationId xmlns:a16="http://schemas.microsoft.com/office/drawing/2014/main" id="{EAD80D05-83BB-4A7F-8C45-C46DC7DEF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74" y="7480018"/>
            <a:ext cx="449298" cy="10611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9" name="Rectangle 15">
            <a:extLst>
              <a:ext uri="{FF2B5EF4-FFF2-40B4-BE49-F238E27FC236}">
                <a16:creationId xmlns:a16="http://schemas.microsoft.com/office/drawing/2014/main" id="{64B914C2-77E9-40B6-BC7C-3FE46C3C7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74" y="8021885"/>
            <a:ext cx="449298" cy="10611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40" name="Rectangle 16">
            <a:extLst>
              <a:ext uri="{FF2B5EF4-FFF2-40B4-BE49-F238E27FC236}">
                <a16:creationId xmlns:a16="http://schemas.microsoft.com/office/drawing/2014/main" id="{603CA64B-D843-42D5-B81C-BF5CAF678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74" y="8563752"/>
            <a:ext cx="449298" cy="10611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41" name="Rectangle 17">
            <a:extLst>
              <a:ext uri="{FF2B5EF4-FFF2-40B4-BE49-F238E27FC236}">
                <a16:creationId xmlns:a16="http://schemas.microsoft.com/office/drawing/2014/main" id="{25EBDA79-0F5E-4D3D-B305-3587943DE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74" y="9105618"/>
            <a:ext cx="449298" cy="10611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42" name="Rectangle 18">
            <a:extLst>
              <a:ext uri="{FF2B5EF4-FFF2-40B4-BE49-F238E27FC236}">
                <a16:creationId xmlns:a16="http://schemas.microsoft.com/office/drawing/2014/main" id="{DACD85F6-D819-4532-A2A7-6033381D2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867" y="325120"/>
            <a:ext cx="12137813" cy="9103360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63500" dir="2212194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300480" y="866987"/>
            <a:ext cx="11054080" cy="1625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66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0480" y="2817707"/>
            <a:ext cx="11054080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9413" name="Rectangle 21">
            <a:extLst>
              <a:ext uri="{FF2B5EF4-FFF2-40B4-BE49-F238E27FC236}">
                <a16:creationId xmlns:a16="http://schemas.microsoft.com/office/drawing/2014/main" id="{5614F118-4D52-442D-AF6D-04A53F7689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00480" y="9428480"/>
            <a:ext cx="2709333" cy="32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991">
                <a:solidFill>
                  <a:srgbClr val="FF0000"/>
                </a:solidFill>
                <a:latin typeface="BankGothic Lt BT" panose="020B0607020203060204" pitchFamily="34" charset="0"/>
              </a:defRPr>
            </a:lvl1pPr>
          </a:lstStyle>
          <a:p>
            <a:pPr algn="l"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9414" name="Rectangle 22">
            <a:extLst>
              <a:ext uri="{FF2B5EF4-FFF2-40B4-BE49-F238E27FC236}">
                <a16:creationId xmlns:a16="http://schemas.microsoft.com/office/drawing/2014/main" id="{F79B2C33-3ADE-43F6-B97D-E29E6614CE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68427" y="9428480"/>
            <a:ext cx="4118187" cy="32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991">
                <a:solidFill>
                  <a:srgbClr val="FF0000"/>
                </a:solidFill>
                <a:latin typeface="BankGothic Lt BT" panose="020B0607020203060204" pitchFamily="34" charset="0"/>
              </a:defRPr>
            </a:lvl1pPr>
          </a:lstStyle>
          <a:p>
            <a:pPr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1200">
                <a:ea typeface="+mn-ea"/>
                <a:cs typeface="+mn-cs"/>
              </a:rPr>
              <a:t>Prof Awad S. Hanna</a:t>
            </a:r>
          </a:p>
        </p:txBody>
      </p:sp>
      <p:sp>
        <p:nvSpPr>
          <p:cNvPr id="59415" name="Rectangle 23">
            <a:extLst>
              <a:ext uri="{FF2B5EF4-FFF2-40B4-BE49-F238E27FC236}">
                <a16:creationId xmlns:a16="http://schemas.microsoft.com/office/drawing/2014/main" id="{6A73A559-FC73-4C4D-B91A-79221A59AD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45227" y="9428480"/>
            <a:ext cx="2709333" cy="32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991">
                <a:solidFill>
                  <a:srgbClr val="FF0000"/>
                </a:solidFill>
                <a:latin typeface="BankGothic Lt BT" panose="020B0607020203060204" pitchFamily="34" charset="0"/>
              </a:defRPr>
            </a:lvl1pPr>
          </a:lstStyle>
          <a:p>
            <a:pPr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fld id="{F949F5BF-4ACB-4224-ACBF-8A41FD3E98F0}" type="slidenum">
              <a:rPr lang="en-US" altLang="en-US" kern="1200" smtClean="0">
                <a:ea typeface="+mn-ea"/>
                <a:cs typeface="+mn-cs"/>
              </a:rPr>
              <a:pPr defTabSz="130046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1048" name="Oval 24">
            <a:extLst>
              <a:ext uri="{FF2B5EF4-FFF2-40B4-BE49-F238E27FC236}">
                <a16:creationId xmlns:a16="http://schemas.microsoft.com/office/drawing/2014/main" id="{5CB8A321-BDD6-4F04-9E4A-AC85D49DD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13" y="650240"/>
            <a:ext cx="325120" cy="325120"/>
          </a:xfrm>
          <a:prstGeom prst="ellipse">
            <a:avLst/>
          </a:prstGeom>
          <a:gradFill rotWithShape="0">
            <a:gsLst>
              <a:gs pos="0">
                <a:srgbClr val="003300"/>
              </a:gs>
              <a:gs pos="100000">
                <a:srgbClr val="0018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49" name="AutoShape 25">
            <a:extLst>
              <a:ext uri="{FF2B5EF4-FFF2-40B4-BE49-F238E27FC236}">
                <a16:creationId xmlns:a16="http://schemas.microsoft.com/office/drawing/2014/main" id="{F0D30757-B5C5-406D-9A7C-AA097305B46D}"/>
              </a:ext>
            </a:extLst>
          </p:cNvPr>
          <p:cNvSpPr>
            <a:spLocks noChangeArrowheads="1"/>
          </p:cNvSpPr>
          <p:nvPr/>
        </p:nvSpPr>
        <p:spPr bwMode="auto">
          <a:xfrm rot="20795990">
            <a:off x="108373" y="866987"/>
            <a:ext cx="878276" cy="110632"/>
          </a:xfrm>
          <a:prstGeom prst="flowChartAlternateProcess">
            <a:avLst/>
          </a:prstGeom>
          <a:gradFill rotWithShape="0">
            <a:gsLst>
              <a:gs pos="0">
                <a:srgbClr val="3A3A3A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50" name="Oval 26">
            <a:extLst>
              <a:ext uri="{FF2B5EF4-FFF2-40B4-BE49-F238E27FC236}">
                <a16:creationId xmlns:a16="http://schemas.microsoft.com/office/drawing/2014/main" id="{F48EC512-80C2-4452-A18B-FACD5AD4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13" y="1192107"/>
            <a:ext cx="325120" cy="325120"/>
          </a:xfrm>
          <a:prstGeom prst="ellipse">
            <a:avLst/>
          </a:prstGeom>
          <a:gradFill rotWithShape="0">
            <a:gsLst>
              <a:gs pos="0">
                <a:srgbClr val="003300"/>
              </a:gs>
              <a:gs pos="100000">
                <a:srgbClr val="0018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51" name="AutoShape 27">
            <a:extLst>
              <a:ext uri="{FF2B5EF4-FFF2-40B4-BE49-F238E27FC236}">
                <a16:creationId xmlns:a16="http://schemas.microsoft.com/office/drawing/2014/main" id="{CB9BAEE8-36A8-45D4-B364-5FBF7268B4A6}"/>
              </a:ext>
            </a:extLst>
          </p:cNvPr>
          <p:cNvSpPr>
            <a:spLocks noChangeArrowheads="1"/>
          </p:cNvSpPr>
          <p:nvPr/>
        </p:nvSpPr>
        <p:spPr bwMode="auto">
          <a:xfrm rot="20795990">
            <a:off x="108373" y="1408853"/>
            <a:ext cx="878276" cy="110632"/>
          </a:xfrm>
          <a:prstGeom prst="flowChartAlternateProcess">
            <a:avLst/>
          </a:prstGeom>
          <a:gradFill rotWithShape="0">
            <a:gsLst>
              <a:gs pos="0">
                <a:srgbClr val="3A3A3A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52" name="Oval 28">
            <a:extLst>
              <a:ext uri="{FF2B5EF4-FFF2-40B4-BE49-F238E27FC236}">
                <a16:creationId xmlns:a16="http://schemas.microsoft.com/office/drawing/2014/main" id="{1762C577-2D5B-4107-ADFD-796F65676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13" y="1733973"/>
            <a:ext cx="325120" cy="325120"/>
          </a:xfrm>
          <a:prstGeom prst="ellipse">
            <a:avLst/>
          </a:prstGeom>
          <a:gradFill rotWithShape="0">
            <a:gsLst>
              <a:gs pos="0">
                <a:srgbClr val="003300"/>
              </a:gs>
              <a:gs pos="100000">
                <a:srgbClr val="0018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53" name="AutoShape 29">
            <a:extLst>
              <a:ext uri="{FF2B5EF4-FFF2-40B4-BE49-F238E27FC236}">
                <a16:creationId xmlns:a16="http://schemas.microsoft.com/office/drawing/2014/main" id="{E72C51D8-9E06-4859-B187-C3B5121CF5DE}"/>
              </a:ext>
            </a:extLst>
          </p:cNvPr>
          <p:cNvSpPr>
            <a:spLocks noChangeArrowheads="1"/>
          </p:cNvSpPr>
          <p:nvPr/>
        </p:nvSpPr>
        <p:spPr bwMode="auto">
          <a:xfrm rot="20795990">
            <a:off x="108373" y="1950720"/>
            <a:ext cx="878276" cy="110632"/>
          </a:xfrm>
          <a:prstGeom prst="flowChartAlternateProcess">
            <a:avLst/>
          </a:prstGeom>
          <a:gradFill rotWithShape="0">
            <a:gsLst>
              <a:gs pos="0">
                <a:srgbClr val="3A3A3A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54" name="Oval 30">
            <a:extLst>
              <a:ext uri="{FF2B5EF4-FFF2-40B4-BE49-F238E27FC236}">
                <a16:creationId xmlns:a16="http://schemas.microsoft.com/office/drawing/2014/main" id="{560618B2-45F4-40FE-B151-06F565EF7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13" y="2275840"/>
            <a:ext cx="325120" cy="325120"/>
          </a:xfrm>
          <a:prstGeom prst="ellipse">
            <a:avLst/>
          </a:prstGeom>
          <a:gradFill rotWithShape="0">
            <a:gsLst>
              <a:gs pos="0">
                <a:srgbClr val="003300"/>
              </a:gs>
              <a:gs pos="100000">
                <a:srgbClr val="0018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55" name="AutoShape 31">
            <a:extLst>
              <a:ext uri="{FF2B5EF4-FFF2-40B4-BE49-F238E27FC236}">
                <a16:creationId xmlns:a16="http://schemas.microsoft.com/office/drawing/2014/main" id="{B673F69D-6EFE-4A65-9FAA-9C92E2C92794}"/>
              </a:ext>
            </a:extLst>
          </p:cNvPr>
          <p:cNvSpPr>
            <a:spLocks noChangeArrowheads="1"/>
          </p:cNvSpPr>
          <p:nvPr/>
        </p:nvSpPr>
        <p:spPr bwMode="auto">
          <a:xfrm rot="20795990">
            <a:off x="108373" y="2492587"/>
            <a:ext cx="878276" cy="110632"/>
          </a:xfrm>
          <a:prstGeom prst="flowChartAlternateProcess">
            <a:avLst/>
          </a:prstGeom>
          <a:gradFill rotWithShape="0">
            <a:gsLst>
              <a:gs pos="0">
                <a:srgbClr val="3A3A3A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56" name="Oval 32">
            <a:extLst>
              <a:ext uri="{FF2B5EF4-FFF2-40B4-BE49-F238E27FC236}">
                <a16:creationId xmlns:a16="http://schemas.microsoft.com/office/drawing/2014/main" id="{156B57F6-7B24-42C8-BE3E-97002EFAD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13" y="2817707"/>
            <a:ext cx="325120" cy="325120"/>
          </a:xfrm>
          <a:prstGeom prst="ellipse">
            <a:avLst/>
          </a:prstGeom>
          <a:gradFill rotWithShape="0">
            <a:gsLst>
              <a:gs pos="0">
                <a:srgbClr val="003300"/>
              </a:gs>
              <a:gs pos="100000">
                <a:srgbClr val="0018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57" name="AutoShape 33">
            <a:extLst>
              <a:ext uri="{FF2B5EF4-FFF2-40B4-BE49-F238E27FC236}">
                <a16:creationId xmlns:a16="http://schemas.microsoft.com/office/drawing/2014/main" id="{16776F41-FD4B-447C-BAA7-5B110B30EFEE}"/>
              </a:ext>
            </a:extLst>
          </p:cNvPr>
          <p:cNvSpPr>
            <a:spLocks noChangeArrowheads="1"/>
          </p:cNvSpPr>
          <p:nvPr/>
        </p:nvSpPr>
        <p:spPr bwMode="auto">
          <a:xfrm rot="20795990">
            <a:off x="108373" y="3034453"/>
            <a:ext cx="878276" cy="110632"/>
          </a:xfrm>
          <a:prstGeom prst="flowChartAlternateProcess">
            <a:avLst/>
          </a:prstGeom>
          <a:gradFill rotWithShape="0">
            <a:gsLst>
              <a:gs pos="0">
                <a:srgbClr val="3A3A3A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58" name="Oval 34">
            <a:extLst>
              <a:ext uri="{FF2B5EF4-FFF2-40B4-BE49-F238E27FC236}">
                <a16:creationId xmlns:a16="http://schemas.microsoft.com/office/drawing/2014/main" id="{108883E8-F799-4558-80FC-6AFE88C99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13" y="3359573"/>
            <a:ext cx="325120" cy="325120"/>
          </a:xfrm>
          <a:prstGeom prst="ellipse">
            <a:avLst/>
          </a:prstGeom>
          <a:gradFill rotWithShape="0">
            <a:gsLst>
              <a:gs pos="0">
                <a:srgbClr val="003300"/>
              </a:gs>
              <a:gs pos="100000">
                <a:srgbClr val="0018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59" name="AutoShape 35">
            <a:extLst>
              <a:ext uri="{FF2B5EF4-FFF2-40B4-BE49-F238E27FC236}">
                <a16:creationId xmlns:a16="http://schemas.microsoft.com/office/drawing/2014/main" id="{A4EFF3A4-9CCF-4B03-8626-FC1635E079B5}"/>
              </a:ext>
            </a:extLst>
          </p:cNvPr>
          <p:cNvSpPr>
            <a:spLocks noChangeArrowheads="1"/>
          </p:cNvSpPr>
          <p:nvPr/>
        </p:nvSpPr>
        <p:spPr bwMode="auto">
          <a:xfrm rot="20795990">
            <a:off x="108373" y="3576320"/>
            <a:ext cx="878276" cy="110632"/>
          </a:xfrm>
          <a:prstGeom prst="flowChartAlternateProcess">
            <a:avLst/>
          </a:prstGeom>
          <a:gradFill rotWithShape="0">
            <a:gsLst>
              <a:gs pos="0">
                <a:srgbClr val="3A3A3A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60" name="Oval 36">
            <a:extLst>
              <a:ext uri="{FF2B5EF4-FFF2-40B4-BE49-F238E27FC236}">
                <a16:creationId xmlns:a16="http://schemas.microsoft.com/office/drawing/2014/main" id="{26ABEEF8-23A1-4CFC-8E32-8229D3AD6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13" y="3901440"/>
            <a:ext cx="325120" cy="325120"/>
          </a:xfrm>
          <a:prstGeom prst="ellipse">
            <a:avLst/>
          </a:prstGeom>
          <a:gradFill rotWithShape="0">
            <a:gsLst>
              <a:gs pos="0">
                <a:srgbClr val="003300"/>
              </a:gs>
              <a:gs pos="100000">
                <a:srgbClr val="0018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61" name="AutoShape 37">
            <a:extLst>
              <a:ext uri="{FF2B5EF4-FFF2-40B4-BE49-F238E27FC236}">
                <a16:creationId xmlns:a16="http://schemas.microsoft.com/office/drawing/2014/main" id="{D2051EFC-1FD2-45F7-9D45-229531393069}"/>
              </a:ext>
            </a:extLst>
          </p:cNvPr>
          <p:cNvSpPr>
            <a:spLocks noChangeArrowheads="1"/>
          </p:cNvSpPr>
          <p:nvPr/>
        </p:nvSpPr>
        <p:spPr bwMode="auto">
          <a:xfrm rot="20795990">
            <a:off x="108373" y="4118187"/>
            <a:ext cx="878276" cy="110632"/>
          </a:xfrm>
          <a:prstGeom prst="flowChartAlternateProcess">
            <a:avLst/>
          </a:prstGeom>
          <a:gradFill rotWithShape="0">
            <a:gsLst>
              <a:gs pos="0">
                <a:srgbClr val="3A3A3A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62" name="Oval 38">
            <a:extLst>
              <a:ext uri="{FF2B5EF4-FFF2-40B4-BE49-F238E27FC236}">
                <a16:creationId xmlns:a16="http://schemas.microsoft.com/office/drawing/2014/main" id="{A8BFEFC2-1B9D-48C9-829A-D901AF2C4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13" y="4443307"/>
            <a:ext cx="325120" cy="325120"/>
          </a:xfrm>
          <a:prstGeom prst="ellipse">
            <a:avLst/>
          </a:prstGeom>
          <a:gradFill rotWithShape="0">
            <a:gsLst>
              <a:gs pos="0">
                <a:srgbClr val="003300"/>
              </a:gs>
              <a:gs pos="100000">
                <a:srgbClr val="0018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63" name="AutoShape 39">
            <a:extLst>
              <a:ext uri="{FF2B5EF4-FFF2-40B4-BE49-F238E27FC236}">
                <a16:creationId xmlns:a16="http://schemas.microsoft.com/office/drawing/2014/main" id="{FB841A5A-9568-4DAE-B95A-0C8C6BB9B9E5}"/>
              </a:ext>
            </a:extLst>
          </p:cNvPr>
          <p:cNvSpPr>
            <a:spLocks noChangeArrowheads="1"/>
          </p:cNvSpPr>
          <p:nvPr/>
        </p:nvSpPr>
        <p:spPr bwMode="auto">
          <a:xfrm rot="20795990">
            <a:off x="108373" y="4660053"/>
            <a:ext cx="878276" cy="110632"/>
          </a:xfrm>
          <a:prstGeom prst="flowChartAlternateProcess">
            <a:avLst/>
          </a:prstGeom>
          <a:gradFill rotWithShape="0">
            <a:gsLst>
              <a:gs pos="0">
                <a:srgbClr val="3A3A3A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64" name="Oval 40">
            <a:extLst>
              <a:ext uri="{FF2B5EF4-FFF2-40B4-BE49-F238E27FC236}">
                <a16:creationId xmlns:a16="http://schemas.microsoft.com/office/drawing/2014/main" id="{19177B59-39FA-4817-9995-1581FE0B2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13" y="4985173"/>
            <a:ext cx="325120" cy="325120"/>
          </a:xfrm>
          <a:prstGeom prst="ellipse">
            <a:avLst/>
          </a:prstGeom>
          <a:gradFill rotWithShape="0">
            <a:gsLst>
              <a:gs pos="0">
                <a:srgbClr val="003300"/>
              </a:gs>
              <a:gs pos="100000">
                <a:srgbClr val="0018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65" name="AutoShape 41">
            <a:extLst>
              <a:ext uri="{FF2B5EF4-FFF2-40B4-BE49-F238E27FC236}">
                <a16:creationId xmlns:a16="http://schemas.microsoft.com/office/drawing/2014/main" id="{96D8C53C-04DF-4677-91E3-F476A2F06296}"/>
              </a:ext>
            </a:extLst>
          </p:cNvPr>
          <p:cNvSpPr>
            <a:spLocks noChangeArrowheads="1"/>
          </p:cNvSpPr>
          <p:nvPr/>
        </p:nvSpPr>
        <p:spPr bwMode="auto">
          <a:xfrm rot="20795990">
            <a:off x="108373" y="5201920"/>
            <a:ext cx="878276" cy="110632"/>
          </a:xfrm>
          <a:prstGeom prst="flowChartAlternateProcess">
            <a:avLst/>
          </a:prstGeom>
          <a:gradFill rotWithShape="0">
            <a:gsLst>
              <a:gs pos="0">
                <a:srgbClr val="3A3A3A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66" name="Oval 42">
            <a:extLst>
              <a:ext uri="{FF2B5EF4-FFF2-40B4-BE49-F238E27FC236}">
                <a16:creationId xmlns:a16="http://schemas.microsoft.com/office/drawing/2014/main" id="{ADA7EF05-4400-4FAD-8337-720C3A8CD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13" y="5527040"/>
            <a:ext cx="325120" cy="325120"/>
          </a:xfrm>
          <a:prstGeom prst="ellipse">
            <a:avLst/>
          </a:prstGeom>
          <a:gradFill rotWithShape="0">
            <a:gsLst>
              <a:gs pos="0">
                <a:srgbClr val="003300"/>
              </a:gs>
              <a:gs pos="100000">
                <a:srgbClr val="0018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67" name="AutoShape 43">
            <a:extLst>
              <a:ext uri="{FF2B5EF4-FFF2-40B4-BE49-F238E27FC236}">
                <a16:creationId xmlns:a16="http://schemas.microsoft.com/office/drawing/2014/main" id="{1F5227B8-E46F-4699-92F0-75066E85845F}"/>
              </a:ext>
            </a:extLst>
          </p:cNvPr>
          <p:cNvSpPr>
            <a:spLocks noChangeArrowheads="1"/>
          </p:cNvSpPr>
          <p:nvPr/>
        </p:nvSpPr>
        <p:spPr bwMode="auto">
          <a:xfrm rot="20795990">
            <a:off x="108373" y="5743787"/>
            <a:ext cx="878276" cy="110632"/>
          </a:xfrm>
          <a:prstGeom prst="flowChartAlternateProcess">
            <a:avLst/>
          </a:prstGeom>
          <a:gradFill rotWithShape="0">
            <a:gsLst>
              <a:gs pos="0">
                <a:srgbClr val="3A3A3A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68" name="Oval 44">
            <a:extLst>
              <a:ext uri="{FF2B5EF4-FFF2-40B4-BE49-F238E27FC236}">
                <a16:creationId xmlns:a16="http://schemas.microsoft.com/office/drawing/2014/main" id="{5CD63198-82A0-4248-BDFC-588386EF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13" y="6068907"/>
            <a:ext cx="325120" cy="325120"/>
          </a:xfrm>
          <a:prstGeom prst="ellipse">
            <a:avLst/>
          </a:prstGeom>
          <a:gradFill rotWithShape="0">
            <a:gsLst>
              <a:gs pos="0">
                <a:srgbClr val="003300"/>
              </a:gs>
              <a:gs pos="100000">
                <a:srgbClr val="0018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69" name="AutoShape 45">
            <a:extLst>
              <a:ext uri="{FF2B5EF4-FFF2-40B4-BE49-F238E27FC236}">
                <a16:creationId xmlns:a16="http://schemas.microsoft.com/office/drawing/2014/main" id="{6E14E7AD-0CD7-4F2E-B600-EF2FD175207D}"/>
              </a:ext>
            </a:extLst>
          </p:cNvPr>
          <p:cNvSpPr>
            <a:spLocks noChangeArrowheads="1"/>
          </p:cNvSpPr>
          <p:nvPr/>
        </p:nvSpPr>
        <p:spPr bwMode="auto">
          <a:xfrm rot="20795990">
            <a:off x="108373" y="6285653"/>
            <a:ext cx="878276" cy="110632"/>
          </a:xfrm>
          <a:prstGeom prst="flowChartAlternateProcess">
            <a:avLst/>
          </a:prstGeom>
          <a:gradFill rotWithShape="0">
            <a:gsLst>
              <a:gs pos="0">
                <a:srgbClr val="3A3A3A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70" name="Oval 46">
            <a:extLst>
              <a:ext uri="{FF2B5EF4-FFF2-40B4-BE49-F238E27FC236}">
                <a16:creationId xmlns:a16="http://schemas.microsoft.com/office/drawing/2014/main" id="{DD10AE91-DF75-4272-8CBC-CB34ECAE6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13" y="6610773"/>
            <a:ext cx="325120" cy="325120"/>
          </a:xfrm>
          <a:prstGeom prst="ellipse">
            <a:avLst/>
          </a:prstGeom>
          <a:gradFill rotWithShape="0">
            <a:gsLst>
              <a:gs pos="0">
                <a:srgbClr val="003300"/>
              </a:gs>
              <a:gs pos="100000">
                <a:srgbClr val="0018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71" name="AutoShape 47">
            <a:extLst>
              <a:ext uri="{FF2B5EF4-FFF2-40B4-BE49-F238E27FC236}">
                <a16:creationId xmlns:a16="http://schemas.microsoft.com/office/drawing/2014/main" id="{3D2528FC-006C-400C-BAC8-BF58B4098AC7}"/>
              </a:ext>
            </a:extLst>
          </p:cNvPr>
          <p:cNvSpPr>
            <a:spLocks noChangeArrowheads="1"/>
          </p:cNvSpPr>
          <p:nvPr/>
        </p:nvSpPr>
        <p:spPr bwMode="auto">
          <a:xfrm rot="20795990">
            <a:off x="108373" y="6827520"/>
            <a:ext cx="878276" cy="110632"/>
          </a:xfrm>
          <a:prstGeom prst="flowChartAlternateProcess">
            <a:avLst/>
          </a:prstGeom>
          <a:gradFill rotWithShape="0">
            <a:gsLst>
              <a:gs pos="0">
                <a:srgbClr val="3A3A3A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72" name="Oval 48">
            <a:extLst>
              <a:ext uri="{FF2B5EF4-FFF2-40B4-BE49-F238E27FC236}">
                <a16:creationId xmlns:a16="http://schemas.microsoft.com/office/drawing/2014/main" id="{82B6A92D-8087-42DA-9791-A0356E3F6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13" y="7152640"/>
            <a:ext cx="325120" cy="325120"/>
          </a:xfrm>
          <a:prstGeom prst="ellipse">
            <a:avLst/>
          </a:prstGeom>
          <a:gradFill rotWithShape="0">
            <a:gsLst>
              <a:gs pos="0">
                <a:srgbClr val="003300"/>
              </a:gs>
              <a:gs pos="100000">
                <a:srgbClr val="0018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73" name="AutoShape 49">
            <a:extLst>
              <a:ext uri="{FF2B5EF4-FFF2-40B4-BE49-F238E27FC236}">
                <a16:creationId xmlns:a16="http://schemas.microsoft.com/office/drawing/2014/main" id="{9AF6B1C7-B341-47DA-90C6-F0C8132CBE7A}"/>
              </a:ext>
            </a:extLst>
          </p:cNvPr>
          <p:cNvSpPr>
            <a:spLocks noChangeArrowheads="1"/>
          </p:cNvSpPr>
          <p:nvPr/>
        </p:nvSpPr>
        <p:spPr bwMode="auto">
          <a:xfrm rot="20795990">
            <a:off x="108373" y="7369387"/>
            <a:ext cx="878276" cy="110632"/>
          </a:xfrm>
          <a:prstGeom prst="flowChartAlternateProcess">
            <a:avLst/>
          </a:prstGeom>
          <a:gradFill rotWithShape="0">
            <a:gsLst>
              <a:gs pos="0">
                <a:srgbClr val="3A3A3A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74" name="Oval 50">
            <a:extLst>
              <a:ext uri="{FF2B5EF4-FFF2-40B4-BE49-F238E27FC236}">
                <a16:creationId xmlns:a16="http://schemas.microsoft.com/office/drawing/2014/main" id="{BADE29DE-49D5-45A9-B47F-EA8E742BB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13" y="7694507"/>
            <a:ext cx="325120" cy="325120"/>
          </a:xfrm>
          <a:prstGeom prst="ellipse">
            <a:avLst/>
          </a:prstGeom>
          <a:gradFill rotWithShape="0">
            <a:gsLst>
              <a:gs pos="0">
                <a:srgbClr val="003300"/>
              </a:gs>
              <a:gs pos="100000">
                <a:srgbClr val="0018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75" name="AutoShape 51">
            <a:extLst>
              <a:ext uri="{FF2B5EF4-FFF2-40B4-BE49-F238E27FC236}">
                <a16:creationId xmlns:a16="http://schemas.microsoft.com/office/drawing/2014/main" id="{5AB9B650-F408-4401-BB0D-242365E24784}"/>
              </a:ext>
            </a:extLst>
          </p:cNvPr>
          <p:cNvSpPr>
            <a:spLocks noChangeArrowheads="1"/>
          </p:cNvSpPr>
          <p:nvPr/>
        </p:nvSpPr>
        <p:spPr bwMode="auto">
          <a:xfrm rot="20795990">
            <a:off x="108373" y="7911253"/>
            <a:ext cx="878276" cy="110632"/>
          </a:xfrm>
          <a:prstGeom prst="flowChartAlternateProcess">
            <a:avLst/>
          </a:prstGeom>
          <a:gradFill rotWithShape="0">
            <a:gsLst>
              <a:gs pos="0">
                <a:srgbClr val="3A3A3A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76" name="Oval 52">
            <a:extLst>
              <a:ext uri="{FF2B5EF4-FFF2-40B4-BE49-F238E27FC236}">
                <a16:creationId xmlns:a16="http://schemas.microsoft.com/office/drawing/2014/main" id="{711233ED-73FB-4B3A-850E-C0B454117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13" y="8236373"/>
            <a:ext cx="325120" cy="325120"/>
          </a:xfrm>
          <a:prstGeom prst="ellipse">
            <a:avLst/>
          </a:prstGeom>
          <a:gradFill rotWithShape="0">
            <a:gsLst>
              <a:gs pos="0">
                <a:srgbClr val="003300"/>
              </a:gs>
              <a:gs pos="100000">
                <a:srgbClr val="0018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77" name="AutoShape 53">
            <a:extLst>
              <a:ext uri="{FF2B5EF4-FFF2-40B4-BE49-F238E27FC236}">
                <a16:creationId xmlns:a16="http://schemas.microsoft.com/office/drawing/2014/main" id="{A419D993-7F12-4E80-BF55-27167554AC86}"/>
              </a:ext>
            </a:extLst>
          </p:cNvPr>
          <p:cNvSpPr>
            <a:spLocks noChangeArrowheads="1"/>
          </p:cNvSpPr>
          <p:nvPr/>
        </p:nvSpPr>
        <p:spPr bwMode="auto">
          <a:xfrm rot="20795990">
            <a:off x="108373" y="8453120"/>
            <a:ext cx="878276" cy="110632"/>
          </a:xfrm>
          <a:prstGeom prst="flowChartAlternateProcess">
            <a:avLst/>
          </a:prstGeom>
          <a:gradFill rotWithShape="0">
            <a:gsLst>
              <a:gs pos="0">
                <a:srgbClr val="3A3A3A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78" name="Oval 54">
            <a:extLst>
              <a:ext uri="{FF2B5EF4-FFF2-40B4-BE49-F238E27FC236}">
                <a16:creationId xmlns:a16="http://schemas.microsoft.com/office/drawing/2014/main" id="{521C5DE0-2C25-4E50-9E7A-40347B53E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13" y="8778240"/>
            <a:ext cx="325120" cy="325120"/>
          </a:xfrm>
          <a:prstGeom prst="ellipse">
            <a:avLst/>
          </a:prstGeom>
          <a:gradFill rotWithShape="0">
            <a:gsLst>
              <a:gs pos="0">
                <a:srgbClr val="003300"/>
              </a:gs>
              <a:gs pos="100000">
                <a:srgbClr val="0018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79" name="AutoShape 55">
            <a:extLst>
              <a:ext uri="{FF2B5EF4-FFF2-40B4-BE49-F238E27FC236}">
                <a16:creationId xmlns:a16="http://schemas.microsoft.com/office/drawing/2014/main" id="{91FDE015-513B-47B4-B49A-CE54A3E84337}"/>
              </a:ext>
            </a:extLst>
          </p:cNvPr>
          <p:cNvSpPr>
            <a:spLocks noChangeArrowheads="1"/>
          </p:cNvSpPr>
          <p:nvPr/>
        </p:nvSpPr>
        <p:spPr bwMode="auto">
          <a:xfrm rot="20795990">
            <a:off x="108373" y="8994987"/>
            <a:ext cx="878276" cy="110632"/>
          </a:xfrm>
          <a:prstGeom prst="flowChartAlternateProcess">
            <a:avLst/>
          </a:prstGeom>
          <a:gradFill rotWithShape="0">
            <a:gsLst>
              <a:gs pos="0">
                <a:srgbClr val="3A3A3A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chnical"/>
              </a:defRPr>
            </a:lvl1pPr>
            <a:lvl2pPr marL="742950" indent="-285750">
              <a:defRPr>
                <a:solidFill>
                  <a:schemeClr val="tx1"/>
                </a:solidFill>
                <a:latin typeface="Technical"/>
              </a:defRPr>
            </a:lvl2pPr>
            <a:lvl3pPr marL="1143000" indent="-228600">
              <a:defRPr>
                <a:solidFill>
                  <a:schemeClr val="tx1"/>
                </a:solidFill>
                <a:latin typeface="Technical"/>
              </a:defRPr>
            </a:lvl3pPr>
            <a:lvl4pPr marL="1600200" indent="-228600">
              <a:defRPr>
                <a:solidFill>
                  <a:schemeClr val="tx1"/>
                </a:solidFill>
                <a:latin typeface="Technical"/>
              </a:defRPr>
            </a:lvl4pPr>
            <a:lvl5pPr marL="2057400" indent="-228600">
              <a:defRPr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chnical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5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chnical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7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58" i="1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58" i="1">
          <a:solidFill>
            <a:srgbClr val="FF0000"/>
          </a:solidFill>
          <a:latin typeface="TechnicBold" panose="00000400000000000000" pitchFamily="2" charset="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58" i="1">
          <a:solidFill>
            <a:srgbClr val="FF0000"/>
          </a:solidFill>
          <a:latin typeface="TechnicBold" panose="00000400000000000000" pitchFamily="2" charset="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58" i="1">
          <a:solidFill>
            <a:srgbClr val="FF0000"/>
          </a:solidFill>
          <a:latin typeface="TechnicBold" panose="00000400000000000000" pitchFamily="2" charset="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58" i="1">
          <a:solidFill>
            <a:srgbClr val="FF0000"/>
          </a:solidFill>
          <a:latin typeface="TechnicBold" panose="00000400000000000000" pitchFamily="2" charset="2"/>
        </a:defRPr>
      </a:lvl5pPr>
      <a:lvl6pPr marL="650230" algn="ctr" rtl="0" eaLnBrk="0" fontAlgn="base" hangingPunct="0">
        <a:spcBef>
          <a:spcPct val="0"/>
        </a:spcBef>
        <a:spcAft>
          <a:spcPct val="0"/>
        </a:spcAft>
        <a:defRPr sz="6258" i="1">
          <a:solidFill>
            <a:srgbClr val="FF0000"/>
          </a:solidFill>
          <a:latin typeface="TechnicBold" panose="00000400000000000000" pitchFamily="2" charset="2"/>
        </a:defRPr>
      </a:lvl6pPr>
      <a:lvl7pPr marL="1300460" algn="ctr" rtl="0" eaLnBrk="0" fontAlgn="base" hangingPunct="0">
        <a:spcBef>
          <a:spcPct val="0"/>
        </a:spcBef>
        <a:spcAft>
          <a:spcPct val="0"/>
        </a:spcAft>
        <a:defRPr sz="6258" i="1">
          <a:solidFill>
            <a:srgbClr val="FF0000"/>
          </a:solidFill>
          <a:latin typeface="TechnicBold" panose="00000400000000000000" pitchFamily="2" charset="2"/>
        </a:defRPr>
      </a:lvl7pPr>
      <a:lvl8pPr marL="1950690" algn="ctr" rtl="0" eaLnBrk="0" fontAlgn="base" hangingPunct="0">
        <a:spcBef>
          <a:spcPct val="0"/>
        </a:spcBef>
        <a:spcAft>
          <a:spcPct val="0"/>
        </a:spcAft>
        <a:defRPr sz="6258" i="1">
          <a:solidFill>
            <a:srgbClr val="FF0000"/>
          </a:solidFill>
          <a:latin typeface="TechnicBold" panose="00000400000000000000" pitchFamily="2" charset="2"/>
        </a:defRPr>
      </a:lvl8pPr>
      <a:lvl9pPr marL="2600919" algn="ctr" rtl="0" eaLnBrk="0" fontAlgn="base" hangingPunct="0">
        <a:spcBef>
          <a:spcPct val="0"/>
        </a:spcBef>
        <a:spcAft>
          <a:spcPct val="0"/>
        </a:spcAft>
        <a:defRPr sz="6258" i="1">
          <a:solidFill>
            <a:srgbClr val="FF0000"/>
          </a:solidFill>
          <a:latin typeface="TechnicBold" panose="00000400000000000000" pitchFamily="2" charset="2"/>
        </a:defRPr>
      </a:lvl9pPr>
    </p:titleStyle>
    <p:bodyStyle>
      <a:lvl1pPr marL="487672" indent="-487672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/>
        <a:buChar char="C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/>
        <a:buChar char="^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/>
        <a:buChar char="a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rtl="0" eaLnBrk="0" fontAlgn="base" hangingPunct="0">
        <a:spcBef>
          <a:spcPct val="20000"/>
        </a:spcBef>
        <a:spcAft>
          <a:spcPct val="0"/>
        </a:spcAft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rtl="0" eaLnBrk="0" fontAlgn="base" hangingPunct="0">
        <a:spcBef>
          <a:spcPct val="20000"/>
        </a:spcBef>
        <a:spcAft>
          <a:spcPct val="0"/>
        </a:spcAft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a.gov/content/women-owned-businesses" TargetMode="External"/><Relationship Id="rId2" Type="http://schemas.openxmlformats.org/officeDocument/2006/relationships/hyperlink" Target="https://www.sba.gov/contracting/getting-started-contractor/make-sure-you-meet-sba-size-standards/table-small-business-size-standard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ba.gov/content/service-disabled-veteran-owned-small-business-concerns-sdvosbc" TargetMode="External"/><Relationship Id="rId5" Type="http://schemas.openxmlformats.org/officeDocument/2006/relationships/hyperlink" Target="http://www.sba.gov/content/hubzone-0" TargetMode="External"/><Relationship Id="rId4" Type="http://schemas.openxmlformats.org/officeDocument/2006/relationships/hyperlink" Target="http://www.sba.gov/content/8a-business-developmen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a.gov/" TargetMode="External"/><Relationship Id="rId2" Type="http://schemas.openxmlformats.org/officeDocument/2006/relationships/hyperlink" Target="https://www.wispro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same.org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kotainterteckcorp.com/" TargetMode="External"/><Relationship Id="rId2" Type="http://schemas.openxmlformats.org/officeDocument/2006/relationships/hyperlink" Target="mailto:helenh@wispro.org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sbs.sba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bo.gov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beta.sam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body" idx="13"/>
          </p:nvPr>
        </p:nvSpPr>
        <p:spPr>
          <a:xfrm>
            <a:off x="1417887" y="5441734"/>
            <a:ext cx="10302499" cy="2934137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r>
              <a:rPr lang="en-US" sz="4000" b="1" cap="all" dirty="0"/>
              <a:t>Locating, Securing, and Managing </a:t>
            </a:r>
          </a:p>
          <a:p>
            <a:r>
              <a:rPr lang="en-US" sz="4000" b="1" cap="all" dirty="0"/>
              <a:t>Federal Construction Contracts </a:t>
            </a:r>
          </a:p>
          <a:p>
            <a:r>
              <a:rPr lang="en-US" sz="4000" b="1" cap="all" dirty="0"/>
              <a:t>and Subcontracts </a:t>
            </a:r>
          </a:p>
          <a:p>
            <a:endParaRPr lang="en-US" sz="3200" b="1" dirty="0"/>
          </a:p>
          <a:p>
            <a:r>
              <a:rPr lang="en-US" sz="3200" b="1" dirty="0"/>
              <a:t>October 23 2019 – The Contract Academy</a:t>
            </a:r>
            <a:endParaRPr sz="3200" b="1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2060"/>
                </a:solidFill>
              </a:rPr>
              <a:t>Evaluating  opportunities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25DA3599-8C47-4B75-97A2-71256DEE7A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10/21/2019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8F9-D69E-408A-9471-1F7D9DCD1C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93763" y="1751682"/>
            <a:ext cx="11217275" cy="70335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5000"/>
            </a:pPr>
            <a:r>
              <a:rPr lang="en-US" sz="4000" i="1" dirty="0"/>
              <a:t>Consider </a:t>
            </a:r>
            <a:r>
              <a:rPr lang="en-US" sz="4000" i="1" dirty="0" smtClean="0"/>
              <a:t>HOW the </a:t>
            </a:r>
            <a:r>
              <a:rPr lang="en-US" sz="4000" i="1" dirty="0"/>
              <a:t>Government will make the  award…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75000"/>
            </a:pPr>
            <a:r>
              <a:rPr lang="en-US" sz="4800" u="sng" dirty="0"/>
              <a:t>Lowest price responsive, responsible bidder </a:t>
            </a:r>
            <a:r>
              <a:rPr lang="en-US" sz="4800" dirty="0"/>
              <a:t>–IFBs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75000"/>
            </a:pPr>
            <a:r>
              <a:rPr lang="en-US" sz="4800" u="sng" dirty="0"/>
              <a:t>Lowest price, technically acceptable </a:t>
            </a:r>
            <a:r>
              <a:rPr lang="en-US" sz="4800" dirty="0"/>
              <a:t>(LPTA) – RFPs and RFQs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75000"/>
            </a:pPr>
            <a:r>
              <a:rPr lang="en-US" sz="4800" u="sng" dirty="0"/>
              <a:t>Best Value </a:t>
            </a:r>
            <a:r>
              <a:rPr lang="en-US" sz="4800" dirty="0"/>
              <a:t>– cost/technical trade off – RFPs and RFQs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5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57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2060"/>
                </a:solidFill>
              </a:rPr>
              <a:t>Evaluating  opportunities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25DA3599-8C47-4B75-97A2-71256DEE7A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10/21/2019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8F9-D69E-408A-9471-1F7D9DCD1C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93763" y="2147888"/>
            <a:ext cx="11217275" cy="663733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5000"/>
              <a:buNone/>
            </a:pPr>
            <a:endParaRPr lang="en-US" sz="21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5000"/>
              <a:buNone/>
            </a:pPr>
            <a:r>
              <a:rPr lang="en-US" sz="4400" i="1" dirty="0">
                <a:latin typeface="Helvetica Light"/>
              </a:rPr>
              <a:t>If best value, what Evaluation Factors may be used?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5000"/>
              <a:buNone/>
            </a:pPr>
            <a:endParaRPr lang="en-US" sz="2100" i="1" dirty="0">
              <a:latin typeface="Helvetica Light"/>
            </a:endParaRPr>
          </a:p>
          <a:p>
            <a:pPr marL="64008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75000"/>
            </a:pPr>
            <a:r>
              <a:rPr lang="en-US" sz="4400" u="sng" dirty="0">
                <a:latin typeface="Helvetica Light"/>
              </a:rPr>
              <a:t>Management/Key Personnel </a:t>
            </a:r>
            <a:r>
              <a:rPr lang="en-US" sz="4400" dirty="0">
                <a:latin typeface="Helvetica Light"/>
              </a:rPr>
              <a:t>– Do you have the appropriate people on staff?</a:t>
            </a:r>
          </a:p>
          <a:p>
            <a:pPr marL="64008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75000"/>
            </a:pPr>
            <a:r>
              <a:rPr lang="en-US" sz="4400" u="sng" dirty="0">
                <a:latin typeface="Helvetica Light"/>
              </a:rPr>
              <a:t>Experience</a:t>
            </a:r>
            <a:r>
              <a:rPr lang="en-US" sz="4400" dirty="0">
                <a:latin typeface="Helvetica Light"/>
              </a:rPr>
              <a:t> – Do you have the number of years of experience required?</a:t>
            </a:r>
          </a:p>
          <a:p>
            <a:pPr marL="64008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75000"/>
            </a:pPr>
            <a:r>
              <a:rPr lang="en-US" sz="4400" u="sng" dirty="0">
                <a:latin typeface="Helvetica Light"/>
              </a:rPr>
              <a:t>Past Performance </a:t>
            </a:r>
            <a:r>
              <a:rPr lang="en-US" sz="4400" dirty="0">
                <a:latin typeface="Helvetica Light"/>
              </a:rPr>
              <a:t>– Have you successfully completed similar work?</a:t>
            </a:r>
          </a:p>
          <a:p>
            <a:pPr marL="64008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5000"/>
            </a:pPr>
            <a:r>
              <a:rPr lang="en-US" sz="4400" u="sng" dirty="0">
                <a:latin typeface="Helvetica Light"/>
              </a:rPr>
              <a:t>Technical Approach</a:t>
            </a:r>
            <a:r>
              <a:rPr lang="en-US" sz="4400" dirty="0">
                <a:latin typeface="Helvetica Light"/>
              </a:rPr>
              <a:t> – How will your company accomplish the specific requirement? </a:t>
            </a:r>
            <a:endParaRPr lang="en-US" sz="4400" u="sng" dirty="0">
              <a:latin typeface="Helvetica Ligh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5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467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445" y="0"/>
            <a:ext cx="11216640" cy="1885245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</a:rPr>
              <a:t>Evaluating  opportunities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25DA3599-8C47-4B75-97A2-71256DEE7A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10/21/2019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8F9-D69E-408A-9471-1F7D9DCD1C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93445" y="1903175"/>
            <a:ext cx="11217275" cy="70657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SzPct val="75000"/>
            </a:pPr>
            <a:r>
              <a:rPr lang="en-US" sz="4400" dirty="0">
                <a:latin typeface="Helvetica Light"/>
              </a:rPr>
              <a:t>Competition restrictions/Set asides – Do you qualify?  Could you joint venture or team with another contractor to qualify?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SzPct val="75000"/>
            </a:pPr>
            <a:r>
              <a:rPr lang="en-US" sz="4400" dirty="0">
                <a:latin typeface="Helvetica Light"/>
              </a:rPr>
              <a:t>Is this requirement a good fit for your company </a:t>
            </a:r>
            <a:r>
              <a:rPr lang="en-US" sz="4400" dirty="0" smtClean="0">
                <a:latin typeface="Helvetica Light"/>
              </a:rPr>
              <a:t>at </a:t>
            </a:r>
            <a:r>
              <a:rPr lang="en-US" sz="4400" dirty="0">
                <a:latin typeface="Helvetica Light"/>
              </a:rPr>
              <a:t>this time?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SzPct val="75000"/>
            </a:pPr>
            <a:r>
              <a:rPr lang="en-US" sz="4400" dirty="0">
                <a:latin typeface="Helvetica Light"/>
              </a:rPr>
              <a:t>Do you have the required  experience, expertise?</a:t>
            </a:r>
          </a:p>
        </p:txBody>
      </p:sp>
    </p:spTree>
    <p:extLst>
      <p:ext uri="{BB962C8B-B14F-4D97-AF65-F5344CB8AC3E}">
        <p14:creationId xmlns:p14="http://schemas.microsoft.com/office/powerpoint/2010/main" val="4037163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445" y="0"/>
            <a:ext cx="11216640" cy="1885245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</a:rPr>
              <a:t>Evaluating  opportunities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25DA3599-8C47-4B75-97A2-71256DEE7A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10/21/2019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8F9-D69E-408A-9471-1F7D9DCD1C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92810" y="2028203"/>
            <a:ext cx="11217275" cy="70657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SzPct val="75000"/>
            </a:pPr>
            <a:r>
              <a:rPr lang="en-US" sz="4400" dirty="0">
                <a:latin typeface="Helvetica Light"/>
              </a:rPr>
              <a:t>Bonds – Are you able to provide the  required bonds?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SzPct val="75000"/>
            </a:pPr>
            <a:r>
              <a:rPr lang="en-US" sz="4400" dirty="0">
                <a:latin typeface="Helvetica Light"/>
              </a:rPr>
              <a:t>Can you meet the required schedule?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SzPct val="75000"/>
            </a:pPr>
            <a:r>
              <a:rPr lang="en-US" sz="4400" dirty="0">
                <a:latin typeface="Helvetica Light"/>
              </a:rPr>
              <a:t>How much time and money will it take to prepare a thorough proposal?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SzPct val="75000"/>
            </a:pPr>
            <a:r>
              <a:rPr lang="en-US" sz="4400" dirty="0">
                <a:latin typeface="Helvetica Light"/>
              </a:rPr>
              <a:t>Do you have a good chance of being selected for award?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SzPct val="75000"/>
            </a:pPr>
            <a:endParaRPr lang="en-US" sz="4400" dirty="0"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SzPct val="75000"/>
            </a:pPr>
            <a:endParaRPr lang="en-US" sz="4400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536829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25DA3599-8C47-4B75-97A2-71256DEE7A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10/21/2019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8F9-D69E-408A-9471-1F7D9DCD1C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orbel" panose="020B0503020204020204" pitchFamily="34" charset="0"/>
                <a:cs typeface="Arial" pitchFamily="34" charset="0"/>
              </a:rPr>
              <a:t>23 percent of prime contracts and subcontracts for small businesses </a:t>
            </a:r>
            <a:r>
              <a:rPr lang="en-US" sz="2800" dirty="0">
                <a:solidFill>
                  <a:prstClr val="black"/>
                </a:solidFill>
                <a:latin typeface="Corbel" panose="020B0503020204020204" pitchFamily="34" charset="0"/>
                <a:cs typeface="Arial" pitchFamily="34" charset="0"/>
                <a:hlinkClick r:id="rId2"/>
              </a:rPr>
              <a:t>table of size standards</a:t>
            </a:r>
            <a:r>
              <a:rPr lang="en-US" sz="2800" dirty="0">
                <a:solidFill>
                  <a:prstClr val="black"/>
                </a:solidFill>
                <a:latin typeface="Corbel" panose="020B0503020204020204" pitchFamily="34" charset="0"/>
                <a:cs typeface="Arial" pitchFamily="34" charset="0"/>
              </a:rPr>
              <a:t>;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orbel" panose="020B0503020204020204" pitchFamily="34" charset="0"/>
                <a:cs typeface="Arial" pitchFamily="34" charset="0"/>
              </a:rPr>
              <a:t>5 percent of prime and subcontracts for </a:t>
            </a:r>
            <a:r>
              <a:rPr lang="en-US" sz="2800" dirty="0">
                <a:solidFill>
                  <a:prstClr val="black"/>
                </a:solidFill>
                <a:latin typeface="Corbel" panose="020B0503020204020204" pitchFamily="34" charset="0"/>
                <a:cs typeface="Arial" pitchFamily="34" charset="0"/>
                <a:hlinkClick r:id="rId3" tooltip="women-owned small businesses"/>
              </a:rPr>
              <a:t>women-owned small businesses</a:t>
            </a:r>
            <a:r>
              <a:rPr lang="en-US" sz="2800" dirty="0">
                <a:solidFill>
                  <a:prstClr val="black"/>
                </a:solidFill>
                <a:latin typeface="Corbel" panose="020B0503020204020204" pitchFamily="34" charset="0"/>
                <a:cs typeface="Arial" pitchFamily="34" charset="0"/>
              </a:rPr>
              <a:t>;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orbel" panose="020B0503020204020204" pitchFamily="34" charset="0"/>
                <a:cs typeface="Arial" pitchFamily="34" charset="0"/>
              </a:rPr>
              <a:t>5 percent of prime contracts and subcontracts for </a:t>
            </a:r>
            <a:r>
              <a:rPr lang="en-US" sz="2800" dirty="0">
                <a:solidFill>
                  <a:prstClr val="black"/>
                </a:solidFill>
                <a:latin typeface="Corbel" panose="020B0503020204020204" pitchFamily="34" charset="0"/>
                <a:cs typeface="Arial" pitchFamily="34" charset="0"/>
                <a:hlinkClick r:id="rId4" tooltip="Small Disadvantaged Businesses"/>
              </a:rPr>
              <a:t>Small Disadvantaged Businesses</a:t>
            </a:r>
            <a:r>
              <a:rPr lang="en-US" sz="2800" dirty="0">
                <a:solidFill>
                  <a:prstClr val="black"/>
                </a:solidFill>
                <a:latin typeface="Corbel" panose="020B0503020204020204" pitchFamily="34" charset="0"/>
                <a:cs typeface="Arial" pitchFamily="34" charset="0"/>
              </a:rPr>
              <a:t> (including minority);</a:t>
            </a:r>
          </a:p>
          <a:p>
            <a:pPr marL="742950" lvl="1" indent="-285750">
              <a:spcAft>
                <a:spcPts val="60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orbel" panose="020B0503020204020204" pitchFamily="34" charset="0"/>
                <a:cs typeface="Arial" pitchFamily="34" charset="0"/>
              </a:rPr>
              <a:t>3 percent of prime contracts and subcontracts for </a:t>
            </a:r>
            <a:r>
              <a:rPr lang="en-US" sz="2800" dirty="0">
                <a:solidFill>
                  <a:prstClr val="black"/>
                </a:solidFill>
                <a:latin typeface="Corbel" panose="020B0503020204020204" pitchFamily="34" charset="0"/>
                <a:cs typeface="Arial" pitchFamily="34" charset="0"/>
                <a:hlinkClick r:id="rId5" tooltip="HUBZone"/>
              </a:rPr>
              <a:t>HUBZone</a:t>
            </a:r>
            <a:r>
              <a:rPr lang="en-US" sz="2800" dirty="0">
                <a:solidFill>
                  <a:prstClr val="black"/>
                </a:solidFill>
                <a:latin typeface="Corbel" panose="020B0503020204020204" pitchFamily="34" charset="0"/>
                <a:cs typeface="Arial" pitchFamily="34" charset="0"/>
              </a:rPr>
              <a:t> small businesses; </a:t>
            </a:r>
          </a:p>
          <a:p>
            <a:pPr marL="742950" lvl="1" indent="-285750">
              <a:spcAft>
                <a:spcPts val="60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orbel" panose="020B0503020204020204" pitchFamily="34" charset="0"/>
                <a:cs typeface="Arial" pitchFamily="34" charset="0"/>
              </a:rPr>
              <a:t>3 percent of prime and subcontracts for </a:t>
            </a:r>
            <a:r>
              <a:rPr lang="en-US" sz="2800" dirty="0">
                <a:solidFill>
                  <a:prstClr val="black"/>
                </a:solidFill>
                <a:latin typeface="Corbel" panose="020B0503020204020204" pitchFamily="34" charset="0"/>
                <a:cs typeface="Arial" pitchFamily="34" charset="0"/>
                <a:hlinkClick r:id="rId6" tooltip="service-disabled veteran-owned small businesses"/>
              </a:rPr>
              <a:t>service-disabled veteran-owned</a:t>
            </a:r>
            <a:r>
              <a:rPr lang="en-US" sz="2800" dirty="0">
                <a:solidFill>
                  <a:prstClr val="black"/>
                </a:solidFill>
                <a:latin typeface="Corbel" panose="020B0503020204020204" pitchFamily="34" charset="0"/>
                <a:cs typeface="Arial" pitchFamily="34" charset="0"/>
              </a:rPr>
              <a:t> small businesses [VA also has both a veteran and service disabled veteran business preference with a higher goal ].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/>
              <a:t>LARGE PRIME CONTRACTORS must also negotiate small business goals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chemeClr val="tx2"/>
                </a:solidFill>
              </a:rPr>
              <a:t>Leveraging federal Small business programs</a:t>
            </a:r>
          </a:p>
        </p:txBody>
      </p:sp>
    </p:spTree>
    <p:extLst>
      <p:ext uri="{BB962C8B-B14F-4D97-AF65-F5344CB8AC3E}">
        <p14:creationId xmlns:p14="http://schemas.microsoft.com/office/powerpoint/2010/main" val="4180908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25DA3599-8C47-4B75-97A2-71256DEE7A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10/21/2019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8F9-D69E-408A-9471-1F7D9DCD1C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894080" y="1355271"/>
            <a:ext cx="11216640" cy="7429743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spcAft>
                <a:spcPts val="600"/>
              </a:spcAft>
              <a:buNone/>
              <a:defRPr/>
            </a:pPr>
            <a:endParaRPr lang="en-US" sz="4000" b="1" dirty="0"/>
          </a:p>
          <a:p>
            <a:pPr marL="742950" lvl="1" indent="-285750">
              <a:spcAft>
                <a:spcPts val="1200"/>
              </a:spcAft>
              <a:defRPr/>
            </a:pPr>
            <a:r>
              <a:rPr lang="en-US" sz="4000" dirty="0">
                <a:latin typeface="Helvetica Light"/>
              </a:rPr>
              <a:t>Work with more experienced federal contractors</a:t>
            </a:r>
          </a:p>
          <a:p>
            <a:pPr marL="137160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Helvetica Light"/>
              </a:rPr>
              <a:t>Mentor/Protégé program, </a:t>
            </a:r>
          </a:p>
          <a:p>
            <a:pPr marL="137160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Helvetica Light"/>
              </a:rPr>
              <a:t>Joint Venture arrangements, </a:t>
            </a:r>
          </a:p>
          <a:p>
            <a:pPr marL="137160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Helvetica Light"/>
              </a:rPr>
              <a:t>Teaming arrangements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4000" dirty="0">
              <a:latin typeface="Helvetica Light"/>
            </a:endParaRP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Helvetica Light"/>
              </a:rPr>
              <a:t>Find supporting resources </a:t>
            </a:r>
          </a:p>
          <a:p>
            <a:pPr marL="1474490" lvl="3" indent="-285750">
              <a:spcAft>
                <a:spcPts val="1800"/>
              </a:spcAft>
              <a:defRPr/>
            </a:pPr>
            <a:r>
              <a:rPr lang="en-US" sz="3520" dirty="0">
                <a:latin typeface="Helvetica Light"/>
              </a:rPr>
              <a:t>Wisconsin Procurement Institute </a:t>
            </a:r>
            <a:r>
              <a:rPr lang="en-US" sz="3520" dirty="0">
                <a:latin typeface="Helvetica Light"/>
                <a:hlinkClick r:id="rId2"/>
              </a:rPr>
              <a:t>https://www.wispro.org/</a:t>
            </a:r>
            <a:r>
              <a:rPr lang="en-US" sz="3520" dirty="0">
                <a:latin typeface="Helvetica Light"/>
              </a:rPr>
              <a:t> </a:t>
            </a:r>
          </a:p>
          <a:p>
            <a:pPr marL="1474490" lvl="3" indent="-285750">
              <a:spcAft>
                <a:spcPts val="1800"/>
              </a:spcAft>
              <a:defRPr/>
            </a:pPr>
            <a:r>
              <a:rPr lang="en-US" sz="3520" dirty="0">
                <a:latin typeface="Helvetica Light"/>
              </a:rPr>
              <a:t>Small Business Administration </a:t>
            </a:r>
            <a:r>
              <a:rPr lang="en-US" sz="3520" dirty="0">
                <a:latin typeface="Helvetica Light"/>
                <a:hlinkClick r:id="rId3"/>
              </a:rPr>
              <a:t>https://www.sba.gov/</a:t>
            </a:r>
            <a:endParaRPr lang="en-US" sz="3520" dirty="0">
              <a:latin typeface="Helvetica Light"/>
            </a:endParaRPr>
          </a:p>
          <a:p>
            <a:pPr marL="1474490" lvl="3" indent="-285750">
              <a:spcAft>
                <a:spcPts val="600"/>
              </a:spcAft>
              <a:defRPr/>
            </a:pPr>
            <a:r>
              <a:rPr lang="en-US" sz="3520" dirty="0">
                <a:latin typeface="Helvetica Light"/>
              </a:rPr>
              <a:t>Society of American Military Engineers </a:t>
            </a:r>
            <a:r>
              <a:rPr lang="en-US" sz="3520" dirty="0">
                <a:latin typeface="Helvetica Light"/>
                <a:hlinkClick r:id="rId4"/>
              </a:rPr>
              <a:t>https://www.same.org/</a:t>
            </a:r>
            <a:r>
              <a:rPr lang="en-US" sz="3520" dirty="0">
                <a:latin typeface="Helvetica Light"/>
              </a:rPr>
              <a:t>  </a:t>
            </a:r>
          </a:p>
          <a:p>
            <a:pPr marL="1108719" lvl="2" indent="-285750">
              <a:spcAft>
                <a:spcPts val="600"/>
              </a:spcAft>
              <a:defRPr/>
            </a:pPr>
            <a:endParaRPr lang="en-US" sz="248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4080" y="165159"/>
            <a:ext cx="11216640" cy="1885245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2"/>
                </a:solidFill>
              </a:rPr>
              <a:t>Develop Relationships </a:t>
            </a:r>
          </a:p>
        </p:txBody>
      </p:sp>
    </p:spTree>
    <p:extLst>
      <p:ext uri="{BB962C8B-B14F-4D97-AF65-F5344CB8AC3E}">
        <p14:creationId xmlns:p14="http://schemas.microsoft.com/office/powerpoint/2010/main" val="1855357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8" y="0"/>
            <a:ext cx="1299125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22556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+mn-lt"/>
                <a:cs typeface="Arial" panose="020B0604020202020204" pitchFamily="34" charset="0"/>
              </a:rPr>
              <a:t>Contractor</a:t>
            </a:r>
            <a:r>
              <a:rPr lang="en-US" altLang="en-US" dirty="0">
                <a:latin typeface="+mn-lt"/>
                <a:cs typeface="Arial" panose="020B0604020202020204" pitchFamily="34" charset="0"/>
                <a:sym typeface="TechnicBold" pitchFamily="2" charset="2"/>
              </a:rPr>
              <a:t>’</a:t>
            </a:r>
            <a:r>
              <a:rPr lang="en-US" altLang="en-US" dirty="0">
                <a:latin typeface="+mn-lt"/>
                <a:cs typeface="Arial" panose="020B0604020202020204" pitchFamily="34" charset="0"/>
              </a:rPr>
              <a:t>s Purpose of Estimating cost and risks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5A9A7D3-F1E2-4B56-89FE-FD6C71FA7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Monotype Sorts" pitchFamily="2" charset="2"/>
              <a:buNone/>
              <a:defRPr/>
            </a:pPr>
            <a:r>
              <a:rPr lang="en-US" altLang="en-US" dirty="0"/>
              <a:t>1.	 </a:t>
            </a:r>
            <a:r>
              <a:rPr lang="en-US" altLang="en-US" sz="3982" dirty="0"/>
              <a:t>Determine project cost and profit and the strategies to win the project against competition and risk analysis.</a:t>
            </a:r>
          </a:p>
          <a:p>
            <a:pPr>
              <a:lnSpc>
                <a:spcPct val="110000"/>
              </a:lnSpc>
              <a:buFont typeface="Monotype Sorts" pitchFamily="2" charset="2"/>
              <a:buNone/>
              <a:defRPr/>
            </a:pPr>
            <a:r>
              <a:rPr lang="en-US" altLang="en-US" sz="3982" dirty="0"/>
              <a:t>2.	 To Implement cost verification measure.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en-US" altLang="en-US" dirty="0"/>
              <a:t>3. </a:t>
            </a:r>
            <a:r>
              <a:rPr lang="en-US" altLang="en-US" sz="4000" dirty="0"/>
              <a:t>To develop a database that can be used for future project and to search database.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altLang="en-US" dirty="0">
                <a:solidFill>
                  <a:srgbClr val="FF0000"/>
                </a:solidFill>
              </a:rPr>
              <a:t>4. Federal contracting unique costs</a:t>
            </a:r>
            <a:r>
              <a:rPr lang="en-US" altLang="en-US" dirty="0"/>
              <a:t>.</a:t>
            </a:r>
          </a:p>
        </p:txBody>
      </p:sp>
      <p:pic>
        <p:nvPicPr>
          <p:cNvPr id="922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4" y="7694506"/>
            <a:ext cx="1589476" cy="158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992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Font typeface="Monotype Sorts"/>
              <a:buChar char="C"/>
              <a:defRPr sz="4551">
                <a:solidFill>
                  <a:schemeClr val="tx1"/>
                </a:solidFill>
                <a:latin typeface="Technical"/>
              </a:defRPr>
            </a:lvl1pPr>
            <a:lvl2pPr marL="1056623" indent="-406394">
              <a:spcBef>
                <a:spcPct val="20000"/>
              </a:spcBef>
              <a:buClr>
                <a:srgbClr val="FF0000"/>
              </a:buClr>
              <a:buFont typeface="Monotype Sorts"/>
              <a:buChar char="^"/>
              <a:defRPr sz="3982">
                <a:solidFill>
                  <a:schemeClr val="tx1"/>
                </a:solidFill>
                <a:latin typeface="Technical"/>
              </a:defRPr>
            </a:lvl2pPr>
            <a:lvl3pPr marL="1625575" indent="-325115">
              <a:spcBef>
                <a:spcPct val="20000"/>
              </a:spcBef>
              <a:buClr>
                <a:srgbClr val="FF0000"/>
              </a:buClr>
              <a:buFont typeface="Monotype Sorts"/>
              <a:buChar char="a"/>
              <a:defRPr sz="3413">
                <a:solidFill>
                  <a:schemeClr val="tx1"/>
                </a:solidFill>
                <a:latin typeface="Technical"/>
              </a:defRPr>
            </a:lvl3pPr>
            <a:lvl4pPr marL="2275804" indent="-325115">
              <a:spcBef>
                <a:spcPct val="20000"/>
              </a:spcBef>
              <a:buChar char="–"/>
              <a:defRPr sz="2844">
                <a:solidFill>
                  <a:schemeClr val="tx1"/>
                </a:solidFill>
                <a:latin typeface="Technical"/>
              </a:defRPr>
            </a:lvl4pPr>
            <a:lvl5pPr marL="2926034" indent="-325115">
              <a:spcBef>
                <a:spcPct val="20000"/>
              </a:spcBef>
              <a:buChar char="»"/>
              <a:defRPr sz="2844">
                <a:solidFill>
                  <a:schemeClr val="tx1"/>
                </a:solidFill>
                <a:latin typeface="Technical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Technical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Technical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Technical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Technical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991">
                <a:solidFill>
                  <a:srgbClr val="FF0000"/>
                </a:solidFill>
                <a:latin typeface="BankGothic Lt BT" pitchFamily="34" charset="0"/>
              </a:rPr>
              <a:t>Prof Awad S. Hanna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21" y="325120"/>
            <a:ext cx="6154702" cy="910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图片 3" descr="图片包含 物体&#10;&#10;已生成高可信度的说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81" y="541867"/>
            <a:ext cx="3185725" cy="20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03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Font typeface="Monotype Sorts"/>
              <a:buChar char="C"/>
              <a:defRPr sz="4551">
                <a:solidFill>
                  <a:schemeClr val="tx1"/>
                </a:solidFill>
                <a:latin typeface="Technical"/>
              </a:defRPr>
            </a:lvl1pPr>
            <a:lvl2pPr marL="1056623" indent="-406394">
              <a:spcBef>
                <a:spcPct val="20000"/>
              </a:spcBef>
              <a:buClr>
                <a:srgbClr val="FF0000"/>
              </a:buClr>
              <a:buFont typeface="Monotype Sorts"/>
              <a:buChar char="^"/>
              <a:defRPr sz="3982">
                <a:solidFill>
                  <a:schemeClr val="tx1"/>
                </a:solidFill>
                <a:latin typeface="Technical"/>
              </a:defRPr>
            </a:lvl2pPr>
            <a:lvl3pPr marL="1625575" indent="-325115">
              <a:spcBef>
                <a:spcPct val="20000"/>
              </a:spcBef>
              <a:buClr>
                <a:srgbClr val="FF0000"/>
              </a:buClr>
              <a:buFont typeface="Monotype Sorts"/>
              <a:buChar char="a"/>
              <a:defRPr sz="3413">
                <a:solidFill>
                  <a:schemeClr val="tx1"/>
                </a:solidFill>
                <a:latin typeface="Technical"/>
              </a:defRPr>
            </a:lvl3pPr>
            <a:lvl4pPr marL="2275804" indent="-325115">
              <a:spcBef>
                <a:spcPct val="20000"/>
              </a:spcBef>
              <a:buChar char="–"/>
              <a:defRPr sz="2844">
                <a:solidFill>
                  <a:schemeClr val="tx1"/>
                </a:solidFill>
                <a:latin typeface="Technical"/>
              </a:defRPr>
            </a:lvl4pPr>
            <a:lvl5pPr marL="2926034" indent="-325115">
              <a:spcBef>
                <a:spcPct val="20000"/>
              </a:spcBef>
              <a:buChar char="»"/>
              <a:defRPr sz="2844">
                <a:solidFill>
                  <a:schemeClr val="tx1"/>
                </a:solidFill>
                <a:latin typeface="Technical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Technical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Technical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Technical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Technical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991">
              <a:solidFill>
                <a:srgbClr val="FF0000"/>
              </a:solidFill>
              <a:latin typeface="BankGothic Lt BT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529" y="1986845"/>
            <a:ext cx="11812693" cy="758613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693" tIns="63218" rIns="128693" bIns="6321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en-US" sz="3982" dirty="0"/>
              <a:t>Advantages</a:t>
            </a:r>
          </a:p>
          <a:p>
            <a:pPr marL="1300460" lvl="1" indent="-650230">
              <a:lnSpc>
                <a:spcPct val="120000"/>
              </a:lnSpc>
              <a:buFont typeface="TechnicBold" pitchFamily="2" charset="2"/>
              <a:buAutoNum type="arabicPeriod"/>
            </a:pPr>
            <a:r>
              <a:rPr lang="en-US" altLang="en-US" sz="3129" dirty="0"/>
              <a:t>Allows a quick determination of the feasibility of a project.</a:t>
            </a:r>
          </a:p>
          <a:p>
            <a:pPr marL="1300460" lvl="1" indent="-650230">
              <a:lnSpc>
                <a:spcPct val="120000"/>
              </a:lnSpc>
              <a:buFont typeface="TechnicBold" pitchFamily="2" charset="2"/>
              <a:buAutoNum type="arabicPeriod"/>
            </a:pPr>
            <a:r>
              <a:rPr lang="en-US" altLang="en-US" sz="3129" dirty="0"/>
              <a:t>A quick decision about feasibilities and go or no go.</a:t>
            </a:r>
          </a:p>
          <a:p>
            <a:pPr>
              <a:lnSpc>
                <a:spcPct val="120000"/>
              </a:lnSpc>
              <a:buFont typeface="Monotype Sorts"/>
              <a:buNone/>
            </a:pPr>
            <a:endParaRPr lang="en-US" altLang="en-US" sz="128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en-US" sz="3982" dirty="0"/>
              <a:t>Purposes</a:t>
            </a:r>
            <a:endParaRPr lang="en-US" altLang="en-US" sz="5120" dirty="0"/>
          </a:p>
          <a:p>
            <a:pPr marL="1300460" lvl="1" indent="-650230">
              <a:lnSpc>
                <a:spcPct val="120000"/>
              </a:lnSpc>
              <a:buFont typeface="TechnicBold" pitchFamily="2" charset="2"/>
              <a:buAutoNum type="arabicPeriod"/>
            </a:pPr>
            <a:r>
              <a:rPr lang="en-US" altLang="en-US" sz="3413" dirty="0"/>
              <a:t>Assessing the risks and why me</a:t>
            </a:r>
          </a:p>
          <a:p>
            <a:pPr marL="1300460" lvl="1" indent="-650230">
              <a:lnSpc>
                <a:spcPct val="120000"/>
              </a:lnSpc>
              <a:buFont typeface="TechnicBold" pitchFamily="2" charset="2"/>
              <a:buAutoNum type="arabicPeriod"/>
            </a:pPr>
            <a:r>
              <a:rPr lang="en-US" altLang="en-US" sz="3413" dirty="0"/>
              <a:t>Evaluate feasibility and resources</a:t>
            </a:r>
          </a:p>
          <a:p>
            <a:pPr marL="1300460" lvl="1" indent="-650230">
              <a:lnSpc>
                <a:spcPct val="120000"/>
              </a:lnSpc>
              <a:buFont typeface="TechnicBold" pitchFamily="2" charset="2"/>
              <a:buAutoNum type="arabicPeriod"/>
            </a:pPr>
            <a:r>
              <a:rPr lang="en-US" altLang="en-US" sz="3413" dirty="0"/>
              <a:t>Evaluate the competitions and traps</a:t>
            </a:r>
          </a:p>
          <a:p>
            <a:pPr>
              <a:lnSpc>
                <a:spcPct val="120000"/>
              </a:lnSpc>
              <a:buFont typeface="Monotype Sorts"/>
              <a:buNone/>
            </a:pPr>
            <a:endParaRPr lang="en-US" altLang="en-US" sz="1280" dirty="0"/>
          </a:p>
        </p:txBody>
      </p:sp>
      <p:sp>
        <p:nvSpPr>
          <p:cNvPr id="15364" name="Rectangle 2"/>
          <p:cNvSpPr txBox="1">
            <a:spLocks noChangeArrowheads="1"/>
          </p:cNvSpPr>
          <p:nvPr/>
        </p:nvSpPr>
        <p:spPr bwMode="auto">
          <a:xfrm>
            <a:off x="1975556" y="794738"/>
            <a:ext cx="9861973" cy="1192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66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28693" tIns="63218" rIns="128693" bIns="63218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Monotype Sorts"/>
              <a:buChar char="C"/>
              <a:defRPr sz="3200">
                <a:solidFill>
                  <a:schemeClr val="tx1"/>
                </a:solidFill>
                <a:latin typeface="Technical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Monotype Sorts"/>
              <a:buChar char="^"/>
              <a:defRPr sz="2800">
                <a:solidFill>
                  <a:schemeClr val="tx1"/>
                </a:solidFill>
                <a:latin typeface="Technical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Monotype Sorts"/>
              <a:buChar char="a"/>
              <a:defRPr sz="2400">
                <a:solidFill>
                  <a:schemeClr val="tx1"/>
                </a:solidFill>
                <a:latin typeface="Technical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echnical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echnical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4551" i="1" u="sng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Thumb in the air estimate</a:t>
            </a:r>
            <a:endParaRPr lang="en-US" altLang="en-US" sz="455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365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827520"/>
            <a:ext cx="1925885" cy="192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84486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76"/>
          <p:cNvSpPr txBox="1">
            <a:spLocks/>
          </p:cNvSpPr>
          <p:nvPr/>
        </p:nvSpPr>
        <p:spPr>
          <a:xfrm>
            <a:off x="1891322" y="3352628"/>
            <a:ext cx="9222157" cy="29610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4267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businesses in creating, </a:t>
            </a:r>
            <a:r>
              <a:rPr lang="en-US" sz="4267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</a:t>
            </a:r>
            <a:r>
              <a:rPr lang="en-US" sz="4267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growing their sales, revenue and jobs through Federal, state and local government contracts.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9759" y="6407910"/>
            <a:ext cx="82852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4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WPI is a Procurement Technical Assistance Center (PTAC) funded in part by the Defense Logistics Agency (DLA), WEDC and other funding sources.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18" y="1935459"/>
            <a:ext cx="3038165" cy="1195012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FCFD48-5BA9-5248-AC7B-08DAC37C69DB}"/>
              </a:ext>
            </a:extLst>
          </p:cNvPr>
          <p:cNvSpPr txBox="1">
            <a:spLocks/>
          </p:cNvSpPr>
          <p:nvPr/>
        </p:nvSpPr>
        <p:spPr>
          <a:xfrm>
            <a:off x="11113479" y="8011201"/>
            <a:ext cx="946922" cy="38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AB9C44-1A79-BC43-B6FD-7279CD9E44FA}" type="datetime1">
              <a:rPr lang="en-US" sz="1280">
                <a:latin typeface="Arial" panose="020B0604020202020204" pitchFamily="34" charset="0"/>
                <a:cs typeface="Arial" panose="020B0604020202020204" pitchFamily="34" charset="0"/>
              </a:rPr>
              <a:pPr/>
              <a:t>10/21/2019</a:t>
            </a:fld>
            <a:endParaRPr lang="en-US" sz="12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416F335-FE0E-574D-A980-8A36ED38C654}"/>
              </a:ext>
            </a:extLst>
          </p:cNvPr>
          <p:cNvSpPr txBox="1">
            <a:spLocks/>
          </p:cNvSpPr>
          <p:nvPr/>
        </p:nvSpPr>
        <p:spPr>
          <a:xfrm>
            <a:off x="11935051" y="7999307"/>
            <a:ext cx="875347" cy="38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80" dirty="0"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D4FF9E37-D829-8749-81E8-48B480CA2C76}" type="slidenum">
              <a:rPr lang="en-US" sz="128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en-US" sz="12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007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50720" y="713458"/>
            <a:ext cx="11054080" cy="130048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693" tIns="63218" rIns="128693" bIns="63218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5120" dirty="0">
                <a:latin typeface="Technical"/>
                <a:cs typeface="Arial" panose="020B0604020202020204" pitchFamily="34" charset="0"/>
              </a:rPr>
              <a:t> Detailed Final Estimate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67556" y="1914595"/>
            <a:ext cx="4985173" cy="1192107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693" tIns="63218" rIns="128693" bIns="63218" numCol="1" anchor="t" anchorCtr="0" compatLnSpc="1">
            <a:prstTxWarp prst="textNoShape">
              <a:avLst/>
            </a:prstTxWarp>
          </a:bodyPr>
          <a:lstStyle/>
          <a:p>
            <a:pPr marL="487672" indent="-487672" algn="l">
              <a:lnSpc>
                <a:spcPct val="110000"/>
              </a:lnSpc>
              <a:buFont typeface="Wingdings" panose="05000000000000000000" pitchFamily="2" charset="2"/>
              <a:buChar char="p"/>
            </a:pPr>
            <a:r>
              <a:rPr lang="en-US" altLang="en-US" sz="2844" dirty="0"/>
              <a:t>Prepared after drawings and specification are completed.</a:t>
            </a:r>
          </a:p>
        </p:txBody>
      </p:sp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1950720" y="7279076"/>
            <a:ext cx="9861973" cy="202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693" tIns="63218" rIns="128693" bIns="63218"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Font typeface="Monotype Sorts"/>
              <a:buChar char="C"/>
              <a:defRPr sz="3200">
                <a:solidFill>
                  <a:schemeClr val="tx1"/>
                </a:solidFill>
                <a:latin typeface="Technical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Monotype Sorts"/>
              <a:buChar char="^"/>
              <a:defRPr sz="2800">
                <a:solidFill>
                  <a:schemeClr val="tx1"/>
                </a:solidFill>
                <a:latin typeface="Technical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Monotype Sorts"/>
              <a:buChar char="a"/>
              <a:defRPr sz="2400">
                <a:solidFill>
                  <a:schemeClr val="tx1"/>
                </a:solidFill>
                <a:latin typeface="Technical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echnical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echnical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en-US" sz="2276" dirty="0">
                <a:solidFill>
                  <a:schemeClr val="accent2"/>
                </a:solidFill>
              </a:rPr>
              <a:t>Government factor to be considered: ranging from the level of difficulties: City, County, State, VA, USDA, GSA, Army, USACE, Navy, one is more difficult to deal with than the other. From factor of 0.02 cost, each shall add 0.02 cost into your estimate, as a caution of estimating</a:t>
            </a:r>
            <a:r>
              <a:rPr lang="en-US" altLang="en-US" sz="2844" dirty="0">
                <a:solidFill>
                  <a:schemeClr val="accent2"/>
                </a:solidFill>
              </a:rPr>
              <a:t>. </a:t>
            </a:r>
          </a:p>
        </p:txBody>
      </p:sp>
      <p:sp>
        <p:nvSpPr>
          <p:cNvPr id="18437" name="Rectangle 3"/>
          <p:cNvSpPr txBox="1">
            <a:spLocks noChangeArrowheads="1"/>
          </p:cNvSpPr>
          <p:nvPr/>
        </p:nvSpPr>
        <p:spPr bwMode="auto">
          <a:xfrm>
            <a:off x="1503680" y="3474721"/>
            <a:ext cx="5093547" cy="294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693" tIns="63218" rIns="128693" bIns="63218"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Font typeface="Monotype Sorts"/>
              <a:buChar char="C"/>
              <a:defRPr sz="3200">
                <a:solidFill>
                  <a:schemeClr val="tx1"/>
                </a:solidFill>
                <a:latin typeface="Technical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Monotype Sorts"/>
              <a:buChar char="^"/>
              <a:defRPr sz="2800">
                <a:solidFill>
                  <a:schemeClr val="tx1"/>
                </a:solidFill>
                <a:latin typeface="Technical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Monotype Sorts"/>
              <a:buChar char="a"/>
              <a:defRPr sz="2400">
                <a:solidFill>
                  <a:schemeClr val="tx1"/>
                </a:solidFill>
                <a:latin typeface="Technical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echnical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echnical"/>
              </a:defRPr>
            </a:lvl9pPr>
          </a:lstStyle>
          <a:p>
            <a:pPr algn="l">
              <a:lnSpc>
                <a:spcPct val="110000"/>
              </a:lnSpc>
              <a:buFont typeface="Wingdings" panose="05000000000000000000" pitchFamily="2" charset="2"/>
              <a:buChar char="p"/>
            </a:pPr>
            <a:r>
              <a:rPr lang="en-US" altLang="en-US" sz="2844" dirty="0"/>
              <a:t>Requires a complete quantity takeoff based on drawing and the complete set of contract documents, best to be done independently by two parties to check the accuracy.</a:t>
            </a:r>
          </a:p>
        </p:txBody>
      </p:sp>
      <p:sp>
        <p:nvSpPr>
          <p:cNvPr id="18438" name="Rectangle 3"/>
          <p:cNvSpPr txBox="1">
            <a:spLocks noChangeArrowheads="1"/>
          </p:cNvSpPr>
          <p:nvPr/>
        </p:nvSpPr>
        <p:spPr bwMode="auto">
          <a:xfrm>
            <a:off x="6827520" y="1998134"/>
            <a:ext cx="4985173" cy="491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693" tIns="63218" rIns="128693" bIns="63218"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Font typeface="Monotype Sorts"/>
              <a:buChar char="C"/>
              <a:defRPr sz="3200">
                <a:solidFill>
                  <a:schemeClr val="tx1"/>
                </a:solidFill>
                <a:latin typeface="Technical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Monotype Sorts"/>
              <a:buChar char="^"/>
              <a:defRPr sz="2800">
                <a:solidFill>
                  <a:schemeClr val="tx1"/>
                </a:solidFill>
                <a:latin typeface="Technical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Monotype Sorts"/>
              <a:buChar char="a"/>
              <a:defRPr sz="2400">
                <a:solidFill>
                  <a:schemeClr val="tx1"/>
                </a:solidFill>
                <a:latin typeface="Technical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echnical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echnical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echnical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echnical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echnical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echnical"/>
              </a:defRPr>
            </a:lvl9pPr>
          </a:lstStyle>
          <a:p>
            <a:pPr algn="l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en-US" sz="2844" dirty="0"/>
              <a:t>Need information on labor rate "productivity", material cost, cost of renting or purchasing equipment, cost of own equipment, lost opportunities cost, weather and critical path long lead items.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AE800BD-3EE8-4CA8-A0FD-12E347A6C5EA}"/>
              </a:ext>
            </a:extLst>
          </p:cNvPr>
          <p:cNvCxnSpPr>
            <a:cxnSpLocks/>
          </p:cNvCxnSpPr>
          <p:nvPr/>
        </p:nvCxnSpPr>
        <p:spPr bwMode="auto">
          <a:xfrm>
            <a:off x="6719147" y="2600961"/>
            <a:ext cx="0" cy="3935307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04009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0480" y="758614"/>
            <a:ext cx="11054080" cy="108373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693" tIns="63218" rIns="128693" bIns="6321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5689" dirty="0">
                <a:latin typeface="Technical"/>
                <a:cs typeface="Arial" panose="020B0604020202020204" pitchFamily="34" charset="0"/>
              </a:rPr>
              <a:t>Time    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8853" y="2167467"/>
            <a:ext cx="10620587" cy="7369387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693" tIns="63218" rIns="128693" bIns="63218" numCol="1" anchor="t" anchorCtr="0" compatLnSpc="1">
            <a:prstTxWarp prst="textNoShape">
              <a:avLst/>
            </a:prstTxWarp>
          </a:bodyPr>
          <a:lstStyle/>
          <a:p>
            <a:pPr marL="487672" indent="-487672" algn="l">
              <a:buFont typeface="Wingdings" panose="05000000000000000000" pitchFamily="2" charset="2"/>
              <a:buChar char="ü"/>
            </a:pPr>
            <a:r>
              <a:rPr lang="en-US" altLang="en-US" sz="3129" dirty="0"/>
              <a:t>Cost increase based on new cost or anticipated cost Published by R.S. Means and ENR.  Dakota had a 2% overall cost increase for a project that was temporary stopped by government for one year. </a:t>
            </a:r>
          </a:p>
          <a:p>
            <a:pPr marL="487672" indent="-487672" algn="l">
              <a:buFont typeface="Wingdings" panose="05000000000000000000" pitchFamily="2" charset="2"/>
              <a:buChar char="ü"/>
            </a:pPr>
            <a:r>
              <a:rPr lang="en-US" altLang="en-US" sz="3129" dirty="0"/>
              <a:t>Larger project needs third party TIA through P6 to get paid for delays that could mount up to millions.</a:t>
            </a:r>
          </a:p>
          <a:p>
            <a:pPr marL="487672" indent="-487672" algn="l">
              <a:buFont typeface="Wingdings" panose="05000000000000000000" pitchFamily="2" charset="2"/>
              <a:buChar char="ü"/>
            </a:pPr>
            <a:r>
              <a:rPr lang="en-US" altLang="en-US" sz="3129" dirty="0"/>
              <a:t>Timely response to submittals and RFIs is critical for larger projects because they could cause huge cost overruns and legal challenges down the road.</a:t>
            </a:r>
          </a:p>
          <a:p>
            <a:pPr marL="487672" indent="-487672" algn="l">
              <a:buFont typeface="Wingdings" panose="05000000000000000000" pitchFamily="2" charset="2"/>
              <a:buChar char="ü"/>
            </a:pPr>
            <a:r>
              <a:rPr lang="en-US" altLang="en-US" sz="3129" dirty="0"/>
              <a:t>Have an agreement for how long of a response is to be expected from owner’s rep and assume approved after certain period.  Dakota Navy project for boiler room as example.</a:t>
            </a:r>
          </a:p>
          <a:p>
            <a:pPr marL="487672" indent="-487672" algn="l">
              <a:buFont typeface="Monotype Sorts"/>
              <a:buChar char="C"/>
            </a:pPr>
            <a:endParaRPr lang="en-US" altLang="en-US" sz="2276" dirty="0"/>
          </a:p>
          <a:p>
            <a:pPr marL="487672" indent="-487672"/>
            <a:endParaRPr lang="en-US" altLang="en-US" sz="2844" dirty="0"/>
          </a:p>
        </p:txBody>
      </p:sp>
      <p:pic>
        <p:nvPicPr>
          <p:cNvPr id="1946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694" y="812800"/>
            <a:ext cx="1083733" cy="108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98127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Font typeface="Monotype Sorts"/>
              <a:buChar char="C"/>
              <a:defRPr sz="4551">
                <a:solidFill>
                  <a:schemeClr val="tx1"/>
                </a:solidFill>
                <a:latin typeface="Technical"/>
              </a:defRPr>
            </a:lvl1pPr>
            <a:lvl2pPr marL="1056623" indent="-406394">
              <a:spcBef>
                <a:spcPct val="20000"/>
              </a:spcBef>
              <a:buClr>
                <a:srgbClr val="FF0000"/>
              </a:buClr>
              <a:buFont typeface="Monotype Sorts"/>
              <a:buChar char="^"/>
              <a:defRPr sz="3982">
                <a:solidFill>
                  <a:schemeClr val="tx1"/>
                </a:solidFill>
                <a:latin typeface="Technical"/>
              </a:defRPr>
            </a:lvl2pPr>
            <a:lvl3pPr marL="1625575" indent="-325115">
              <a:spcBef>
                <a:spcPct val="20000"/>
              </a:spcBef>
              <a:buClr>
                <a:srgbClr val="FF0000"/>
              </a:buClr>
              <a:buFont typeface="Monotype Sorts"/>
              <a:buChar char="a"/>
              <a:defRPr sz="3413">
                <a:solidFill>
                  <a:schemeClr val="tx1"/>
                </a:solidFill>
                <a:latin typeface="Technical"/>
              </a:defRPr>
            </a:lvl3pPr>
            <a:lvl4pPr marL="2275804" indent="-325115">
              <a:spcBef>
                <a:spcPct val="20000"/>
              </a:spcBef>
              <a:buChar char="–"/>
              <a:defRPr sz="2844">
                <a:solidFill>
                  <a:schemeClr val="tx1"/>
                </a:solidFill>
                <a:latin typeface="Technical"/>
              </a:defRPr>
            </a:lvl4pPr>
            <a:lvl5pPr marL="2926034" indent="-325115">
              <a:spcBef>
                <a:spcPct val="20000"/>
              </a:spcBef>
              <a:buChar char="»"/>
              <a:defRPr sz="2844">
                <a:solidFill>
                  <a:schemeClr val="tx1"/>
                </a:solidFill>
                <a:latin typeface="Technical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Technical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Technical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Technical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Technical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991">
              <a:solidFill>
                <a:srgbClr val="FF0000"/>
              </a:solidFill>
              <a:latin typeface="BankGothic Lt BT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17227" y="975360"/>
            <a:ext cx="11054080" cy="1192107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693" tIns="63218" rIns="128693" bIns="63218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sz="5689" dirty="0"/>
              <a:t>  </a:t>
            </a:r>
            <a:r>
              <a:rPr lang="en-US" altLang="en-US" sz="5689" u="sng" dirty="0">
                <a:latin typeface="+mn-lt"/>
              </a:rPr>
              <a:t>Location</a:t>
            </a:r>
            <a:endParaRPr lang="en-US" altLang="en-US" sz="5689" dirty="0">
              <a:latin typeface="+mn-lt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50720" y="2181014"/>
            <a:ext cx="9753600" cy="758613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693" tIns="63218" rIns="128693" bIns="63218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10000"/>
              </a:lnSpc>
            </a:pPr>
            <a:r>
              <a:rPr lang="en-US" altLang="en-US" b="1" dirty="0"/>
              <a:t>Fed contracting also means go to far away places and some factors affecting cost in different locations are:</a:t>
            </a:r>
          </a:p>
          <a:p>
            <a:pPr marL="1300460" lvl="1" indent="-650230" algn="l">
              <a:lnSpc>
                <a:spcPct val="110000"/>
              </a:lnSpc>
              <a:buFont typeface="TechnicBold" pitchFamily="2" charset="2"/>
              <a:buAutoNum type="arabicPeriod"/>
            </a:pPr>
            <a:r>
              <a:rPr lang="en-US" altLang="en-US" dirty="0"/>
              <a:t>Transport and Per diem cost</a:t>
            </a:r>
          </a:p>
          <a:p>
            <a:pPr marL="1300460" lvl="1" indent="-650230" algn="l">
              <a:lnSpc>
                <a:spcPct val="110000"/>
              </a:lnSpc>
              <a:buFont typeface="TechnicBold" pitchFamily="2" charset="2"/>
              <a:buAutoNum type="arabicPeriod"/>
            </a:pPr>
            <a:r>
              <a:rPr lang="en-US" altLang="en-US" dirty="0"/>
              <a:t>Taxes </a:t>
            </a:r>
            <a:r>
              <a:rPr lang="en-US" altLang="en-US" dirty="0" smtClean="0"/>
              <a:t>(excise </a:t>
            </a:r>
            <a:r>
              <a:rPr lang="en-US" altLang="en-US" dirty="0"/>
              <a:t>tax and sales tax, special assessed tax from some states and Dakota recent law suit against Navy for tax issues)</a:t>
            </a:r>
          </a:p>
          <a:p>
            <a:pPr marL="1300460" lvl="1" indent="-650230" algn="l">
              <a:lnSpc>
                <a:spcPct val="110000"/>
              </a:lnSpc>
              <a:buFont typeface="TechnicBold" pitchFamily="2" charset="2"/>
              <a:buAutoNum type="arabicPeriod"/>
            </a:pPr>
            <a:r>
              <a:rPr lang="en-US" altLang="en-US" dirty="0"/>
              <a:t>Prevailing wage Labor cost</a:t>
            </a:r>
          </a:p>
          <a:p>
            <a:pPr marL="1300460" lvl="1" indent="-650230" algn="l">
              <a:lnSpc>
                <a:spcPct val="110000"/>
              </a:lnSpc>
              <a:buFont typeface="TechnicBold" pitchFamily="2" charset="2"/>
              <a:buAutoNum type="arabicPeriod"/>
            </a:pPr>
            <a:r>
              <a:rPr lang="en-US" altLang="en-US" dirty="0"/>
              <a:t>Codes and local inspection and prevailing wage differences.</a:t>
            </a:r>
          </a:p>
          <a:p>
            <a:pPr marL="1300460" lvl="1" indent="-650230" algn="l">
              <a:lnSpc>
                <a:spcPct val="110000"/>
              </a:lnSpc>
              <a:buFont typeface="TechnicBold" pitchFamily="2" charset="2"/>
              <a:buAutoNum type="arabicPeriod"/>
            </a:pPr>
            <a:r>
              <a:rPr lang="en-US" altLang="en-US" dirty="0"/>
              <a:t>Multiple mobilization and demobilization cost has to be considered as a major factor</a:t>
            </a:r>
          </a:p>
        </p:txBody>
      </p:sp>
      <p:pic>
        <p:nvPicPr>
          <p:cNvPr id="2048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80" y="988907"/>
            <a:ext cx="1192107" cy="119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91161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398" y="419587"/>
            <a:ext cx="11216640" cy="124906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Meeting contract requirements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25DA3599-8C47-4B75-97A2-71256DEE7A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10/21/2019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8F9-D69E-408A-9471-1F7D9DCD1C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885" y="1510285"/>
            <a:ext cx="11694416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0" indent="-571500" algn="l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dirty="0"/>
              <a:t>Federal government insists upon </a:t>
            </a:r>
            <a:r>
              <a:rPr lang="en-US" u="sng" dirty="0"/>
              <a:t>Strict Performance</a:t>
            </a:r>
            <a:endParaRPr lang="en-US" sz="2000" dirty="0"/>
          </a:p>
          <a:p>
            <a:pPr marL="571500" indent="-571500" algn="l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dirty="0"/>
              <a:t>Contracting Officer Representatives (CORs) and Senior Resident Engineers (SREs) will be inspecting</a:t>
            </a:r>
            <a:endParaRPr lang="en-US" sz="2000" dirty="0"/>
          </a:p>
          <a:p>
            <a:pPr marL="571500" lvl="3" indent="-571500" algn="l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dirty="0"/>
              <a:t>Federal Construction Specifications can be more stringent than state and local codes and/or Industry standards </a:t>
            </a:r>
            <a:endParaRPr lang="en-US" sz="2000" dirty="0"/>
          </a:p>
          <a:p>
            <a:pPr marL="571500" lvl="3" indent="-571500" algn="l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dirty="0"/>
              <a:t>Rejection of work can cost you – </a:t>
            </a:r>
            <a:r>
              <a:rPr lang="en-US" dirty="0" smtClean="0"/>
              <a:t>(ex. </a:t>
            </a:r>
            <a:r>
              <a:rPr lang="en-US" dirty="0"/>
              <a:t>retainage, re-procurement under inspection clause) </a:t>
            </a:r>
          </a:p>
          <a:p>
            <a:pPr marL="571500" lvl="3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3" indent="-571500" algn="l">
              <a:buFont typeface="Arial" panose="020B0604020202020204" pitchFamily="34" charset="0"/>
              <a:buChar char="•"/>
            </a:pPr>
            <a:endParaRPr lang="en-US" b="1" dirty="0">
              <a:ln/>
              <a:solidFill>
                <a:schemeClr val="accent4"/>
              </a:solidFill>
            </a:endParaRPr>
          </a:p>
          <a:p>
            <a:pPr marL="571500" lvl="3" indent="-5715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30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398" y="419587"/>
            <a:ext cx="11216640" cy="124906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Meeting contract requirements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25DA3599-8C47-4B75-97A2-71256DEE7A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10/21/2019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8F9-D69E-408A-9471-1F7D9DCD1C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8398" y="1668654"/>
            <a:ext cx="11216640" cy="120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3" indent="-571500" algn="l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dirty="0"/>
              <a:t>Keep track of your costs (each project </a:t>
            </a:r>
            <a:r>
              <a:rPr lang="en-US" dirty="0" smtClean="0"/>
              <a:t>should be </a:t>
            </a:r>
            <a:r>
              <a:rPr lang="en-US" dirty="0"/>
              <a:t>treated as a separate business to track all costs and resources </a:t>
            </a:r>
            <a:r>
              <a:rPr lang="en-US" dirty="0" smtClean="0"/>
              <a:t>used).</a:t>
            </a:r>
            <a:endParaRPr lang="en-US" sz="2000" dirty="0"/>
          </a:p>
          <a:p>
            <a:pPr marL="571500" lvl="3" indent="-571500" algn="l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dirty="0"/>
              <a:t>Know what is, and is not, included in the contract for the agreed upon price</a:t>
            </a:r>
            <a:r>
              <a:rPr lang="en-US" sz="2000" dirty="0"/>
              <a:t> </a:t>
            </a:r>
          </a:p>
          <a:p>
            <a:pPr marL="571500" lvl="3" indent="-571500" algn="l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dirty="0"/>
              <a:t>Document and track costs for all government changes and differing site conditions</a:t>
            </a:r>
          </a:p>
          <a:p>
            <a:pPr marL="571500" lvl="3" indent="-571500" algn="l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dirty="0"/>
              <a:t>Notify the government as soon as the change occurs, or as soon as the differing site condition is found</a:t>
            </a:r>
          </a:p>
          <a:p>
            <a:pPr marL="571500" lvl="3" indent="-571500" algn="l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lvl="3" indent="0" algn="l">
              <a:spcAft>
                <a:spcPts val="2400"/>
              </a:spcAft>
            </a:pPr>
            <a:endParaRPr lang="en-US" dirty="0"/>
          </a:p>
          <a:p>
            <a:pPr lvl="3" indent="0" algn="l">
              <a:spcAft>
                <a:spcPts val="2400"/>
              </a:spcAft>
            </a:pPr>
            <a:r>
              <a:rPr lang="en-US" dirty="0"/>
              <a:t> </a:t>
            </a:r>
          </a:p>
          <a:p>
            <a:pPr marL="571500" lvl="3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3" indent="-571500" algn="l">
              <a:buFont typeface="Arial" panose="020B0604020202020204" pitchFamily="34" charset="0"/>
              <a:buChar char="•"/>
            </a:pPr>
            <a:endParaRPr lang="en-US" b="1" dirty="0">
              <a:ln/>
              <a:solidFill>
                <a:schemeClr val="accent4"/>
              </a:solidFill>
            </a:endParaRPr>
          </a:p>
          <a:p>
            <a:pPr marL="571500" lvl="3" indent="-5715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7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398" y="419587"/>
            <a:ext cx="11216640" cy="124906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Meeting contract requirements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25DA3599-8C47-4B75-97A2-71256DEE7A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10/21/2019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8F9-D69E-408A-9471-1F7D9DCD1C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605" y="1668654"/>
            <a:ext cx="11694416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u="sng" dirty="0"/>
              <a:t>Time is of the essence</a:t>
            </a:r>
            <a:r>
              <a:rPr lang="en-US" dirty="0"/>
              <a:t>” – All work must be finished by the completion date. </a:t>
            </a:r>
          </a:p>
          <a:p>
            <a:pPr algn="l"/>
            <a:r>
              <a:rPr lang="en-US" dirty="0"/>
              <a:t> </a:t>
            </a:r>
          </a:p>
          <a:p>
            <a:pPr marL="571500" lvl="3" indent="-571500" algn="l">
              <a:buFont typeface="Arial" panose="020B0604020202020204" pitchFamily="34" charset="0"/>
              <a:buChar char="•"/>
            </a:pPr>
            <a:r>
              <a:rPr lang="en-US" dirty="0"/>
              <a:t>Stay on top of the Schedule! </a:t>
            </a:r>
          </a:p>
          <a:p>
            <a:pPr marL="571500" lvl="3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286000" lvl="4" indent="-571500" algn="l">
              <a:buFont typeface="Arial" panose="020B0604020202020204" pitchFamily="34" charset="0"/>
              <a:buChar char="•"/>
            </a:pPr>
            <a:r>
              <a:rPr lang="en-US" dirty="0"/>
              <a:t>Delays can lead to government retainage </a:t>
            </a:r>
          </a:p>
          <a:p>
            <a:pPr marL="1714500" lvl="4" indent="0" algn="l"/>
            <a:endParaRPr lang="en-US" sz="2000" dirty="0"/>
          </a:p>
          <a:p>
            <a:pPr marL="2286000" lvl="4" indent="-571500" algn="l">
              <a:buFont typeface="Arial" panose="020B0604020202020204" pitchFamily="34" charset="0"/>
              <a:buChar char="•"/>
            </a:pPr>
            <a:r>
              <a:rPr lang="en-US" dirty="0"/>
              <a:t>Inexcusable delay will likely result in assessment of actual or liquidated damages  and possibly in default</a:t>
            </a:r>
          </a:p>
          <a:p>
            <a:pPr marL="2286000" lvl="3" indent="-5715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286000" lvl="3" indent="-571500" algn="l">
              <a:buFont typeface="Arial" panose="020B0604020202020204" pitchFamily="34" charset="0"/>
              <a:buChar char="•"/>
            </a:pPr>
            <a:r>
              <a:rPr lang="en-US" dirty="0"/>
              <a:t>Excusable Delay must be fully documented and justified  (e.g. time impact analysis and detailed cost breakdown)  </a:t>
            </a:r>
          </a:p>
          <a:p>
            <a:pPr marL="571500" lvl="3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286000" lvl="5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3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3" indent="-5715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76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398" y="419587"/>
            <a:ext cx="11216640" cy="124906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The Davis bacon act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25DA3599-8C47-4B75-97A2-71256DEE7A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10/21/2019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8F9-D69E-408A-9471-1F7D9DCD1C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8398" y="1668654"/>
            <a:ext cx="10409936" cy="1029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dirty="0"/>
              <a:t>Applies to federal construction contracts over $2,000</a:t>
            </a:r>
          </a:p>
          <a:p>
            <a:pPr marL="571500" indent="-571500" algn="l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dirty="0"/>
              <a:t>Laborers and mechanics working onsite be paid at least the prevailing wage rates/fringe benefits set by the Department of Labor</a:t>
            </a:r>
          </a:p>
          <a:p>
            <a:pPr marL="571500" indent="-571500" algn="l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dirty="0"/>
              <a:t>Certified Payrolls must be provided by Prime and Subcontractors as part of “daily report” and a final certification process</a:t>
            </a:r>
          </a:p>
          <a:p>
            <a:pPr marL="571500" indent="-571500" algn="l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dirty="0"/>
              <a:t>You may not be paid for a long time for lack of paper work.</a:t>
            </a:r>
          </a:p>
          <a:p>
            <a:pPr algn="l">
              <a:spcAft>
                <a:spcPts val="3000"/>
              </a:spcAft>
            </a:pPr>
            <a:r>
              <a:rPr lang="en-US" sz="3400" dirty="0"/>
              <a:t> </a:t>
            </a:r>
          </a:p>
          <a:p>
            <a:pPr marL="571500" lvl="3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286000" lvl="5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3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3" indent="-5715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61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398" y="566732"/>
            <a:ext cx="11216640" cy="1629930"/>
          </a:xfrm>
        </p:spPr>
        <p:txBody>
          <a:bodyPr>
            <a:normAutofit fontScale="90000"/>
          </a:bodyPr>
          <a:lstStyle/>
          <a:p>
            <a:pPr lvl="0" defTabSz="584200" hangingPunct="0">
              <a:lnSpc>
                <a:spcPct val="100000"/>
              </a:lnSpc>
              <a:spcBef>
                <a:spcPts val="0"/>
              </a:spcBef>
            </a:pPr>
            <a:r>
              <a:rPr lang="en-US" sz="3600" kern="0" cap="none" dirty="0">
                <a:solidFill>
                  <a:schemeClr val="tx2"/>
                </a:solidFill>
                <a:latin typeface="Helvetica Light"/>
                <a:sym typeface="Helvetica Light"/>
              </a:rPr>
              <a:t>Multiple Award Task Order Contracts/ Multiple Award Construction Contracts (MATOCs/MACCs) </a:t>
            </a:r>
            <a:r>
              <a:rPr lang="en-US" sz="3600" b="0" kern="0" cap="none" dirty="0">
                <a:solidFill>
                  <a:srgbClr val="000000"/>
                </a:solidFill>
                <a:latin typeface="Helvetica Light"/>
                <a:sym typeface="Helvetica Light"/>
              </a:rPr>
              <a:t/>
            </a:r>
            <a:br>
              <a:rPr lang="en-US" sz="3600" b="0" kern="0" cap="none" dirty="0">
                <a:solidFill>
                  <a:srgbClr val="000000"/>
                </a:solidFill>
                <a:latin typeface="Helvetica Light"/>
                <a:sym typeface="Helvetica Light"/>
              </a:rPr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25DA3599-8C47-4B75-97A2-71256DEE7A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10/21/2019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8F9-D69E-408A-9471-1F7D9DCD1C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350" y="1668654"/>
            <a:ext cx="11694416" cy="115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6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dirty="0"/>
              <a:t>There is more than one awardee and work is ordered from the awardees by the issuance of individual task orders.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dirty="0"/>
              <a:t>The ordering period for each contract can be up to </a:t>
            </a:r>
            <a:r>
              <a:rPr lang="en-US" sz="3200" u="sng" dirty="0"/>
              <a:t>five years</a:t>
            </a:r>
            <a:r>
              <a:rPr lang="en-US" sz="3200" dirty="0"/>
              <a:t>. 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 indent="0" algn="l"/>
            <a:r>
              <a:rPr lang="en-US" sz="3200" dirty="0">
                <a:solidFill>
                  <a:srgbClr val="0070C0"/>
                </a:solidFill>
              </a:rPr>
              <a:t>Prime Contractors should be on the lookout for MATOCs/MACCs.  If you don’t get a contract you could be locked out.</a:t>
            </a:r>
          </a:p>
          <a:p>
            <a:pPr lvl="1" indent="0" algn="l"/>
            <a:endParaRPr lang="en-US" sz="3200" dirty="0"/>
          </a:p>
          <a:p>
            <a:pPr lvl="1" indent="0" algn="l"/>
            <a:r>
              <a:rPr lang="en-US" sz="3200" dirty="0">
                <a:solidFill>
                  <a:srgbClr val="0070C0"/>
                </a:solidFill>
              </a:rPr>
              <a:t>Subcontractors might find opportunities from Prime Contractors that have been awarded MATOC/MACC Contracts </a:t>
            </a:r>
          </a:p>
          <a:p>
            <a:pPr algn="l"/>
            <a:endParaRPr lang="en-US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dirty="0"/>
              <a:t> </a:t>
            </a:r>
          </a:p>
          <a:p>
            <a:pPr marL="571500" lvl="3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286000" lvl="3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3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286000" lvl="5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3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3" indent="-5715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11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398" y="419587"/>
            <a:ext cx="11216640" cy="124906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Other issues in Federal Construction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25DA3599-8C47-4B75-97A2-71256DEE7A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10/21/2019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8F9-D69E-408A-9471-1F7D9DCD1C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577" y="1044120"/>
            <a:ext cx="11694416" cy="2089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200" dirty="0"/>
          </a:p>
          <a:p>
            <a:pPr marL="1828800" lvl="1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Simple bid with design</a:t>
            </a:r>
          </a:p>
          <a:p>
            <a:pPr marL="1828800" lvl="1" indent="-571500" algn="l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1828800" lvl="1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Design/Build</a:t>
            </a:r>
          </a:p>
          <a:p>
            <a:pPr marL="1828800" lvl="1" indent="-571500" algn="l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1828800" lvl="1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IDIQ contracts using unit pricing books (ex. RS Means) </a:t>
            </a:r>
          </a:p>
          <a:p>
            <a:pPr marL="1828800" lvl="1" indent="-571500" algn="l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1828800" lvl="1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Differing Site Conditions</a:t>
            </a:r>
          </a:p>
          <a:p>
            <a:pPr marL="1828800" lvl="1" indent="-571500" algn="l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1828800" lvl="1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Certified Cost and Pricing Data</a:t>
            </a:r>
          </a:p>
          <a:p>
            <a:pPr marL="1828800" lvl="1" indent="-571500" algn="l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1828800" lvl="1" indent="-571500" algn="l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1828800" lvl="1" indent="-571500" algn="l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1828800" lvl="1" indent="-571500" algn="l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1828800" lvl="1" indent="-571500" algn="l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1828800" lvl="2" indent="-571500" algn="l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1828800" lvl="1" indent="-571500" algn="l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1828800" lvl="1" indent="-571500" algn="l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1257300" lvl="1" indent="0" algn="l"/>
            <a:endParaRPr lang="en-US" sz="4400" dirty="0"/>
          </a:p>
          <a:p>
            <a:pPr marL="1257300" lvl="1" indent="0" algn="l"/>
            <a:endParaRPr lang="en-US" sz="4400" dirty="0"/>
          </a:p>
          <a:p>
            <a:pPr marL="1257300" lvl="1" indent="0" algn="l"/>
            <a:endParaRPr lang="en-US" sz="44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dirty="0"/>
              <a:t>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dirty="0"/>
              <a:t> </a:t>
            </a:r>
          </a:p>
          <a:p>
            <a:pPr marL="571500" lvl="3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286000" lvl="3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3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286000" lvl="5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3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3" indent="-5715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87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80"/>
          <p:cNvSpPr txBox="1">
            <a:spLocks/>
          </p:cNvSpPr>
          <p:nvPr/>
        </p:nvSpPr>
        <p:spPr>
          <a:xfrm>
            <a:off x="1322425" y="1255060"/>
            <a:ext cx="10737976" cy="6214686"/>
          </a:xfrm>
          <a:prstGeom prst="rect">
            <a:avLst/>
          </a:prstGeom>
          <a:solidFill>
            <a:srgbClr val="FFFFFF"/>
          </a:solidFill>
        </p:spPr>
        <p:txBody>
          <a:bodyPr vert="horz" lIns="97536" tIns="48768" rIns="97536" bIns="4876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693" b="1" cap="all" dirty="0">
                <a:solidFill>
                  <a:srgbClr val="06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  <a:r>
              <a:rPr lang="en-US" sz="256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6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6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56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Helen Henningsen – Government Contract Specialist </a:t>
            </a:r>
          </a:p>
          <a:p>
            <a:pPr algn="ctr"/>
            <a:r>
              <a:rPr lang="en-US" sz="256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Wisconsin Procurement Institute</a:t>
            </a:r>
          </a:p>
          <a:p>
            <a:pPr lvl="0" algn="ctr" defTabSz="584200" hangingPunct="0">
              <a:lnSpc>
                <a:spcPct val="100000"/>
              </a:lnSpc>
              <a:spcBef>
                <a:spcPts val="0"/>
              </a:spcBef>
            </a:pPr>
            <a:r>
              <a:rPr lang="en-US" sz="2133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10437 Innovation Drive, Suite 320</a:t>
            </a:r>
            <a:br>
              <a:rPr lang="en-US" sz="2133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33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Milwaukee, WI  53226</a:t>
            </a:r>
            <a:r>
              <a:rPr lang="en-US" sz="256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6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helenh@wispro.org</a:t>
            </a:r>
            <a:r>
              <a:rPr lang="en-US" sz="21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133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21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133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414-270-3600</a:t>
            </a:r>
          </a:p>
          <a:p>
            <a:pPr algn="ctr"/>
            <a:r>
              <a:rPr lang="en-US" sz="256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6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56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56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Wenbin </a:t>
            </a:r>
            <a:r>
              <a:rPr lang="en-US" sz="256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Yaun</a:t>
            </a:r>
            <a:r>
              <a:rPr lang="en-US" sz="256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Chief Executive Officer</a:t>
            </a:r>
          </a:p>
          <a:p>
            <a:pPr algn="ctr"/>
            <a:r>
              <a:rPr lang="en-US" sz="256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Dakota Intertek </a:t>
            </a:r>
          </a:p>
          <a:p>
            <a:pPr algn="ctr"/>
            <a:r>
              <a:rPr lang="en-US" sz="2133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16600 W. National Avenue</a:t>
            </a:r>
          </a:p>
          <a:p>
            <a:pPr algn="ctr"/>
            <a:r>
              <a:rPr lang="en-US" sz="2133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Berlin, WI </a:t>
            </a:r>
            <a:r>
              <a:rPr lang="en-US" sz="256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6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www.dakotainterteckcorp.com</a:t>
            </a:r>
            <a:r>
              <a:rPr lang="en-US" sz="256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3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21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133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262-784-8844</a:t>
            </a:r>
            <a:r>
              <a:rPr lang="en-US" sz="256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6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6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6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53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DC2658F-3E3F-4944-952A-A0DB40DF97C7}"/>
              </a:ext>
            </a:extLst>
          </p:cNvPr>
          <p:cNvSpPr txBox="1">
            <a:spLocks/>
          </p:cNvSpPr>
          <p:nvPr/>
        </p:nvSpPr>
        <p:spPr>
          <a:xfrm>
            <a:off x="11054081" y="7999307"/>
            <a:ext cx="1006320" cy="38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10/29/2019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E447E48-2043-164C-9E23-8111995F7A6A}"/>
              </a:ext>
            </a:extLst>
          </p:cNvPr>
          <p:cNvSpPr txBox="1">
            <a:spLocks/>
          </p:cNvSpPr>
          <p:nvPr/>
        </p:nvSpPr>
        <p:spPr>
          <a:xfrm>
            <a:off x="11935051" y="7999307"/>
            <a:ext cx="875347" cy="38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D4FF9E37-D829-8749-81E8-48B480CA2C76}" type="slidenum">
              <a:rPr lang="en-US" sz="128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29</a:t>
            </a:fld>
            <a:endParaRPr lang="en-US" sz="12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98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3724" y="2577852"/>
            <a:ext cx="4960265" cy="626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3848" indent="-243848" defTabSz="731540">
              <a:buFont typeface="Wingdings" pitchFamily="2" charset="2"/>
              <a:buChar char="§"/>
            </a:pPr>
            <a:r>
              <a:rPr lang="en-US" sz="384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MILWAUKEE</a:t>
            </a:r>
          </a:p>
          <a:p>
            <a:pPr marL="731543" lvl="2" indent="-243848" defTabSz="731540">
              <a:buFont typeface="Wingdings" pitchFamily="2" charset="2"/>
              <a:buChar char="§"/>
            </a:pPr>
            <a:r>
              <a:rPr lang="en-US" sz="1493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Innovation Center</a:t>
            </a:r>
          </a:p>
          <a:p>
            <a:pPr marL="243848" lvl="1" indent="-243848" defTabSz="731540"/>
            <a:endParaRPr lang="en-US" sz="1493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3848" indent="-243848" defTabSz="731540">
              <a:buFont typeface="Wingdings" pitchFamily="2" charset="2"/>
              <a:buChar char="§"/>
            </a:pPr>
            <a:r>
              <a:rPr lang="en-US" sz="384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MADISON</a:t>
            </a:r>
          </a:p>
          <a:p>
            <a:pPr marL="731543" lvl="2" indent="-243848" defTabSz="731540">
              <a:buFont typeface="Wingdings" pitchFamily="2" charset="2"/>
              <a:buChar char="§"/>
            </a:pPr>
            <a:r>
              <a:rPr lang="en-US" sz="1493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 Kitchens</a:t>
            </a:r>
          </a:p>
          <a:p>
            <a:pPr marL="731543" lvl="2" indent="-243848" defTabSz="731540">
              <a:buFont typeface="Wingdings" pitchFamily="2" charset="2"/>
              <a:buChar char="§"/>
            </a:pPr>
            <a:r>
              <a:rPr lang="en-US" sz="1493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Dane County Latino Chamber of Commerce</a:t>
            </a:r>
          </a:p>
          <a:p>
            <a:pPr marL="731543" lvl="2" indent="-243848" defTabSz="731540">
              <a:buFont typeface="Wingdings" pitchFamily="2" charset="2"/>
              <a:buChar char="§"/>
            </a:pPr>
            <a:r>
              <a:rPr lang="en-US" sz="1493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Wisconsin Manufacturing Extension Partnership (WMEP)</a:t>
            </a:r>
          </a:p>
          <a:p>
            <a:pPr marL="731543" lvl="2" indent="-243848" defTabSz="731540">
              <a:buFont typeface="Wingdings" pitchFamily="2" charset="2"/>
              <a:buChar char="§"/>
            </a:pPr>
            <a:r>
              <a:rPr lang="en-US" sz="1493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Madison Area Technical College (MATC)</a:t>
            </a:r>
          </a:p>
          <a:p>
            <a:pPr marL="243848" lvl="1" indent="-243848" defTabSz="731540"/>
            <a:endParaRPr lang="en-US" sz="1493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3848" indent="-243848" defTabSz="731540">
              <a:buFont typeface="Wingdings" pitchFamily="2" charset="2"/>
              <a:buChar char="§"/>
            </a:pPr>
            <a:r>
              <a:rPr lang="en-US" sz="384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 DOUGLAS</a:t>
            </a:r>
          </a:p>
          <a:p>
            <a:pPr marL="731543" lvl="2" indent="-243848" defTabSz="731540">
              <a:buFont typeface="Wingdings" pitchFamily="2" charset="2"/>
              <a:buChar char="§"/>
            </a:pPr>
            <a:r>
              <a:rPr lang="en-US" sz="1493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Juneau County Economic Development Corporation (JCEDC)</a:t>
            </a:r>
          </a:p>
          <a:p>
            <a:pPr marL="243848" lvl="1" indent="-243848" defTabSz="731540"/>
            <a:endParaRPr lang="en-US" sz="1493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3848" indent="-243848" defTabSz="731540">
              <a:buFont typeface="Wingdings" pitchFamily="2" charset="2"/>
              <a:buChar char="§"/>
            </a:pPr>
            <a:r>
              <a:rPr lang="en-US" sz="384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STEVENS POINT</a:t>
            </a:r>
          </a:p>
          <a:p>
            <a:pPr marL="731543" lvl="2" indent="-243848" defTabSz="731540">
              <a:buFont typeface="Wingdings" pitchFamily="2" charset="2"/>
              <a:buChar char="§"/>
            </a:pPr>
            <a:r>
              <a:rPr lang="en-US" sz="1493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 Center</a:t>
            </a:r>
            <a:br>
              <a:rPr lang="en-US" sz="1493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93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3848" indent="-243848" defTabSz="731540">
              <a:buFont typeface="Wingdings" pitchFamily="2" charset="2"/>
              <a:buChar char="§"/>
            </a:pPr>
            <a:r>
              <a:rPr lang="en-US" sz="384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APPLETON</a:t>
            </a:r>
          </a:p>
          <a:p>
            <a:pPr marL="731543" lvl="2" indent="-243848" defTabSz="731540">
              <a:buFont typeface="Wingdings" pitchFamily="2" charset="2"/>
              <a:buChar char="§"/>
            </a:pPr>
            <a:r>
              <a:rPr lang="en-US" sz="1493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Fox Valley Technical College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007" y="4753569"/>
            <a:ext cx="2870391" cy="31408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59AA6C3-313E-554B-B390-2F5887D38CC3}"/>
              </a:ext>
            </a:extLst>
          </p:cNvPr>
          <p:cNvSpPr txBox="1">
            <a:spLocks/>
          </p:cNvSpPr>
          <p:nvPr/>
        </p:nvSpPr>
        <p:spPr>
          <a:xfrm>
            <a:off x="423723" y="1607255"/>
            <a:ext cx="11216640" cy="1413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rgbClr val="C00000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sz="4693" dirty="0">
                <a:solidFill>
                  <a:srgbClr val="063C59"/>
                </a:solidFill>
                <a:latin typeface="Arial" charset="0"/>
                <a:ea typeface="Arial" charset="0"/>
                <a:cs typeface="Arial" charset="0"/>
              </a:rPr>
              <a:t>WPI Office Locations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465ECE-10D3-0B45-B722-64DD164E35EE}"/>
              </a:ext>
            </a:extLst>
          </p:cNvPr>
          <p:cNvSpPr txBox="1"/>
          <p:nvPr/>
        </p:nvSpPr>
        <p:spPr>
          <a:xfrm>
            <a:off x="5421671" y="2577852"/>
            <a:ext cx="5589714" cy="6821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3848" indent="-195078" defTabSz="731540">
              <a:buFont typeface="Wingdings" pitchFamily="2" charset="2"/>
              <a:buChar char="§"/>
            </a:pPr>
            <a:r>
              <a:rPr lang="en-US" sz="384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OSHKOSH</a:t>
            </a:r>
          </a:p>
          <a:p>
            <a:pPr marL="731543" lvl="2" indent="-195078" defTabSz="731540">
              <a:buFont typeface="Wingdings" pitchFamily="2" charset="2"/>
              <a:buChar char="§"/>
            </a:pPr>
            <a:r>
              <a:rPr lang="en-US" sz="1493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Fox Valley Technical College </a:t>
            </a:r>
          </a:p>
          <a:p>
            <a:pPr marL="731543" lvl="2" indent="-195078" defTabSz="731540">
              <a:buFont typeface="Wingdings" pitchFamily="2" charset="2"/>
              <a:buChar char="§"/>
            </a:pPr>
            <a:r>
              <a:rPr lang="en-US" sz="1493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Oshkosh Economic Development Corporation</a:t>
            </a:r>
            <a:br>
              <a:rPr lang="en-US" sz="1493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93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3848" indent="-195078" defTabSz="731540">
              <a:buFont typeface="Wingdings" pitchFamily="2" charset="2"/>
              <a:buChar char="§"/>
            </a:pPr>
            <a:r>
              <a:rPr lang="en-US" sz="384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EAU CLAIRE</a:t>
            </a:r>
          </a:p>
          <a:p>
            <a:pPr marL="731543" lvl="2" indent="-195078" defTabSz="731540">
              <a:buFont typeface="Wingdings" pitchFamily="2" charset="2"/>
              <a:buChar char="§"/>
            </a:pPr>
            <a:r>
              <a:rPr lang="en-US" sz="1493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Dairyland</a:t>
            </a:r>
            <a:br>
              <a:rPr lang="en-US" sz="1493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93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3848" indent="-195078" defTabSz="731540">
              <a:buFont typeface="Wingdings" pitchFamily="2" charset="2"/>
              <a:buChar char="§"/>
            </a:pPr>
            <a:r>
              <a:rPr lang="en-US" sz="384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MENOMONIE</a:t>
            </a:r>
            <a:endParaRPr lang="en-US" sz="3840" b="1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43" lvl="2" indent="-195078" defTabSz="731540">
              <a:buFont typeface="Wingdings" pitchFamily="2" charset="2"/>
              <a:buChar char="§"/>
            </a:pPr>
            <a:r>
              <a:rPr lang="en-US" sz="1493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Dunn County Economic Development Corporation</a:t>
            </a:r>
            <a:br>
              <a:rPr lang="en-US" sz="1493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93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3848" indent="-195078" defTabSz="731540">
              <a:buFont typeface="Wingdings" pitchFamily="2" charset="2"/>
              <a:buChar char="§"/>
            </a:pPr>
            <a:r>
              <a:rPr lang="en-US" sz="384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LADYSMITH</a:t>
            </a:r>
            <a:endParaRPr lang="en-US" sz="3840" b="1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43" lvl="2" indent="-195078" defTabSz="731540">
              <a:buFont typeface="Wingdings" pitchFamily="2" charset="2"/>
              <a:buChar char="§"/>
            </a:pPr>
            <a:r>
              <a:rPr lang="en-US" sz="1493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Indianhead Community Action Agency</a:t>
            </a:r>
            <a:br>
              <a:rPr lang="en-US" sz="1493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93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3848" indent="-195078" defTabSz="731540">
              <a:buFont typeface="Wingdings" pitchFamily="2" charset="2"/>
              <a:buChar char="§"/>
            </a:pPr>
            <a:r>
              <a:rPr lang="en-US" sz="384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RHINELANDER</a:t>
            </a:r>
            <a:endParaRPr lang="en-US" sz="3840" b="1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43" lvl="2" indent="-195078" defTabSz="731540">
              <a:buFont typeface="Wingdings" pitchFamily="2" charset="2"/>
              <a:buChar char="§"/>
            </a:pPr>
            <a:r>
              <a:rPr lang="en-US" sz="1493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Nicolet Area Technical College</a:t>
            </a:r>
          </a:p>
          <a:p>
            <a:pPr marL="536465" lvl="2" defTabSz="731540"/>
            <a:endParaRPr lang="en-US" sz="1493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3848" indent="-195078" defTabSz="731540">
              <a:buFont typeface="Wingdings" pitchFamily="2" charset="2"/>
              <a:buChar char="§"/>
            </a:pPr>
            <a:r>
              <a:rPr lang="en-US" sz="384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BAY</a:t>
            </a:r>
          </a:p>
          <a:p>
            <a:pPr marL="731543" lvl="2" indent="-195078" defTabSz="731540">
              <a:buFont typeface="Wingdings" pitchFamily="2" charset="2"/>
              <a:buChar char="§"/>
            </a:pPr>
            <a:r>
              <a:rPr lang="en-US" sz="1493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Business &amp; Manufacturing Center</a:t>
            </a:r>
          </a:p>
          <a:p>
            <a:pPr marL="536465" lvl="2" defTabSz="731540"/>
            <a:endParaRPr lang="en-US" sz="1493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9" indent="-365769" defTabSz="731540">
              <a:buFont typeface="Arial" panose="020B0604020202020204" pitchFamily="34" charset="0"/>
              <a:buChar char="•"/>
            </a:pPr>
            <a:endParaRPr lang="en-US" sz="1280" i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14F703-0302-1B4F-BAD5-A612E9527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459" y="6555979"/>
            <a:ext cx="371189" cy="344676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ED9E8CE-173A-244F-BAA2-1E094473ABED}"/>
              </a:ext>
            </a:extLst>
          </p:cNvPr>
          <p:cNvSpPr txBox="1">
            <a:spLocks/>
          </p:cNvSpPr>
          <p:nvPr/>
        </p:nvSpPr>
        <p:spPr>
          <a:xfrm>
            <a:off x="11935051" y="7999307"/>
            <a:ext cx="875347" cy="38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80" dirty="0"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D4FF9E37-D829-8749-81E8-48B480CA2C76}" type="slidenum">
              <a:rPr lang="en-US" sz="128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lang="en-US" sz="12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8FB594-BD5B-8742-9871-319246619771}"/>
              </a:ext>
            </a:extLst>
          </p:cNvPr>
          <p:cNvSpPr txBox="1">
            <a:spLocks/>
          </p:cNvSpPr>
          <p:nvPr/>
        </p:nvSpPr>
        <p:spPr>
          <a:xfrm>
            <a:off x="11113479" y="8011201"/>
            <a:ext cx="946922" cy="38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AB9C44-1A79-BC43-B6FD-7279CD9E44FA}" type="datetime1">
              <a:rPr lang="en-US" sz="1280">
                <a:latin typeface="Arial" panose="020B0604020202020204" pitchFamily="34" charset="0"/>
                <a:cs typeface="Arial" panose="020B0604020202020204" pitchFamily="34" charset="0"/>
              </a:rPr>
              <a:pPr/>
              <a:t>10/21/2019</a:t>
            </a:fld>
            <a:endParaRPr lang="en-US" sz="12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27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/>
            </a:r>
            <a:br>
              <a:rPr lang="en-US" sz="4400" dirty="0">
                <a:solidFill>
                  <a:srgbClr val="002060"/>
                </a:solidFill>
              </a:rPr>
            </a:br>
            <a:r>
              <a:rPr lang="en-US" sz="4400" dirty="0">
                <a:solidFill>
                  <a:srgbClr val="002060"/>
                </a:solidFill>
              </a:rPr>
              <a:t>What we will cover…</a:t>
            </a:r>
            <a:r>
              <a:rPr lang="en-US" sz="6000" dirty="0">
                <a:solidFill>
                  <a:srgbClr val="002060"/>
                </a:solidFill>
              </a:rPr>
              <a:t/>
            </a:r>
            <a:br>
              <a:rPr lang="en-US" sz="6000" dirty="0">
                <a:solidFill>
                  <a:srgbClr val="002060"/>
                </a:solidFill>
              </a:rPr>
            </a:b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1593792"/>
            <a:ext cx="11216640" cy="665695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sz="3500" dirty="0"/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3500" dirty="0"/>
              <a:t>Basic first steps  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3500" dirty="0"/>
              <a:t>How to locate and evaluate opportunities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3500" dirty="0"/>
              <a:t>Leveraging federal small business programs 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3500" dirty="0"/>
              <a:t>Meeting contract requirements and specifications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3500" dirty="0"/>
              <a:t>Unique issues and considerations for contractors and subcontractors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25DA3599-8C47-4B75-97A2-71256DEE7A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10/21/2019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8F9-D69E-408A-9471-1F7D9DCD1C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66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25DA3599-8C47-4B75-97A2-71256DEE7A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10/21/2019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8F9-D69E-408A-9471-1F7D9DCD1C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710" y="1892936"/>
            <a:ext cx="3159482" cy="6499224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66AE3D8-784B-4E34-98DB-A7E184C4C305}"/>
              </a:ext>
            </a:extLst>
          </p:cNvPr>
          <p:cNvSpPr txBox="1">
            <a:spLocks/>
          </p:cNvSpPr>
          <p:nvPr/>
        </p:nvSpPr>
        <p:spPr>
          <a:xfrm>
            <a:off x="2006601" y="763129"/>
            <a:ext cx="9753600" cy="1025031"/>
          </a:xfrm>
          <a:prstGeom prst="rect">
            <a:avLst/>
          </a:prstGeom>
        </p:spPr>
        <p:txBody>
          <a:bodyPr/>
          <a:lstStyle>
            <a:lvl1pPr algn="l" defTabSz="7315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20" b="1" kern="1200" cap="all" baseline="0">
                <a:solidFill>
                  <a:srgbClr val="C00000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Quotation of </a:t>
            </a:r>
            <a:r>
              <a:rPr lang="en-US" dirty="0" err="1"/>
              <a:t>Daodejin</a:t>
            </a:r>
            <a:r>
              <a:rPr lang="en-US" dirty="0"/>
              <a:t> principles (500 BC)</a:t>
            </a:r>
          </a:p>
          <a:p>
            <a:r>
              <a:rPr lang="en-US" dirty="0"/>
              <a:t>From Lao </a:t>
            </a:r>
            <a:r>
              <a:rPr lang="en-US" dirty="0" err="1"/>
              <a:t>zi</a:t>
            </a:r>
            <a:r>
              <a:rPr lang="en-US" dirty="0"/>
              <a:t>, 2500 years ago, China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5804353-4CCF-4664-A3FB-FE3B6F09D79D}"/>
              </a:ext>
            </a:extLst>
          </p:cNvPr>
          <p:cNvSpPr txBox="1">
            <a:spLocks/>
          </p:cNvSpPr>
          <p:nvPr/>
        </p:nvSpPr>
        <p:spPr>
          <a:xfrm>
            <a:off x="901337" y="1632857"/>
            <a:ext cx="7350034" cy="6759303"/>
          </a:xfrm>
          <a:prstGeom prst="rect">
            <a:avLst/>
          </a:prstGeom>
        </p:spPr>
        <p:txBody>
          <a:bodyPr/>
          <a:lstStyle>
            <a:lvl1pPr marL="182886" indent="-182886" algn="l" defTabSz="7315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548655" indent="-182886" algn="l" defTabSz="73154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24" indent="-182886" algn="l" defTabSz="73154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280195" indent="-182886" algn="l" defTabSz="73154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645965" indent="-182886" algn="l" defTabSz="73154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011734" indent="-182886" algn="l" defTabSz="73154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504" indent="-182886" algn="l" defTabSz="73154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74" indent="-182886" algn="l" defTabSz="73154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9044" indent="-182886" algn="l" defTabSz="73154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3600" dirty="0"/>
              <a:t>Only work on project that makes sense and truly makes profit;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3600" dirty="0"/>
              <a:t>Only do what you can actually handle within your capabilities;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3600" dirty="0"/>
              <a:t>Make sure you have profound understanding of the project;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3600" dirty="0"/>
              <a:t>When you take a move, make sure the timing is right;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3600" dirty="0"/>
              <a:t>When you speak in business, make sure your words build trust through the business dealings.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6269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630688"/>
            <a:ext cx="11216640" cy="118256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Basic First Steps 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25DA3599-8C47-4B75-97A2-71256DEE7A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10/21/2019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8F9-D69E-408A-9471-1F7D9DCD1C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152" y="1421188"/>
            <a:ext cx="11568496" cy="884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0070C0"/>
                </a:solidFill>
              </a:rPr>
              <a:t>Are you READY to work with the Federal Government? </a:t>
            </a:r>
          </a:p>
          <a:p>
            <a:pPr algn="l"/>
            <a:endParaRPr lang="en-US" sz="1400" dirty="0"/>
          </a:p>
          <a:p>
            <a:pPr marL="855663" lvl="2" indent="-342900" algn="l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u="sng" dirty="0"/>
              <a:t>Past </a:t>
            </a:r>
            <a:r>
              <a:rPr lang="en-US" u="sng" dirty="0" smtClean="0"/>
              <a:t>Performance/Experience</a:t>
            </a:r>
            <a:r>
              <a:rPr lang="en-US" dirty="0"/>
              <a:t>– Contracting Officers usually look for experienced prime contractors  </a:t>
            </a:r>
          </a:p>
          <a:p>
            <a:pPr marL="855663" lvl="2" indent="-342900" algn="l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u="sng" dirty="0"/>
              <a:t>Financial requirements </a:t>
            </a:r>
            <a:r>
              <a:rPr lang="en-US" dirty="0"/>
              <a:t>– bonding, financing, cash flow</a:t>
            </a:r>
          </a:p>
          <a:p>
            <a:pPr marL="855663" lvl="2" indent="-342900" algn="l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u="sng" dirty="0"/>
              <a:t>Capacity</a:t>
            </a:r>
            <a:r>
              <a:rPr lang="en-US" dirty="0"/>
              <a:t> – labor, equipment, teaming and joint </a:t>
            </a:r>
            <a:r>
              <a:rPr lang="en-US" dirty="0" smtClean="0"/>
              <a:t>ventures, etc.</a:t>
            </a:r>
            <a:endParaRPr lang="en-US" dirty="0"/>
          </a:p>
          <a:p>
            <a:pPr marL="855663" lvl="2" indent="-342900" algn="l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u="sng" dirty="0"/>
              <a:t>Understand the Processes</a:t>
            </a:r>
            <a:r>
              <a:rPr lang="en-US" dirty="0"/>
              <a:t>-  award process, submittal approval process, change order process, payment process etc.  </a:t>
            </a:r>
          </a:p>
          <a:p>
            <a:pPr marL="855663" lvl="2" indent="-342900" algn="l">
              <a:spcBef>
                <a:spcPts val="120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059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1197033"/>
            <a:ext cx="11216640" cy="1207503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  Register in SAM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25DA3599-8C47-4B75-97A2-71256DEE7A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10/21/2019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8F9-D69E-408A-9471-1F7D9DCD1C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7752" y="2326271"/>
            <a:ext cx="45704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3"/>
              </a:rPr>
              <a:t>https://www.sam.gov/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81703" y="756458"/>
            <a:ext cx="463993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 COST TO REGISTER in SAM – WPI can help!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885" y="3027615"/>
            <a:ext cx="9392133" cy="541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06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95" y="577517"/>
            <a:ext cx="11585416" cy="140552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Develop a strong profile in SBA’s Dynamic small business search database (DSBS) 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25DA3599-8C47-4B75-97A2-71256DEE7A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10/21/2019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8F9-D69E-408A-9471-1F7D9DCD1C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4254" y="2124628"/>
            <a:ext cx="4831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http://dsbs.sba.gov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18771" y="3359191"/>
            <a:ext cx="119860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Contracting Officers use this to find small businesses</a:t>
            </a:r>
          </a:p>
          <a:p>
            <a:pPr marL="571500" indent="-571500" algn="l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Large prime contractors use this to find small businesses to meet their subcontracting goals </a:t>
            </a:r>
          </a:p>
          <a:p>
            <a:pPr marL="571500" indent="-571500" algn="l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Small Businesses use this to find other small businesses for teaming and joint venturing </a:t>
            </a:r>
          </a:p>
        </p:txBody>
      </p:sp>
    </p:spTree>
    <p:extLst>
      <p:ext uri="{BB962C8B-B14F-4D97-AF65-F5344CB8AC3E}">
        <p14:creationId xmlns:p14="http://schemas.microsoft.com/office/powerpoint/2010/main" val="3676374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643" y="727778"/>
            <a:ext cx="11216640" cy="1182565"/>
          </a:xfrm>
        </p:spPr>
        <p:txBody>
          <a:bodyPr>
            <a:norm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25DA3599-8C47-4B75-97A2-71256DEE7A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10/21/2019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8F9-D69E-408A-9471-1F7D9DCD1C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353" y="2106038"/>
            <a:ext cx="22693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937" y="2106038"/>
            <a:ext cx="10956051" cy="929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hlinkClick r:id="rId3"/>
              </a:rPr>
              <a:t>https://www.fbo.gov/</a:t>
            </a:r>
            <a:r>
              <a:rPr lang="en-US" sz="4000" dirty="0"/>
              <a:t>  </a:t>
            </a:r>
          </a:p>
          <a:p>
            <a:pPr algn="l">
              <a:spcAft>
                <a:spcPts val="3600"/>
              </a:spcAft>
            </a:pPr>
            <a:r>
              <a:rPr lang="en-US" sz="4000" dirty="0"/>
              <a:t>	(Soon moving to </a:t>
            </a:r>
            <a:r>
              <a:rPr lang="en-US" sz="4000" dirty="0">
                <a:hlinkClick r:id="rId4"/>
              </a:rPr>
              <a:t>https://www.beta.sam.gov</a:t>
            </a:r>
            <a:r>
              <a:rPr lang="en-US" sz="4000" dirty="0"/>
              <a:t>)</a:t>
            </a:r>
          </a:p>
          <a:p>
            <a:pPr marL="571500" lvl="1" indent="-571500" algn="l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Go to Pre-Bid Site Visits –find Prime Contractors that might be </a:t>
            </a:r>
            <a:r>
              <a:rPr lang="en-US" sz="4000" dirty="0" smtClean="0"/>
              <a:t>bidding and looking </a:t>
            </a:r>
            <a:r>
              <a:rPr lang="en-US" sz="4000" dirty="0"/>
              <a:t>for Subcontractors</a:t>
            </a:r>
            <a:endParaRPr lang="en-US" sz="4000" u="sng" dirty="0"/>
          </a:p>
          <a:p>
            <a:pPr marL="571500" lvl="1" indent="-571500" algn="l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4000" u="sng" dirty="0"/>
              <a:t>NETWORK</a:t>
            </a:r>
            <a:r>
              <a:rPr lang="en-US" sz="4000" dirty="0"/>
              <a:t> - Go to Industry days and Small Business Conferences   </a:t>
            </a:r>
          </a:p>
          <a:p>
            <a:pPr marL="571500" indent="-571500" algn="l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WPI Bid </a:t>
            </a:r>
            <a:r>
              <a:rPr lang="en-US" sz="4400" dirty="0">
                <a:solidFill>
                  <a:schemeClr val="tx1"/>
                </a:solidFill>
              </a:rPr>
              <a:t>Matching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/>
          </a:p>
          <a:p>
            <a:pPr algn="l"/>
            <a:endParaRPr lang="en-US" sz="4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400" dirty="0"/>
          </a:p>
        </p:txBody>
      </p:sp>
      <p:sp>
        <p:nvSpPr>
          <p:cNvPr id="15" name="TextBox 14"/>
          <p:cNvSpPr txBox="1"/>
          <p:nvPr/>
        </p:nvSpPr>
        <p:spPr>
          <a:xfrm>
            <a:off x="1408341" y="7063667"/>
            <a:ext cx="353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05643" y="220793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315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20" b="1" kern="1200" cap="all" baseline="0">
                <a:solidFill>
                  <a:srgbClr val="C00000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Locating   opportunities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08331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White">
      <a:majorFont>
        <a:latin typeface="Interstate-Black"/>
        <a:ea typeface="Interstate-Black"/>
        <a:cs typeface="Interstate-Black"/>
      </a:majorFont>
      <a:minorFont>
        <a:latin typeface="Interstate-Bold"/>
        <a:ea typeface="Interstate-Bold"/>
        <a:cs typeface="Interstate-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sk county FEB 2018.potx" id="{4F9E13D5-4FF6-4E21-A284-DFB0632E6DC0}" vid="{0DAEED8B-CBBC-495F-99BA-84024854EA6F}"/>
    </a:ext>
  </a:extLst>
</a:theme>
</file>

<file path=ppt/theme/theme3.xml><?xml version="1.0" encoding="utf-8"?>
<a:theme xmlns:a="http://schemas.openxmlformats.org/drawingml/2006/main" name="alan11">
  <a:themeElements>
    <a:clrScheme name="alan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n11">
      <a:majorFont>
        <a:latin typeface="TechnicBold"/>
        <a:ea typeface=""/>
        <a:cs typeface=""/>
      </a:majorFont>
      <a:minorFont>
        <a:latin typeface="Technic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chnical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chnical" pitchFamily="66" charset="0"/>
          </a:defRPr>
        </a:defPPr>
      </a:lstStyle>
    </a:lnDef>
  </a:objectDefaults>
  <a:extraClrSchemeLst>
    <a:extraClrScheme>
      <a:clrScheme name="alan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n1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n1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n1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n1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n1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n1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Interstate-Black"/>
        <a:ea typeface="Interstate-Black"/>
        <a:cs typeface="Interstate-Black"/>
      </a:majorFont>
      <a:minorFont>
        <a:latin typeface="Interstate-Bold"/>
        <a:ea typeface="Interstate-Bold"/>
        <a:cs typeface="Interstate-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</TotalTime>
  <Words>1484</Words>
  <Application>Microsoft Office PowerPoint</Application>
  <PresentationFormat>Custom</PresentationFormat>
  <Paragraphs>287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SimSun</vt:lpstr>
      <vt:lpstr>Arial</vt:lpstr>
      <vt:lpstr>BankGothic Lt BT</vt:lpstr>
      <vt:lpstr>Calibri</vt:lpstr>
      <vt:lpstr>Corbel</vt:lpstr>
      <vt:lpstr>Helvetica Light</vt:lpstr>
      <vt:lpstr>Helvetica Neue</vt:lpstr>
      <vt:lpstr>Interstate-Black</vt:lpstr>
      <vt:lpstr>Interstate-Bold</vt:lpstr>
      <vt:lpstr>Interstate-Regular</vt:lpstr>
      <vt:lpstr>Monotype Sorts</vt:lpstr>
      <vt:lpstr>Technical</vt:lpstr>
      <vt:lpstr>TechnicBold</vt:lpstr>
      <vt:lpstr>Wingdings</vt:lpstr>
      <vt:lpstr>White</vt:lpstr>
      <vt:lpstr>1_Custom Design</vt:lpstr>
      <vt:lpstr>alan11</vt:lpstr>
      <vt:lpstr>PowerPoint Presentation</vt:lpstr>
      <vt:lpstr>PowerPoint Presentation</vt:lpstr>
      <vt:lpstr>PowerPoint Presentation</vt:lpstr>
      <vt:lpstr> What we will cover… </vt:lpstr>
      <vt:lpstr>PowerPoint Presentation</vt:lpstr>
      <vt:lpstr>Basic First Steps  </vt:lpstr>
      <vt:lpstr>  Register in SAM   </vt:lpstr>
      <vt:lpstr>Develop a strong profile in SBA’s Dynamic small business search database (DSBS)  </vt:lpstr>
      <vt:lpstr> </vt:lpstr>
      <vt:lpstr>Evaluating  opportunities</vt:lpstr>
      <vt:lpstr>Evaluating  opportunities</vt:lpstr>
      <vt:lpstr>Evaluating  opportunities</vt:lpstr>
      <vt:lpstr>Evaluating  opportunities</vt:lpstr>
      <vt:lpstr>Leveraging federal Small business programs</vt:lpstr>
      <vt:lpstr>Develop Relationships </vt:lpstr>
      <vt:lpstr>PowerPoint Presentation</vt:lpstr>
      <vt:lpstr>Contractor’s Purpose of Estimating cost and risks</vt:lpstr>
      <vt:lpstr>PowerPoint Presentation</vt:lpstr>
      <vt:lpstr>PowerPoint Presentation</vt:lpstr>
      <vt:lpstr> Detailed Final Estimate</vt:lpstr>
      <vt:lpstr>Time      </vt:lpstr>
      <vt:lpstr>  Location</vt:lpstr>
      <vt:lpstr>Meeting contract requirements </vt:lpstr>
      <vt:lpstr>Meeting contract requirements </vt:lpstr>
      <vt:lpstr>Meeting contract requirements </vt:lpstr>
      <vt:lpstr>The Davis bacon act </vt:lpstr>
      <vt:lpstr>Multiple Award Task Order Contracts/ Multiple Award Construction Contracts (MATOCs/MACCs)  </vt:lpstr>
      <vt:lpstr>Other issues in Federal Construction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Aina</dc:creator>
  <cp:lastModifiedBy>Hilary Deblois</cp:lastModifiedBy>
  <cp:revision>172</cp:revision>
  <cp:lastPrinted>2019-06-12T21:14:03Z</cp:lastPrinted>
  <dcterms:modified xsi:type="dcterms:W3CDTF">2019-10-21T15:31:23Z</dcterms:modified>
</cp:coreProperties>
</file>