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98" r:id="rId2"/>
    <p:sldMasterId id="2147483674" r:id="rId3"/>
    <p:sldMasterId id="2147483686" r:id="rId4"/>
  </p:sldMasterIdLst>
  <p:notesMasterIdLst>
    <p:notesMasterId r:id="rId38"/>
  </p:notesMasterIdLst>
  <p:sldIdLst>
    <p:sldId id="304" r:id="rId5"/>
    <p:sldId id="310" r:id="rId6"/>
    <p:sldId id="294" r:id="rId7"/>
    <p:sldId id="298" r:id="rId8"/>
    <p:sldId id="293" r:id="rId9"/>
    <p:sldId id="299" r:id="rId10"/>
    <p:sldId id="300" r:id="rId11"/>
    <p:sldId id="292" r:id="rId12"/>
    <p:sldId id="301" r:id="rId13"/>
    <p:sldId id="302" r:id="rId14"/>
    <p:sldId id="297" r:id="rId15"/>
    <p:sldId id="295" r:id="rId16"/>
    <p:sldId id="296" r:id="rId17"/>
    <p:sldId id="305" r:id="rId18"/>
    <p:sldId id="306" r:id="rId19"/>
    <p:sldId id="308" r:id="rId20"/>
    <p:sldId id="309" r:id="rId21"/>
    <p:sldId id="313" r:id="rId22"/>
    <p:sldId id="307" r:id="rId23"/>
    <p:sldId id="312" r:id="rId24"/>
    <p:sldId id="311" r:id="rId25"/>
    <p:sldId id="314" r:id="rId26"/>
    <p:sldId id="315" r:id="rId27"/>
    <p:sldId id="320" r:id="rId28"/>
    <p:sldId id="319" r:id="rId29"/>
    <p:sldId id="317" r:id="rId30"/>
    <p:sldId id="318" r:id="rId31"/>
    <p:sldId id="316" r:id="rId32"/>
    <p:sldId id="324" r:id="rId33"/>
    <p:sldId id="321" r:id="rId34"/>
    <p:sldId id="291" r:id="rId35"/>
    <p:sldId id="322" r:id="rId36"/>
    <p:sldId id="32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4" autoAdjust="0"/>
    <p:restoredTop sz="94660"/>
  </p:normalViewPr>
  <p:slideViewPr>
    <p:cSldViewPr snapToGrid="0">
      <p:cViewPr varScale="1">
        <p:scale>
          <a:sx n="80" d="100"/>
          <a:sy n="80" d="100"/>
        </p:scale>
        <p:origin x="252" y="78"/>
      </p:cViewPr>
      <p:guideLst/>
    </p:cSldViewPr>
  </p:slideViewPr>
  <p:notesTextViewPr>
    <p:cViewPr>
      <p:scale>
        <a:sx n="1" d="1"/>
        <a:sy n="1" d="1"/>
      </p:scale>
      <p:origin x="0" y="0"/>
    </p:cViewPr>
  </p:notesTextViewPr>
  <p:notesViewPr>
    <p:cSldViewPr snapToGrid="0">
      <p:cViewPr varScale="1">
        <p:scale>
          <a:sx n="75" d="100"/>
          <a:sy n="75" d="100"/>
        </p:scale>
        <p:origin x="2524"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7170C-A832-4315-AE45-574FFA3A9358}" type="datetimeFigureOut">
              <a:rPr lang="en-US" smtClean="0"/>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C2643-3E34-4A7D-ADC8-1C4CC4EE7958}" type="slidenum">
              <a:rPr lang="en-US" smtClean="0"/>
              <a:t>‹#›</a:t>
            </a:fld>
            <a:endParaRPr lang="en-US"/>
          </a:p>
        </p:txBody>
      </p:sp>
    </p:spTree>
    <p:extLst>
      <p:ext uri="{BB962C8B-B14F-4D97-AF65-F5344CB8AC3E}">
        <p14:creationId xmlns:p14="http://schemas.microsoft.com/office/powerpoint/2010/main" val="244794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532DF-9924-4741-83DD-716B927E107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6096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opportunities – the federal government buys everything</a:t>
            </a:r>
          </a:p>
          <a:p>
            <a:r>
              <a:rPr lang="en-US" dirty="0" smtClean="0"/>
              <a:t>All current WI opportunities</a:t>
            </a:r>
          </a:p>
          <a:p>
            <a:r>
              <a:rPr lang="en-US" dirty="0" smtClean="0"/>
              <a:t>Construction, manifesting, R&amp;D, goods and services</a:t>
            </a:r>
          </a:p>
          <a:p>
            <a:r>
              <a:rPr lang="en-US" dirty="0" smtClean="0"/>
              <a:t>We will be focusing on goods and services</a:t>
            </a:r>
            <a:endParaRPr lang="en-US" dirty="0"/>
          </a:p>
        </p:txBody>
      </p:sp>
      <p:sp>
        <p:nvSpPr>
          <p:cNvPr id="4" name="Slide Number Placeholder 3"/>
          <p:cNvSpPr>
            <a:spLocks noGrp="1"/>
          </p:cNvSpPr>
          <p:nvPr>
            <p:ph type="sldNum" sz="quarter" idx="10"/>
          </p:nvPr>
        </p:nvSpPr>
        <p:spPr/>
        <p:txBody>
          <a:bodyPr/>
          <a:lstStyle/>
          <a:p>
            <a:fld id="{B4BC2643-3E34-4A7D-ADC8-1C4CC4EE7958}" type="slidenum">
              <a:rPr lang="en-US" smtClean="0"/>
              <a:t>8</a:t>
            </a:fld>
            <a:endParaRPr lang="en-US"/>
          </a:p>
        </p:txBody>
      </p:sp>
    </p:spTree>
    <p:extLst>
      <p:ext uri="{BB962C8B-B14F-4D97-AF65-F5344CB8AC3E}">
        <p14:creationId xmlns:p14="http://schemas.microsoft.com/office/powerpoint/2010/main" val="312795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for WI Janitorial companies by NAICS</a:t>
            </a:r>
            <a:endParaRPr lang="en-US" dirty="0"/>
          </a:p>
        </p:txBody>
      </p:sp>
      <p:sp>
        <p:nvSpPr>
          <p:cNvPr id="4" name="Slide Number Placeholder 3"/>
          <p:cNvSpPr>
            <a:spLocks noGrp="1"/>
          </p:cNvSpPr>
          <p:nvPr>
            <p:ph type="sldNum" sz="quarter" idx="10"/>
          </p:nvPr>
        </p:nvSpPr>
        <p:spPr/>
        <p:txBody>
          <a:bodyPr/>
          <a:lstStyle/>
          <a:p>
            <a:fld id="{B4BC2643-3E34-4A7D-ADC8-1C4CC4EE7958}" type="slidenum">
              <a:rPr lang="en-US" smtClean="0"/>
              <a:t>9</a:t>
            </a:fld>
            <a:endParaRPr lang="en-US"/>
          </a:p>
        </p:txBody>
      </p:sp>
    </p:spTree>
    <p:extLst>
      <p:ext uri="{BB962C8B-B14F-4D97-AF65-F5344CB8AC3E}">
        <p14:creationId xmlns:p14="http://schemas.microsoft.com/office/powerpoint/2010/main" val="389004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October 2019</a:t>
            </a:r>
            <a:endParaRPr lang="en-US"/>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218107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2019</a:t>
            </a:r>
            <a:endParaRPr lang="en-US"/>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340928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2019</a:t>
            </a:r>
            <a:endParaRPr lang="en-US"/>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260862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October 2019</a:t>
            </a:r>
            <a:endParaRPr lang="en-US"/>
          </a:p>
        </p:txBody>
      </p:sp>
      <p:sp>
        <p:nvSpPr>
          <p:cNvPr id="4" name="Footer Placeholder 3"/>
          <p:cNvSpPr>
            <a:spLocks noGrp="1"/>
          </p:cNvSpPr>
          <p:nvPr>
            <p:ph type="ftr" sz="quarter" idx="11"/>
          </p:nvPr>
        </p:nvSpPr>
        <p:spPr/>
        <p:txBody>
          <a:bodyPr/>
          <a:lstStyle/>
          <a:p>
            <a:r>
              <a:rPr lang="en-US" smtClean="0"/>
              <a:t>The Contracting Academy</a:t>
            </a:r>
            <a:endParaRPr lang="en-US"/>
          </a:p>
        </p:txBody>
      </p:sp>
      <p:sp>
        <p:nvSpPr>
          <p:cNvPr id="5" name="Slide Number Placeholder 4"/>
          <p:cNvSpPr>
            <a:spLocks noGrp="1"/>
          </p:cNvSpPr>
          <p:nvPr>
            <p:ph type="sldNum" sz="quarter" idx="12"/>
          </p:nvPr>
        </p:nvSpPr>
        <p:spPr/>
        <p:txBody>
          <a:bodyPr/>
          <a:lstStyle/>
          <a:p>
            <a:fld id="{8A512DCD-8903-4908-8C2A-A5A97F0C7E1F}" type="slidenum">
              <a:rPr lang="en-US" smtClean="0"/>
              <a:t>‹#›</a:t>
            </a:fld>
            <a:endParaRPr lang="en-US"/>
          </a:p>
        </p:txBody>
      </p:sp>
    </p:spTree>
    <p:extLst>
      <p:ext uri="{BB962C8B-B14F-4D97-AF65-F5344CB8AC3E}">
        <p14:creationId xmlns:p14="http://schemas.microsoft.com/office/powerpoint/2010/main" val="1381439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1" name="Shape 81"/>
          <p:cNvSpPr>
            <a:spLocks noGrp="1"/>
          </p:cNvSpPr>
          <p:nvPr>
            <p:ph type="title"/>
          </p:nvPr>
        </p:nvSpPr>
        <p:spPr>
          <a:prstGeom prst="rect">
            <a:avLst/>
          </a:prstGeom>
        </p:spPr>
        <p:txBody>
          <a:bodyPr/>
          <a:lstStyle>
            <a:lvl1pPr algn="l">
              <a:defRPr>
                <a:solidFill>
                  <a:srgbClr val="98242F"/>
                </a:solidFill>
                <a:latin typeface="+mn-lt"/>
                <a:ea typeface="+mn-ea"/>
                <a:cs typeface="+mn-cs"/>
                <a:sym typeface="Interstate-Bold"/>
              </a:defRPr>
            </a:lvl1pPr>
          </a:lstStyle>
          <a:p>
            <a:r>
              <a:t>Title Text</a:t>
            </a:r>
          </a:p>
        </p:txBody>
      </p:sp>
      <p:sp>
        <p:nvSpPr>
          <p:cNvPr id="82" name="Shape 82"/>
          <p:cNvSpPr>
            <a:spLocks noGrp="1"/>
          </p:cNvSpPr>
          <p:nvPr>
            <p:ph type="body" idx="1"/>
          </p:nvPr>
        </p:nvSpPr>
        <p:spPr>
          <a:prstGeom prst="rect">
            <a:avLst/>
          </a:prstGeom>
        </p:spPr>
        <p:txBody>
          <a:bodyPr anchor="t"/>
          <a:lstStyle>
            <a:lvl1pPr marL="243077" indent="-243077">
              <a:spcBef>
                <a:spcPts val="2250"/>
              </a:spcBef>
              <a:defRPr>
                <a:solidFill>
                  <a:srgbClr val="A6AAA9"/>
                </a:solidFill>
                <a:latin typeface="Interstate-Regular"/>
                <a:ea typeface="Interstate-Regular"/>
                <a:cs typeface="Interstate-Regular"/>
                <a:sym typeface="Interstate-Regular"/>
              </a:defRPr>
            </a:lvl1pPr>
            <a:lvl2pPr marL="555605" indent="-243077">
              <a:spcBef>
                <a:spcPts val="2250"/>
              </a:spcBef>
              <a:defRPr>
                <a:solidFill>
                  <a:srgbClr val="A6AAA9"/>
                </a:solidFill>
                <a:latin typeface="Interstate-Regular"/>
                <a:ea typeface="Interstate-Regular"/>
                <a:cs typeface="Interstate-Regular"/>
                <a:sym typeface="Interstate-Regular"/>
              </a:defRPr>
            </a:lvl2pPr>
            <a:lvl3pPr marL="868133" indent="-243077">
              <a:spcBef>
                <a:spcPts val="2250"/>
              </a:spcBef>
              <a:defRPr>
                <a:solidFill>
                  <a:srgbClr val="A6AAA9"/>
                </a:solidFill>
                <a:latin typeface="Interstate-Regular"/>
                <a:ea typeface="Interstate-Regular"/>
                <a:cs typeface="Interstate-Regular"/>
                <a:sym typeface="Interstate-Regular"/>
              </a:defRPr>
            </a:lvl3pPr>
            <a:lvl4pPr marL="1180661" indent="-243077">
              <a:spcBef>
                <a:spcPts val="2250"/>
              </a:spcBef>
              <a:defRPr>
                <a:solidFill>
                  <a:srgbClr val="A6AAA9"/>
                </a:solidFill>
                <a:latin typeface="Interstate-Regular"/>
                <a:ea typeface="Interstate-Regular"/>
                <a:cs typeface="Interstate-Regular"/>
                <a:sym typeface="Interstate-Regular"/>
              </a:defRPr>
            </a:lvl4pPr>
            <a:lvl5pPr marL="1493189" indent="-243077">
              <a:spcBef>
                <a:spcPts val="2250"/>
              </a:spcBef>
              <a:defRPr>
                <a:solidFill>
                  <a:srgbClr val="A6AAA9"/>
                </a:solidFill>
                <a:latin typeface="Interstate-Regular"/>
                <a:ea typeface="Interstate-Regular"/>
                <a:cs typeface="Interstate-Regular"/>
                <a:sym typeface="Interstate-Regular"/>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xfrm>
            <a:off x="10068551" y="6385339"/>
            <a:ext cx="1304299" cy="266900"/>
          </a:xfrm>
          <a:prstGeom prst="rect">
            <a:avLst/>
          </a:prstGeom>
        </p:spPr>
        <p:txBody>
          <a:bodyPr/>
          <a:lstStyle/>
          <a:p>
            <a:r>
              <a:rPr lang="en-US" dirty="0" smtClean="0"/>
              <a:t>Page </a:t>
            </a:r>
            <a:fld id="{86CB4B4D-7CA3-9044-876B-883B54F8677D}" type="slidenum">
              <a:rPr smtClean="0"/>
              <a:pPr/>
              <a:t>‹#›</a:t>
            </a:fld>
            <a:endParaRPr dirty="0"/>
          </a:p>
        </p:txBody>
      </p:sp>
      <p:sp>
        <p:nvSpPr>
          <p:cNvPr id="2" name="TextBox 1"/>
          <p:cNvSpPr txBox="1"/>
          <p:nvPr userDrawn="1"/>
        </p:nvSpPr>
        <p:spPr>
          <a:xfrm>
            <a:off x="334736" y="6385372"/>
            <a:ext cx="2244838" cy="288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r>
              <a:rPr kumimoji="0" lang="en-US" sz="1406"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October 2016</a:t>
            </a:r>
            <a:endParaRPr kumimoji="0" lang="en-US" sz="1406"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37454740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pening With Title">
    <p:spTree>
      <p:nvGrpSpPr>
        <p:cNvPr id="1" name=""/>
        <p:cNvGrpSpPr/>
        <p:nvPr/>
      </p:nvGrpSpPr>
      <p:grpSpPr>
        <a:xfrm>
          <a:off x="0" y="0"/>
          <a:ext cx="0" cy="0"/>
          <a:chOff x="0" y="0"/>
          <a:chExt cx="0" cy="0"/>
        </a:xfrm>
      </p:grpSpPr>
      <p:pic>
        <p:nvPicPr>
          <p:cNvPr id="4" name="iStock_000018011268XLar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0882"/>
            <a:ext cx="12192000"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1P1A9574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7" y="5329240"/>
            <a:ext cx="3050117"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Stock_000050172376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330826"/>
            <a:ext cx="304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iStock_000014864330Large.jpg"/>
          <p:cNvPicPr>
            <a:picLocks noChangeAspect="1"/>
          </p:cNvPicPr>
          <p:nvPr/>
        </p:nvPicPr>
        <p:blipFill>
          <a:blip r:embed="rId5">
            <a:extLst>
              <a:ext uri="{28A0092B-C50C-407E-A947-70E740481C1C}">
                <a14:useLocalDpi xmlns:a14="http://schemas.microsoft.com/office/drawing/2010/main" val="0"/>
              </a:ext>
            </a:extLst>
          </a:blip>
          <a:srcRect t="28925"/>
          <a:stretch>
            <a:fillRect/>
          </a:stretch>
        </p:blipFill>
        <p:spPr bwMode="auto">
          <a:xfrm>
            <a:off x="6089651" y="5335590"/>
            <a:ext cx="3054349"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Stock_000006680172Large.jpg"/>
          <p:cNvPicPr>
            <a:picLocks noChangeAspect="1"/>
          </p:cNvPicPr>
          <p:nvPr/>
        </p:nvPicPr>
        <p:blipFill>
          <a:blip r:embed="rId6">
            <a:extLst>
              <a:ext uri="{28A0092B-C50C-407E-A947-70E740481C1C}">
                <a14:useLocalDpi xmlns:a14="http://schemas.microsoft.com/office/drawing/2010/main" val="0"/>
              </a:ext>
            </a:extLst>
          </a:blip>
          <a:srcRect t="13022"/>
          <a:stretch>
            <a:fillRect/>
          </a:stretch>
        </p:blipFill>
        <p:spPr bwMode="auto">
          <a:xfrm>
            <a:off x="9146117" y="533400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291147"/>
            <a:ext cx="12192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wpi_full_logo_white.ai"/>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787401" y="233363"/>
            <a:ext cx="2872638" cy="112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Shape 37"/>
          <p:cNvSpPr>
            <a:spLocks noGrp="1"/>
          </p:cNvSpPr>
          <p:nvPr>
            <p:ph type="sldNum" sz="quarter" idx="15"/>
          </p:nvPr>
        </p:nvSpPr>
        <p:spPr>
          <a:xfrm>
            <a:off x="8610600" y="6356350"/>
            <a:ext cx="2743200" cy="365125"/>
          </a:xfrm>
          <a:prstGeom prst="rect">
            <a:avLst/>
          </a:prstGeom>
        </p:spPr>
        <p:txBody>
          <a:bodyPr/>
          <a:lstStyle>
            <a:lvl1pPr algn="l" eaLnBrk="0">
              <a:defRPr>
                <a:solidFill>
                  <a:schemeClr val="tx1"/>
                </a:solidFill>
                <a:latin typeface="Arial" panose="020B0604020202020204" pitchFamily="34" charset="0"/>
              </a:defRPr>
            </a:lvl1pPr>
          </a:lstStyle>
          <a:p>
            <a:pPr>
              <a:defRPr/>
            </a:pPr>
            <a:fld id="{1644AC26-06E3-4913-B6A5-BF6E8B03806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742296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91D19-5C0D-4927-90BC-B4CE8EA743C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3447949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91D19-5C0D-4927-90BC-B4CE8EA743C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4101273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91D19-5C0D-4927-90BC-B4CE8EA743C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2917914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91D19-5C0D-4927-90BC-B4CE8EA743C7}"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3064487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91D19-5C0D-4927-90BC-B4CE8EA743C7}"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17678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lgn="r"/>
            <a:r>
              <a:rPr lang="en-US" dirty="0"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r>
              <a:rPr lang="en-US" dirty="0" smtClean="0"/>
              <a:t>Page </a:t>
            </a:r>
            <a:fld id="{44F2FEE3-8228-42B2-AB96-91A6CA9923D0}"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23" y="6287293"/>
            <a:ext cx="721954" cy="434182"/>
          </a:xfrm>
          <a:prstGeom prst="rect">
            <a:avLst/>
          </a:prstGeom>
        </p:spPr>
      </p:pic>
      <p:sp>
        <p:nvSpPr>
          <p:cNvPr id="10" name="Rectangle 9"/>
          <p:cNvSpPr/>
          <p:nvPr userDrawn="1"/>
        </p:nvSpPr>
        <p:spPr>
          <a:xfrm>
            <a:off x="330200" y="365125"/>
            <a:ext cx="147023" cy="58118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77223" y="365125"/>
            <a:ext cx="147023" cy="581183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29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91D19-5C0D-4927-90BC-B4CE8EA743C7}"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764651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91D19-5C0D-4927-90BC-B4CE8EA743C7}" type="datetimeFigureOut">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1961888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91D19-5C0D-4927-90BC-B4CE8EA743C7}"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391432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91D19-5C0D-4927-90BC-B4CE8EA743C7}"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1725744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91D19-5C0D-4927-90BC-B4CE8EA743C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1387137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91D19-5C0D-4927-90BC-B4CE8EA743C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3D381-424F-4A61-8660-23AE77D39BF4}" type="slidenum">
              <a:rPr lang="en-US" smtClean="0"/>
              <a:t>‹#›</a:t>
            </a:fld>
            <a:endParaRPr lang="en-US"/>
          </a:p>
        </p:txBody>
      </p:sp>
    </p:spTree>
    <p:extLst>
      <p:ext uri="{BB962C8B-B14F-4D97-AF65-F5344CB8AC3E}">
        <p14:creationId xmlns:p14="http://schemas.microsoft.com/office/powerpoint/2010/main" val="3700196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n-US" smtClean="0"/>
              <a:t>October 2019</a:t>
            </a:r>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smtClean="0"/>
              <a:t>The Contracting Academy</a:t>
            </a:r>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4F2FEE3-8228-42B2-AB96-91A6CA9923D0}"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5138382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78727"/>
          </a:xfrm>
        </p:spPr>
        <p:txBody>
          <a:bodyPr/>
          <a:lstStyle>
            <a:lvl1pPr>
              <a:defRPr>
                <a:solidFill>
                  <a:schemeClr val="accent6">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61893"/>
            <a:ext cx="9601200" cy="4105507"/>
          </a:xfrm>
        </p:spPr>
        <p:txBody>
          <a:bodyPr>
            <a:normAutofit/>
          </a:bodyPr>
          <a:lstStyle>
            <a:lvl1pPr>
              <a:defRPr sz="2800">
                <a:solidFill>
                  <a:schemeClr val="accent6">
                    <a:lumMod val="50000"/>
                  </a:schemeClr>
                </a:solidFill>
              </a:defRPr>
            </a:lvl1pPr>
            <a:lvl2pPr>
              <a:defRPr sz="2800">
                <a:solidFill>
                  <a:schemeClr val="accent6">
                    <a:lumMod val="50000"/>
                  </a:schemeClr>
                </a:solidFill>
              </a:defRPr>
            </a:lvl2pPr>
            <a:lvl3pPr>
              <a:defRPr sz="2400">
                <a:solidFill>
                  <a:schemeClr val="accent6">
                    <a:lumMod val="50000"/>
                  </a:schemeClr>
                </a:solidFill>
              </a:defRPr>
            </a:lvl3pPr>
            <a:lvl4pPr>
              <a:defRPr sz="2400">
                <a:solidFill>
                  <a:schemeClr val="accent6">
                    <a:lumMod val="50000"/>
                  </a:schemeClr>
                </a:solidFill>
              </a:defRPr>
            </a:lvl4pPr>
            <a:lvl5pPr>
              <a:defRPr sz="2000">
                <a:solidFill>
                  <a:schemeClr val="accent6">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943396" y="6453386"/>
            <a:ext cx="1204572" cy="404614"/>
          </a:xfrm>
        </p:spPr>
        <p:txBody>
          <a:bodyPr/>
          <a:lstStyle/>
          <a:p>
            <a:r>
              <a:rPr lang="en-US" dirty="0" smtClean="0"/>
              <a:t>October 2019</a:t>
            </a:r>
            <a:endParaRPr lang="en-US" dirty="0"/>
          </a:p>
        </p:txBody>
      </p:sp>
      <p:sp>
        <p:nvSpPr>
          <p:cNvPr id="5" name="Footer Placeholder 4"/>
          <p:cNvSpPr>
            <a:spLocks noGrp="1"/>
          </p:cNvSpPr>
          <p:nvPr>
            <p:ph type="ftr" sz="quarter" idx="11"/>
          </p:nvPr>
        </p:nvSpPr>
        <p:spPr>
          <a:xfrm>
            <a:off x="2943396" y="6453386"/>
            <a:ext cx="6280830" cy="404614"/>
          </a:xfrm>
        </p:spPr>
        <p:txBody>
          <a:bodyPr/>
          <a:lstStyle>
            <a:lvl1pPr algn="r">
              <a:defRPr/>
            </a:lvl1p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739" y="6143738"/>
            <a:ext cx="1053442" cy="619296"/>
          </a:xfrm>
          <a:prstGeom prst="rect">
            <a:avLst/>
          </a:prstGeom>
        </p:spPr>
      </p:pic>
    </p:spTree>
    <p:extLst>
      <p:ext uri="{BB962C8B-B14F-4D97-AF65-F5344CB8AC3E}">
        <p14:creationId xmlns:p14="http://schemas.microsoft.com/office/powerpoint/2010/main" val="237880418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r>
              <a:rPr lang="en-US" smtClean="0"/>
              <a:t>October 2019</a:t>
            </a:r>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smtClean="0"/>
              <a:t>The Contracting Academy</a:t>
            </a:r>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4F2FEE3-8228-42B2-AB96-91A6CA9923D0}"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802961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October 2019</a:t>
            </a:r>
            <a:endParaRPr lang="en-US"/>
          </a:p>
        </p:txBody>
      </p:sp>
      <p:sp>
        <p:nvSpPr>
          <p:cNvPr id="6" name="Footer Placeholder 5"/>
          <p:cNvSpPr>
            <a:spLocks noGrp="1"/>
          </p:cNvSpPr>
          <p:nvPr>
            <p:ph type="ftr" sz="quarter" idx="11"/>
          </p:nvPr>
        </p:nvSpPr>
        <p:spPr/>
        <p:txBody>
          <a:bodyPr/>
          <a:lstStyle/>
          <a:p>
            <a:r>
              <a:rPr lang="en-US" smtClean="0"/>
              <a:t>The Contracting Academy</a:t>
            </a:r>
            <a:endParaRPr lang="en-US"/>
          </a:p>
        </p:txBody>
      </p:sp>
      <p:sp>
        <p:nvSpPr>
          <p:cNvPr id="7" name="Slide Number Placeholder 6"/>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43440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2019</a:t>
            </a:r>
            <a:endParaRPr lang="en-US"/>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4101454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October 2019</a:t>
            </a:r>
            <a:endParaRPr lang="en-US"/>
          </a:p>
        </p:txBody>
      </p:sp>
      <p:sp>
        <p:nvSpPr>
          <p:cNvPr id="4" name="Footer Placeholder 3"/>
          <p:cNvSpPr>
            <a:spLocks noGrp="1"/>
          </p:cNvSpPr>
          <p:nvPr>
            <p:ph type="ftr" sz="quarter" idx="11"/>
          </p:nvPr>
        </p:nvSpPr>
        <p:spPr/>
        <p:txBody>
          <a:bodyPr/>
          <a:lstStyle/>
          <a:p>
            <a:r>
              <a:rPr lang="en-US" smtClean="0"/>
              <a:t>The Contracting Academy</a:t>
            </a:r>
            <a:endParaRPr lang="en-US"/>
          </a:p>
        </p:txBody>
      </p:sp>
      <p:sp>
        <p:nvSpPr>
          <p:cNvPr id="5" name="Slide Number Placeholder 4"/>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2508537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October 2019</a:t>
            </a:r>
            <a:endParaRPr lang="en-US"/>
          </a:p>
        </p:txBody>
      </p:sp>
      <p:sp>
        <p:nvSpPr>
          <p:cNvPr id="8" name="Footer Placeholder 7"/>
          <p:cNvSpPr>
            <a:spLocks noGrp="1"/>
          </p:cNvSpPr>
          <p:nvPr>
            <p:ph type="ftr" sz="quarter" idx="11"/>
          </p:nvPr>
        </p:nvSpPr>
        <p:spPr/>
        <p:txBody>
          <a:bodyPr/>
          <a:lstStyle/>
          <a:p>
            <a:r>
              <a:rPr lang="en-US" smtClean="0"/>
              <a:t>The Contracting Academy</a:t>
            </a:r>
            <a:endParaRPr lang="en-US"/>
          </a:p>
        </p:txBody>
      </p:sp>
      <p:sp>
        <p:nvSpPr>
          <p:cNvPr id="9" name="Slide Number Placeholder 8"/>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2773569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2019</a:t>
            </a:r>
            <a:endParaRPr lang="en-US"/>
          </a:p>
        </p:txBody>
      </p:sp>
      <p:sp>
        <p:nvSpPr>
          <p:cNvPr id="3" name="Footer Placeholder 2"/>
          <p:cNvSpPr>
            <a:spLocks noGrp="1"/>
          </p:cNvSpPr>
          <p:nvPr>
            <p:ph type="ftr" sz="quarter" idx="11"/>
          </p:nvPr>
        </p:nvSpPr>
        <p:spPr/>
        <p:txBody>
          <a:bodyPr/>
          <a:lstStyle/>
          <a:p>
            <a:r>
              <a:rPr lang="en-US" smtClean="0"/>
              <a:t>The Contracting Academy</a:t>
            </a:r>
            <a:endParaRPr lang="en-US"/>
          </a:p>
        </p:txBody>
      </p:sp>
      <p:sp>
        <p:nvSpPr>
          <p:cNvPr id="4" name="Slide Number Placeholder 3"/>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1089969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smtClean="0"/>
              <a:t>October 2019</a:t>
            </a:r>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The Contracting Academy</a:t>
            </a:r>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4F2FEE3-8228-42B2-AB96-91A6CA9923D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74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smtClean="0"/>
              <a:t>October 2019</a:t>
            </a:r>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The Contracting Academy</a:t>
            </a:r>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4F2FEE3-8228-42B2-AB96-91A6CA9923D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7091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October 2019</a:t>
            </a:r>
            <a:endParaRPr lang="en-US"/>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3316199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October 2019</a:t>
            </a:r>
            <a:endParaRPr lang="en-US"/>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46071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n-US" smtClean="0"/>
              <a:t>October 2019</a:t>
            </a:r>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smtClean="0"/>
              <a:t>The Contracting Academy</a:t>
            </a:r>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4F2FEE3-8228-42B2-AB96-91A6CA9923D0}"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2280095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October 2019</a:t>
            </a:r>
            <a:endParaRPr lang="en-US"/>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1283803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r>
              <a:rPr lang="en-US" smtClean="0"/>
              <a:t>October 2019</a:t>
            </a:r>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smtClean="0"/>
              <a:t>The Contracting Academy</a:t>
            </a:r>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4F2FEE3-8228-42B2-AB96-91A6CA9923D0}"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714758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October 2019</a:t>
            </a:r>
            <a:endParaRPr lang="en-US"/>
          </a:p>
        </p:txBody>
      </p:sp>
      <p:sp>
        <p:nvSpPr>
          <p:cNvPr id="6" name="Footer Placeholder 5"/>
          <p:cNvSpPr>
            <a:spLocks noGrp="1"/>
          </p:cNvSpPr>
          <p:nvPr>
            <p:ph type="ftr" sz="quarter" idx="11"/>
          </p:nvPr>
        </p:nvSpPr>
        <p:spPr/>
        <p:txBody>
          <a:bodyPr/>
          <a:lstStyle/>
          <a:p>
            <a:r>
              <a:rPr lang="en-US" smtClean="0"/>
              <a:t>The Contracting Academy</a:t>
            </a:r>
            <a:endParaRPr lang="en-US"/>
          </a:p>
        </p:txBody>
      </p:sp>
      <p:sp>
        <p:nvSpPr>
          <p:cNvPr id="7" name="Slide Number Placeholder 6"/>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7537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October 2019</a:t>
            </a:r>
            <a:endParaRPr lang="en-US"/>
          </a:p>
        </p:txBody>
      </p:sp>
      <p:sp>
        <p:nvSpPr>
          <p:cNvPr id="6" name="Footer Placeholder 5"/>
          <p:cNvSpPr>
            <a:spLocks noGrp="1"/>
          </p:cNvSpPr>
          <p:nvPr>
            <p:ph type="ftr" sz="quarter" idx="11"/>
          </p:nvPr>
        </p:nvSpPr>
        <p:spPr/>
        <p:txBody>
          <a:bodyPr/>
          <a:lstStyle/>
          <a:p>
            <a:r>
              <a:rPr lang="en-US" smtClean="0"/>
              <a:t>The Contracting Academy</a:t>
            </a:r>
            <a:endParaRPr lang="en-US"/>
          </a:p>
        </p:txBody>
      </p:sp>
      <p:sp>
        <p:nvSpPr>
          <p:cNvPr id="7" name="Slide Number Placeholder 6"/>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870861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October 2019</a:t>
            </a:r>
            <a:endParaRPr lang="en-US"/>
          </a:p>
        </p:txBody>
      </p:sp>
      <p:sp>
        <p:nvSpPr>
          <p:cNvPr id="8" name="Footer Placeholder 7"/>
          <p:cNvSpPr>
            <a:spLocks noGrp="1"/>
          </p:cNvSpPr>
          <p:nvPr>
            <p:ph type="ftr" sz="quarter" idx="11"/>
          </p:nvPr>
        </p:nvSpPr>
        <p:spPr/>
        <p:txBody>
          <a:bodyPr/>
          <a:lstStyle/>
          <a:p>
            <a:r>
              <a:rPr lang="en-US" smtClean="0"/>
              <a:t>The Contracting Academy</a:t>
            </a:r>
            <a:endParaRPr lang="en-US"/>
          </a:p>
        </p:txBody>
      </p:sp>
      <p:sp>
        <p:nvSpPr>
          <p:cNvPr id="9" name="Slide Number Placeholder 8"/>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3007580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October 2019</a:t>
            </a:r>
            <a:endParaRPr lang="en-US"/>
          </a:p>
        </p:txBody>
      </p:sp>
      <p:sp>
        <p:nvSpPr>
          <p:cNvPr id="4" name="Footer Placeholder 3"/>
          <p:cNvSpPr>
            <a:spLocks noGrp="1"/>
          </p:cNvSpPr>
          <p:nvPr>
            <p:ph type="ftr" sz="quarter" idx="11"/>
          </p:nvPr>
        </p:nvSpPr>
        <p:spPr/>
        <p:txBody>
          <a:bodyPr/>
          <a:lstStyle/>
          <a:p>
            <a:r>
              <a:rPr lang="en-US" smtClean="0"/>
              <a:t>The Contracting Academy</a:t>
            </a:r>
            <a:endParaRPr lang="en-US"/>
          </a:p>
        </p:txBody>
      </p:sp>
      <p:sp>
        <p:nvSpPr>
          <p:cNvPr id="5" name="Slide Number Placeholder 4"/>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975893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2019</a:t>
            </a:r>
            <a:endParaRPr lang="en-US"/>
          </a:p>
        </p:txBody>
      </p:sp>
      <p:sp>
        <p:nvSpPr>
          <p:cNvPr id="3" name="Footer Placeholder 2"/>
          <p:cNvSpPr>
            <a:spLocks noGrp="1"/>
          </p:cNvSpPr>
          <p:nvPr>
            <p:ph type="ftr" sz="quarter" idx="11"/>
          </p:nvPr>
        </p:nvSpPr>
        <p:spPr/>
        <p:txBody>
          <a:bodyPr/>
          <a:lstStyle/>
          <a:p>
            <a:r>
              <a:rPr lang="en-US" smtClean="0"/>
              <a:t>The Contracting Academy</a:t>
            </a:r>
            <a:endParaRPr lang="en-US"/>
          </a:p>
        </p:txBody>
      </p:sp>
      <p:sp>
        <p:nvSpPr>
          <p:cNvPr id="4" name="Slide Number Placeholder 3"/>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2805655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smtClean="0"/>
              <a:t>October 2019</a:t>
            </a:r>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The Contracting Academy</a:t>
            </a:r>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4F2FEE3-8228-42B2-AB96-91A6CA9923D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2221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smtClean="0"/>
              <a:t>October 2019</a:t>
            </a:r>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The Contracting Academy</a:t>
            </a:r>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4F2FEE3-8228-42B2-AB96-91A6CA9923D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9770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October 2019</a:t>
            </a:r>
            <a:endParaRPr lang="en-US"/>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3705139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October 2019</a:t>
            </a:r>
            <a:endParaRPr lang="en-US"/>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259289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October 2019</a:t>
            </a:r>
            <a:endParaRPr lang="en-US"/>
          </a:p>
        </p:txBody>
      </p:sp>
      <p:sp>
        <p:nvSpPr>
          <p:cNvPr id="8" name="Footer Placeholder 7"/>
          <p:cNvSpPr>
            <a:spLocks noGrp="1"/>
          </p:cNvSpPr>
          <p:nvPr>
            <p:ph type="ftr" sz="quarter" idx="11"/>
          </p:nvPr>
        </p:nvSpPr>
        <p:spPr/>
        <p:txBody>
          <a:bodyPr/>
          <a:lstStyle/>
          <a:p>
            <a:r>
              <a:rPr lang="en-US" smtClean="0"/>
              <a:t>The Contracting Academy</a:t>
            </a:r>
            <a:endParaRPr lang="en-US"/>
          </a:p>
        </p:txBody>
      </p:sp>
      <p:sp>
        <p:nvSpPr>
          <p:cNvPr id="9" name="Slide Number Placeholder 8"/>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52494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October 2019</a:t>
            </a:r>
            <a:endParaRPr lang="en-US"/>
          </a:p>
        </p:txBody>
      </p:sp>
      <p:sp>
        <p:nvSpPr>
          <p:cNvPr id="4" name="Footer Placeholder 3"/>
          <p:cNvSpPr>
            <a:spLocks noGrp="1"/>
          </p:cNvSpPr>
          <p:nvPr>
            <p:ph type="ftr" sz="quarter" idx="11"/>
          </p:nvPr>
        </p:nvSpPr>
        <p:spPr/>
        <p:txBody>
          <a:bodyPr/>
          <a:lstStyle/>
          <a:p>
            <a:r>
              <a:rPr lang="en-US" smtClean="0"/>
              <a:t>The Contracting Academy</a:t>
            </a:r>
            <a:endParaRPr lang="en-US"/>
          </a:p>
        </p:txBody>
      </p:sp>
      <p:sp>
        <p:nvSpPr>
          <p:cNvPr id="5" name="Slide Number Placeholder 4"/>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37920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2019</a:t>
            </a:r>
            <a:endParaRPr lang="en-US"/>
          </a:p>
        </p:txBody>
      </p:sp>
      <p:sp>
        <p:nvSpPr>
          <p:cNvPr id="3" name="Footer Placeholder 2"/>
          <p:cNvSpPr>
            <a:spLocks noGrp="1"/>
          </p:cNvSpPr>
          <p:nvPr>
            <p:ph type="ftr" sz="quarter" idx="11"/>
          </p:nvPr>
        </p:nvSpPr>
        <p:spPr/>
        <p:txBody>
          <a:bodyPr/>
          <a:lstStyle/>
          <a:p>
            <a:r>
              <a:rPr lang="en-US" smtClean="0"/>
              <a:t>The Contracting Academy</a:t>
            </a:r>
            <a:endParaRPr lang="en-US"/>
          </a:p>
        </p:txBody>
      </p:sp>
      <p:sp>
        <p:nvSpPr>
          <p:cNvPr id="4" name="Slide Number Placeholder 3"/>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297828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2019</a:t>
            </a:r>
            <a:endParaRPr lang="en-US"/>
          </a:p>
        </p:txBody>
      </p:sp>
      <p:sp>
        <p:nvSpPr>
          <p:cNvPr id="6" name="Footer Placeholder 5"/>
          <p:cNvSpPr>
            <a:spLocks noGrp="1"/>
          </p:cNvSpPr>
          <p:nvPr>
            <p:ph type="ftr" sz="quarter" idx="11"/>
          </p:nvPr>
        </p:nvSpPr>
        <p:spPr/>
        <p:txBody>
          <a:bodyPr/>
          <a:lstStyle/>
          <a:p>
            <a:r>
              <a:rPr lang="en-US" smtClean="0"/>
              <a:t>The Contracting Academy</a:t>
            </a:r>
            <a:endParaRPr lang="en-US"/>
          </a:p>
        </p:txBody>
      </p:sp>
      <p:sp>
        <p:nvSpPr>
          <p:cNvPr id="7" name="Slide Number Placeholder 6"/>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82035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2019</a:t>
            </a:r>
            <a:endParaRPr lang="en-US"/>
          </a:p>
        </p:txBody>
      </p:sp>
      <p:sp>
        <p:nvSpPr>
          <p:cNvPr id="6" name="Footer Placeholder 5"/>
          <p:cNvSpPr>
            <a:spLocks noGrp="1"/>
          </p:cNvSpPr>
          <p:nvPr>
            <p:ph type="ftr" sz="quarter" idx="11"/>
          </p:nvPr>
        </p:nvSpPr>
        <p:spPr/>
        <p:txBody>
          <a:bodyPr/>
          <a:lstStyle/>
          <a:p>
            <a:r>
              <a:rPr lang="en-US" smtClean="0"/>
              <a:t>The Contracting Academy</a:t>
            </a:r>
            <a:endParaRPr lang="en-US"/>
          </a:p>
        </p:txBody>
      </p:sp>
      <p:sp>
        <p:nvSpPr>
          <p:cNvPr id="7" name="Slide Number Placeholder 6"/>
          <p:cNvSpPr>
            <a:spLocks noGrp="1"/>
          </p:cNvSpPr>
          <p:nvPr>
            <p:ph type="sldNum" sz="quarter" idx="12"/>
          </p:nvPr>
        </p:nvSpPr>
        <p:spPr/>
        <p:txBody>
          <a:bodyPr/>
          <a:lstStyle/>
          <a:p>
            <a:fld id="{44F2FEE3-8228-42B2-AB96-91A6CA9923D0}" type="slidenum">
              <a:rPr lang="en-US" smtClean="0"/>
              <a:t>‹#›</a:t>
            </a:fld>
            <a:endParaRPr lang="en-US"/>
          </a:p>
        </p:txBody>
      </p:sp>
    </p:spTree>
    <p:extLst>
      <p:ext uri="{BB962C8B-B14F-4D97-AF65-F5344CB8AC3E}">
        <p14:creationId xmlns:p14="http://schemas.microsoft.com/office/powerpoint/2010/main" val="217194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2019</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Contracting Academy</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FEE3-8228-42B2-AB96-91A6CA9923D0}" type="slidenum">
              <a:rPr lang="en-US" smtClean="0"/>
              <a:t>‹#›</a:t>
            </a:fld>
            <a:endParaRPr lang="en-US"/>
          </a:p>
        </p:txBody>
      </p:sp>
    </p:spTree>
    <p:extLst>
      <p:ext uri="{BB962C8B-B14F-4D97-AF65-F5344CB8AC3E}">
        <p14:creationId xmlns:p14="http://schemas.microsoft.com/office/powerpoint/2010/main" val="23174594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 id="2147483673" r:id="rId13"/>
    <p:sldLayoutId id="2147483710" r:id="rId14"/>
  </p:sldLayoutIdLst>
  <p:hf hdr="0"/>
  <p:txStyles>
    <p:titleStyle>
      <a:lvl1pPr algn="l" defTabSz="914400" rtl="0" eaLnBrk="1" latinLnBrk="0" hangingPunct="1">
        <a:lnSpc>
          <a:spcPct val="90000"/>
        </a:lnSpc>
        <a:spcBef>
          <a:spcPct val="0"/>
        </a:spcBef>
        <a:buNone/>
        <a:defRPr sz="4400" b="1" kern="1200" cap="small" baseline="0">
          <a:solidFill>
            <a:srgbClr val="002060"/>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91D19-5C0D-4927-90BC-B4CE8EA743C7}" type="datetimeFigureOut">
              <a:rPr lang="en-US" smtClean="0"/>
              <a:t>10/21/2019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3D381-424F-4A61-8660-23AE77D39BF4}" type="slidenum">
              <a:rPr lang="en-US" smtClean="0"/>
              <a:t>‹#›</a:t>
            </a:fld>
            <a:endParaRPr lang="en-US"/>
          </a:p>
        </p:txBody>
      </p:sp>
    </p:spTree>
    <p:extLst>
      <p:ext uri="{BB962C8B-B14F-4D97-AF65-F5344CB8AC3E}">
        <p14:creationId xmlns:p14="http://schemas.microsoft.com/office/powerpoint/2010/main" val="119786806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r>
              <a:rPr lang="en-US" smtClean="0"/>
              <a:t>October 2019</a:t>
            </a:r>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smtClean="0"/>
              <a:t>The Contracting Academy</a:t>
            </a:r>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4F2FEE3-8228-42B2-AB96-91A6CA9923D0}"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0472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0" r:id="rId5"/>
    <p:sldLayoutId id="2147483679" r:id="rId6"/>
    <p:sldLayoutId id="2147483681" r:id="rId7"/>
    <p:sldLayoutId id="2147483682" r:id="rId8"/>
    <p:sldLayoutId id="2147483683" r:id="rId9"/>
    <p:sldLayoutId id="2147483684" r:id="rId10"/>
    <p:sldLayoutId id="2147483685" r:id="rId11"/>
  </p:sldLayoutIdLst>
  <p:hf hd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r>
              <a:rPr lang="en-US" smtClean="0"/>
              <a:t>October 2019</a:t>
            </a:r>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smtClean="0"/>
              <a:t>The Contracting Academy</a:t>
            </a:r>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4F2FEE3-8228-42B2-AB96-91A6CA9923D0}"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23704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www.sba.gov/content/women-owned-businesses" TargetMode="External"/><Relationship Id="rId7" Type="http://schemas.openxmlformats.org/officeDocument/2006/relationships/hyperlink" Target="https://www.sba.gov/federal-contracting/contracting-assistance-programs/all-small-mentor-protege-program" TargetMode="External"/><Relationship Id="rId2" Type="http://schemas.openxmlformats.org/officeDocument/2006/relationships/hyperlink" Target="https://www.sba.gov/contracting/getting-started-contractor/make-sure-you-meet-sba-size-standards/table-small-business-size-standards" TargetMode="External"/><Relationship Id="rId1" Type="http://schemas.openxmlformats.org/officeDocument/2006/relationships/slideLayout" Target="../slideLayouts/slideLayout27.xml"/><Relationship Id="rId6" Type="http://schemas.openxmlformats.org/officeDocument/2006/relationships/hyperlink" Target="http://www.sba.gov/content/service-disabled-veteran-owned-small-business-concerns-sdvosbc" TargetMode="External"/><Relationship Id="rId5" Type="http://schemas.openxmlformats.org/officeDocument/2006/relationships/hyperlink" Target="http://www.sba.gov/content/hubzone-0" TargetMode="External"/><Relationship Id="rId4" Type="http://schemas.openxmlformats.org/officeDocument/2006/relationships/hyperlink" Target="http://www.sba.gov/content/8a-business-developmen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quisition.gov/procurement-forecasts" TargetMode="External"/><Relationship Id="rId2" Type="http://schemas.openxmlformats.org/officeDocument/2006/relationships/image" Target="../media/image23.png"/><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hyperlink" Target="https://beta.sam.go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isonglobal.com/product-suites/acquisition/marketplace/" TargetMode="External"/><Relationship Id="rId2" Type="http://schemas.openxmlformats.org/officeDocument/2006/relationships/hyperlink" Target="https://www.ebuy.gsa.gov/ebuy/" TargetMode="Externa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hyperlink" Target="https://www.gsa.gov/about-us/organization/federal-acquisition-service/customer-and-stakeholder-engagement/federal-acquisition-service-training-fast-conference" TargetMode="External"/><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www.nextgov.com/cio-briefing/2019/10/its-finally-here-gsas-new-consolidated-schedule/160293/" TargetMode="External"/><Relationship Id="rId2" Type="http://schemas.openxmlformats.org/officeDocument/2006/relationships/hyperlink" Target="https://www.nextgov.com/it-modernization/2018/11/say-goodbye-gsas-24-multiple-awards-schedules/153083/" TargetMode="External"/><Relationship Id="rId1" Type="http://schemas.openxmlformats.org/officeDocument/2006/relationships/slideLayout" Target="../slideLayouts/slideLayout27.xml"/><Relationship Id="rId4" Type="http://schemas.openxmlformats.org/officeDocument/2006/relationships/hyperlink" Target="https://www.fbo.gov/index?s=opportunity&amp;mode=form&amp;id=d8dfc87dd4cb246f4c5fae066d0b0ef9&amp;tab=core&amp;_cview=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hyperlink" Target="tel:608/444-0047" TargetMode="External"/><Relationship Id="rId2" Type="http://schemas.openxmlformats.org/officeDocument/2006/relationships/hyperlink" Target="tel:414/270-3600" TargetMode="External"/><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hyperlink" Target="http://www.wispro.org/" TargetMode="External"/><Relationship Id="rId4" Type="http://schemas.openxmlformats.org/officeDocument/2006/relationships/hyperlink" Target="tel:414/270-361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ensus.gov/eos/www/naics/"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cquisition.gov/PSC_Manual" TargetMode="Externa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6C7C0F9-231D-E245-9096-25195CDBF9FB}"/>
              </a:ext>
            </a:extLst>
          </p:cNvPr>
          <p:cNvSpPr/>
          <p:nvPr/>
        </p:nvSpPr>
        <p:spPr>
          <a:xfrm>
            <a:off x="1765609" y="2964953"/>
            <a:ext cx="8906107" cy="2670130"/>
          </a:xfrm>
          <a:prstGeom prst="rect">
            <a:avLst/>
          </a:prstGeom>
          <a:solidFill>
            <a:srgbClr val="06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3C625E61-C0B5-8345-AF24-547963373725}"/>
              </a:ext>
            </a:extLst>
          </p:cNvPr>
          <p:cNvSpPr/>
          <p:nvPr/>
        </p:nvSpPr>
        <p:spPr>
          <a:xfrm>
            <a:off x="1538868" y="3131866"/>
            <a:ext cx="9359591" cy="2062103"/>
          </a:xfrm>
          <a:prstGeom prst="rect">
            <a:avLst/>
          </a:prstGeom>
        </p:spPr>
        <p:txBody>
          <a:bodyPr wrap="square">
            <a:spAutoFit/>
          </a:bodyPr>
          <a:lstStyle/>
          <a:p>
            <a:pPr algn="ctr" defTabSz="410358">
              <a:defRPr/>
            </a:pPr>
            <a:r>
              <a:rPr lang="en-US" sz="2800" b="1" cap="all" dirty="0" smtClean="0">
                <a:solidFill>
                  <a:schemeClr val="bg1">
                    <a:lumMod val="95000"/>
                  </a:schemeClr>
                </a:solidFill>
                <a:latin typeface="Arial" charset="0"/>
                <a:ea typeface="Arial" charset="0"/>
                <a:cs typeface="Arial" charset="0"/>
              </a:rPr>
              <a:t>Selling goods and services</a:t>
            </a:r>
          </a:p>
          <a:p>
            <a:pPr algn="ctr" defTabSz="410358">
              <a:defRPr/>
            </a:pPr>
            <a:r>
              <a:rPr lang="en-US" sz="2800" b="1" cap="all" dirty="0" smtClean="0">
                <a:solidFill>
                  <a:schemeClr val="bg1">
                    <a:lumMod val="95000"/>
                  </a:schemeClr>
                </a:solidFill>
                <a:latin typeface="Arial" charset="0"/>
                <a:ea typeface="Arial" charset="0"/>
                <a:cs typeface="Arial" charset="0"/>
              </a:rPr>
              <a:t>To the federal government</a:t>
            </a:r>
          </a:p>
          <a:p>
            <a:pPr algn="ctr" defTabSz="410358">
              <a:defRPr/>
            </a:pPr>
            <a:r>
              <a:rPr lang="en-US" sz="2800" b="1" cap="all" dirty="0" smtClean="0">
                <a:solidFill>
                  <a:schemeClr val="bg1">
                    <a:lumMod val="95000"/>
                  </a:schemeClr>
                </a:solidFill>
                <a:latin typeface="Arial" charset="0"/>
                <a:ea typeface="Arial" charset="0"/>
                <a:cs typeface="Arial" charset="0"/>
              </a:rPr>
              <a:t>At the contracting academy (TCA)</a:t>
            </a:r>
          </a:p>
          <a:p>
            <a:pPr algn="ctr" defTabSz="410358">
              <a:defRPr/>
            </a:pPr>
            <a:r>
              <a:rPr lang="en-US" sz="2800" b="1" cap="all" dirty="0" smtClean="0">
                <a:solidFill>
                  <a:schemeClr val="bg1">
                    <a:lumMod val="95000"/>
                  </a:schemeClr>
                </a:solidFill>
                <a:latin typeface="Arial" charset="0"/>
                <a:ea typeface="Arial" charset="0"/>
                <a:cs typeface="Arial" charset="0"/>
              </a:rPr>
              <a:t>Presented by </a:t>
            </a:r>
          </a:p>
          <a:p>
            <a:pPr algn="ctr" defTabSz="410358">
              <a:defRPr/>
            </a:pPr>
            <a:r>
              <a:rPr lang="en-US" sz="1600" b="1" cap="all" dirty="0" smtClean="0">
                <a:solidFill>
                  <a:schemeClr val="bg1">
                    <a:lumMod val="95000"/>
                  </a:schemeClr>
                </a:solidFill>
                <a:ea typeface="Arial" charset="0"/>
                <a:cs typeface="Arial" charset="0"/>
              </a:rPr>
              <a:t>Kim Garber, WPI and </a:t>
            </a:r>
            <a:r>
              <a:rPr lang="en-US" sz="1600" b="1" cap="all" dirty="0" smtClean="0">
                <a:solidFill>
                  <a:schemeClr val="bg1"/>
                </a:solidFill>
              </a:rPr>
              <a:t>Kim </a:t>
            </a:r>
            <a:r>
              <a:rPr lang="en-US" sz="1600" b="1" cap="all" dirty="0" err="1" smtClean="0">
                <a:solidFill>
                  <a:schemeClr val="bg1"/>
                </a:solidFill>
              </a:rPr>
              <a:t>HoffmaNn</a:t>
            </a:r>
            <a:r>
              <a:rPr lang="en-US" sz="1600" b="1" cap="all" dirty="0" smtClean="0">
                <a:solidFill>
                  <a:schemeClr val="bg1"/>
                </a:solidFill>
              </a:rPr>
              <a:t>, Complete </a:t>
            </a:r>
            <a:r>
              <a:rPr lang="en-US" sz="1600" b="1" cap="all" dirty="0">
                <a:solidFill>
                  <a:schemeClr val="bg1"/>
                </a:solidFill>
              </a:rPr>
              <a:t>Mobile Dentistry</a:t>
            </a:r>
            <a:r>
              <a:rPr lang="en-US" sz="1600" b="1" dirty="0">
                <a:solidFill>
                  <a:schemeClr val="bg1"/>
                </a:solidFill>
              </a:rPr>
              <a:t> </a:t>
            </a:r>
            <a:endParaRPr lang="en-US" sz="1600" b="1" dirty="0">
              <a:solidFill>
                <a:schemeClr val="bg1"/>
              </a:solidFill>
              <a:ea typeface="Arial" charset="0"/>
              <a:cs typeface="Arial" charset="0"/>
            </a:endParaRPr>
          </a:p>
        </p:txBody>
      </p:sp>
      <p:sp>
        <p:nvSpPr>
          <p:cNvPr id="4" name="Rectangle 3">
            <a:extLst>
              <a:ext uri="{FF2B5EF4-FFF2-40B4-BE49-F238E27FC236}">
                <a16:creationId xmlns="" xmlns:a16="http://schemas.microsoft.com/office/drawing/2014/main" id="{45428A9F-D680-414F-926C-337CEDE5BC67}"/>
              </a:ext>
            </a:extLst>
          </p:cNvPr>
          <p:cNvSpPr/>
          <p:nvPr/>
        </p:nvSpPr>
        <p:spPr>
          <a:xfrm>
            <a:off x="5584514" y="5260637"/>
            <a:ext cx="1484702" cy="338554"/>
          </a:xfrm>
          <a:prstGeom prst="rect">
            <a:avLst/>
          </a:prstGeom>
        </p:spPr>
        <p:txBody>
          <a:bodyPr wrap="none">
            <a:spAutoFit/>
          </a:bodyPr>
          <a:lstStyle/>
          <a:p>
            <a:r>
              <a:rPr lang="en-US" sz="1600" b="1" dirty="0" smtClean="0">
                <a:solidFill>
                  <a:schemeClr val="bg1">
                    <a:lumMod val="95000"/>
                  </a:schemeClr>
                </a:solidFill>
                <a:latin typeface="Arial" charset="0"/>
                <a:ea typeface="Arial" charset="0"/>
                <a:cs typeface="Arial" charset="0"/>
              </a:rPr>
              <a:t>October 2019</a:t>
            </a:r>
            <a:endParaRPr lang="en-US" sz="1600" b="1" dirty="0"/>
          </a:p>
        </p:txBody>
      </p:sp>
      <p:sp>
        <p:nvSpPr>
          <p:cNvPr id="5" name="Slide Number Placeholder 4"/>
          <p:cNvSpPr>
            <a:spLocks noGrp="1"/>
          </p:cNvSpPr>
          <p:nvPr>
            <p:ph type="sldNum" sz="quarter" idx="15"/>
          </p:nvPr>
        </p:nvSpPr>
        <p:spPr/>
        <p:txBody>
          <a:bodyPr/>
          <a:lstStyle/>
          <a:p>
            <a:pPr>
              <a:defRPr/>
            </a:pPr>
            <a:fld id="{1644AC26-06E3-4913-B6A5-BF6E8B038069}" type="slidenum">
              <a:rPr lang="en-US" altLang="en-US" smtClean="0">
                <a:solidFill>
                  <a:prstClr val="black"/>
                </a:solidFill>
              </a:rPr>
              <a:pPr>
                <a:defRPr/>
              </a:pPr>
              <a:t>1</a:t>
            </a:fld>
            <a:endParaRPr lang="en-US" altLang="en-US">
              <a:solidFill>
                <a:prstClr val="black"/>
              </a:solidFill>
            </a:endParaRPr>
          </a:p>
        </p:txBody>
      </p:sp>
    </p:spTree>
    <p:extLst>
      <p:ext uri="{BB962C8B-B14F-4D97-AF65-F5344CB8AC3E}">
        <p14:creationId xmlns:p14="http://schemas.microsoft.com/office/powerpoint/2010/main" val="316654473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What </a:t>
            </a:r>
            <a:r>
              <a:rPr lang="en-US" dirty="0" smtClean="0">
                <a:solidFill>
                  <a:schemeClr val="tx1"/>
                </a:solidFill>
              </a:rPr>
              <a:t>DID </a:t>
            </a:r>
            <a:r>
              <a:rPr lang="en-US" dirty="0">
                <a:solidFill>
                  <a:schemeClr val="tx1"/>
                </a:solidFill>
              </a:rPr>
              <a:t>the government buy?  </a:t>
            </a:r>
            <a:r>
              <a:rPr lang="en-US" dirty="0" smtClean="0">
                <a:solidFill>
                  <a:schemeClr val="tx1"/>
                </a:solidFill>
              </a:rPr>
              <a:t>FPDS.GOV</a:t>
            </a:r>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10</a:t>
            </a:fld>
            <a:endParaRPr lang="en-US"/>
          </a:p>
        </p:txBody>
      </p:sp>
      <p:pic>
        <p:nvPicPr>
          <p:cNvPr id="7" name="Picture 6"/>
          <p:cNvPicPr>
            <a:picLocks noChangeAspect="1"/>
          </p:cNvPicPr>
          <p:nvPr/>
        </p:nvPicPr>
        <p:blipFill>
          <a:blip r:embed="rId2"/>
          <a:stretch>
            <a:fillRect/>
          </a:stretch>
        </p:blipFill>
        <p:spPr>
          <a:xfrm>
            <a:off x="2118732" y="1464527"/>
            <a:ext cx="9029939" cy="4740909"/>
          </a:xfrm>
          <a:prstGeom prst="rect">
            <a:avLst/>
          </a:prstGeom>
        </p:spPr>
      </p:pic>
    </p:spTree>
    <p:extLst>
      <p:ext uri="{BB962C8B-B14F-4D97-AF65-F5344CB8AC3E}">
        <p14:creationId xmlns:p14="http://schemas.microsoft.com/office/powerpoint/2010/main" val="2697203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government buy?</a:t>
            </a:r>
            <a:endParaRPr lang="en-US" dirty="0"/>
          </a:p>
        </p:txBody>
      </p:sp>
      <p:sp>
        <p:nvSpPr>
          <p:cNvPr id="3" name="Content Placeholder 2"/>
          <p:cNvSpPr>
            <a:spLocks noGrp="1"/>
          </p:cNvSpPr>
          <p:nvPr>
            <p:ph idx="1"/>
          </p:nvPr>
        </p:nvSpPr>
        <p:spPr>
          <a:xfrm>
            <a:off x="1371600" y="1612901"/>
            <a:ext cx="9601200" cy="4464050"/>
          </a:xfrm>
        </p:spPr>
        <p:txBody>
          <a:bodyPr>
            <a:normAutofit fontScale="77500" lnSpcReduction="20000"/>
          </a:bodyPr>
          <a:lstStyle/>
          <a:p>
            <a:r>
              <a:rPr lang="en-US" dirty="0" smtClean="0"/>
              <a:t>Formal proposal</a:t>
            </a:r>
          </a:p>
          <a:p>
            <a:r>
              <a:rPr lang="en-US" dirty="0" smtClean="0"/>
              <a:t>On line – GSA Advantage, </a:t>
            </a:r>
            <a:r>
              <a:rPr lang="en-US" dirty="0" err="1" smtClean="0"/>
              <a:t>eBuy</a:t>
            </a:r>
            <a:r>
              <a:rPr lang="en-US" dirty="0" smtClean="0"/>
              <a:t>, NASA SEWP, and others</a:t>
            </a:r>
          </a:p>
          <a:p>
            <a:r>
              <a:rPr lang="en-US" dirty="0" smtClean="0"/>
              <a:t>Simple bid</a:t>
            </a:r>
          </a:p>
          <a:p>
            <a:r>
              <a:rPr lang="en-US" dirty="0" smtClean="0"/>
              <a:t>Credit </a:t>
            </a:r>
            <a:r>
              <a:rPr lang="en-US" dirty="0" smtClean="0"/>
              <a:t>cards</a:t>
            </a:r>
            <a:endParaRPr lang="en-US" dirty="0" smtClean="0"/>
          </a:p>
          <a:p>
            <a:r>
              <a:rPr lang="en-US" dirty="0" smtClean="0"/>
              <a:t>DEPENDS ON </a:t>
            </a:r>
          </a:p>
          <a:p>
            <a:pPr lvl="1"/>
            <a:r>
              <a:rPr lang="en-US" dirty="0" smtClean="0"/>
              <a:t>Regulations</a:t>
            </a:r>
          </a:p>
          <a:p>
            <a:pPr lvl="1"/>
            <a:r>
              <a:rPr lang="en-US" dirty="0" smtClean="0"/>
              <a:t>Size of requirement</a:t>
            </a:r>
          </a:p>
          <a:p>
            <a:pPr lvl="1"/>
            <a:r>
              <a:rPr lang="en-US" dirty="0" smtClean="0"/>
              <a:t>Type of requirement</a:t>
            </a:r>
          </a:p>
          <a:p>
            <a:pPr lvl="1"/>
            <a:r>
              <a:rPr lang="en-US" dirty="0" smtClean="0"/>
              <a:t>Agency</a:t>
            </a:r>
          </a:p>
          <a:p>
            <a:pPr lvl="1"/>
            <a:r>
              <a:rPr lang="en-US" dirty="0" smtClean="0"/>
              <a:t>Planned vs emergency</a:t>
            </a:r>
          </a:p>
          <a:p>
            <a:pPr lvl="1"/>
            <a:r>
              <a:rPr lang="en-US" dirty="0" smtClean="0"/>
              <a:t>Commercial vs military </a:t>
            </a:r>
          </a:p>
          <a:p>
            <a:pPr lvl="1"/>
            <a:r>
              <a:rPr lang="en-US" dirty="0" smtClean="0"/>
              <a:t>Other</a:t>
            </a:r>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11</a:t>
            </a:fld>
            <a:endParaRPr lang="en-US"/>
          </a:p>
        </p:txBody>
      </p:sp>
    </p:spTree>
    <p:extLst>
      <p:ext uri="{BB962C8B-B14F-4D97-AF65-F5344CB8AC3E}">
        <p14:creationId xmlns:p14="http://schemas.microsoft.com/office/powerpoint/2010/main" val="323188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small business programs</a:t>
            </a:r>
            <a:endParaRPr lang="en-US" dirty="0"/>
          </a:p>
        </p:txBody>
      </p:sp>
      <p:sp>
        <p:nvSpPr>
          <p:cNvPr id="3" name="Content Placeholder 2"/>
          <p:cNvSpPr>
            <a:spLocks noGrp="1"/>
          </p:cNvSpPr>
          <p:nvPr>
            <p:ph idx="1"/>
          </p:nvPr>
        </p:nvSpPr>
        <p:spPr>
          <a:xfrm>
            <a:off x="1371600" y="1761893"/>
            <a:ext cx="9601200" cy="4423317"/>
          </a:xfrm>
        </p:spPr>
        <p:txBody>
          <a:bodyPr>
            <a:normAutofit fontScale="70000" lnSpcReduction="20000"/>
          </a:bodyPr>
          <a:lstStyle/>
          <a:p>
            <a:pPr indent="-457200">
              <a:spcAft>
                <a:spcPts val="600"/>
              </a:spcAft>
              <a:buFont typeface="Wingdings" panose="05000000000000000000" pitchFamily="2" charset="2"/>
              <a:buChar char="§"/>
              <a:defRPr/>
            </a:pPr>
            <a:r>
              <a:rPr lang="en-US" b="1" dirty="0">
                <a:solidFill>
                  <a:prstClr val="black"/>
                </a:solidFill>
                <a:latin typeface="Corbel" panose="020B0503020204020204" pitchFamily="34" charset="0"/>
                <a:cs typeface="Arial" pitchFamily="34" charset="0"/>
              </a:rPr>
              <a:t>23 percent </a:t>
            </a:r>
            <a:r>
              <a:rPr lang="en-US" dirty="0">
                <a:solidFill>
                  <a:prstClr val="black"/>
                </a:solidFill>
                <a:latin typeface="Corbel" panose="020B0503020204020204" pitchFamily="34" charset="0"/>
                <a:cs typeface="Arial" pitchFamily="34" charset="0"/>
              </a:rPr>
              <a:t>of prime contracts and subcontracts for small businesses </a:t>
            </a:r>
            <a:r>
              <a:rPr lang="en-US" dirty="0">
                <a:solidFill>
                  <a:srgbClr val="002060"/>
                </a:solidFill>
                <a:latin typeface="Corbel" panose="020B0503020204020204" pitchFamily="34" charset="0"/>
                <a:cs typeface="Arial" pitchFamily="34" charset="0"/>
                <a:hlinkClick r:id="rId2"/>
              </a:rPr>
              <a:t>table of size standards</a:t>
            </a:r>
            <a:r>
              <a:rPr lang="en-US" dirty="0">
                <a:solidFill>
                  <a:srgbClr val="002060"/>
                </a:solidFill>
                <a:latin typeface="Corbel" panose="020B0503020204020204" pitchFamily="34" charset="0"/>
                <a:cs typeface="Arial" pitchFamily="34" charset="0"/>
              </a:rPr>
              <a:t>;</a:t>
            </a:r>
          </a:p>
          <a:p>
            <a:pPr indent="-457200">
              <a:spcAft>
                <a:spcPts val="600"/>
              </a:spcAft>
              <a:buFont typeface="Wingdings" panose="05000000000000000000" pitchFamily="2" charset="2"/>
              <a:buChar char="§"/>
              <a:defRPr/>
            </a:pPr>
            <a:r>
              <a:rPr lang="en-US" b="1" dirty="0">
                <a:solidFill>
                  <a:prstClr val="black"/>
                </a:solidFill>
                <a:latin typeface="Corbel" panose="020B0503020204020204" pitchFamily="34" charset="0"/>
                <a:cs typeface="Arial" pitchFamily="34" charset="0"/>
              </a:rPr>
              <a:t>5 percent </a:t>
            </a:r>
            <a:r>
              <a:rPr lang="en-US" dirty="0">
                <a:solidFill>
                  <a:prstClr val="black"/>
                </a:solidFill>
                <a:latin typeface="Corbel" panose="020B0503020204020204" pitchFamily="34" charset="0"/>
                <a:cs typeface="Arial" pitchFamily="34" charset="0"/>
              </a:rPr>
              <a:t>of prime and subcontracts for </a:t>
            </a:r>
            <a:r>
              <a:rPr lang="en-US" dirty="0">
                <a:solidFill>
                  <a:prstClr val="black"/>
                </a:solidFill>
                <a:latin typeface="Corbel" panose="020B0503020204020204" pitchFamily="34" charset="0"/>
                <a:cs typeface="Arial" pitchFamily="34" charset="0"/>
                <a:hlinkClick r:id="rId3" tooltip="women-owned small businesses"/>
              </a:rPr>
              <a:t>women-owned small businesses</a:t>
            </a:r>
            <a:r>
              <a:rPr lang="en-US" dirty="0">
                <a:solidFill>
                  <a:prstClr val="black"/>
                </a:solidFill>
                <a:latin typeface="Corbel" panose="020B0503020204020204" pitchFamily="34" charset="0"/>
                <a:cs typeface="Arial" pitchFamily="34" charset="0"/>
              </a:rPr>
              <a:t>; </a:t>
            </a:r>
          </a:p>
          <a:p>
            <a:pPr indent="-457200">
              <a:spcAft>
                <a:spcPts val="600"/>
              </a:spcAft>
              <a:buFont typeface="Wingdings" panose="05000000000000000000" pitchFamily="2" charset="2"/>
              <a:buChar char="§"/>
              <a:defRPr/>
            </a:pPr>
            <a:r>
              <a:rPr lang="en-US" b="1" dirty="0">
                <a:solidFill>
                  <a:prstClr val="black"/>
                </a:solidFill>
                <a:latin typeface="Corbel" panose="020B0503020204020204" pitchFamily="34" charset="0"/>
                <a:cs typeface="Arial" pitchFamily="34" charset="0"/>
              </a:rPr>
              <a:t>5 percent </a:t>
            </a:r>
            <a:r>
              <a:rPr lang="en-US" dirty="0">
                <a:solidFill>
                  <a:prstClr val="black"/>
                </a:solidFill>
                <a:latin typeface="Corbel" panose="020B0503020204020204" pitchFamily="34" charset="0"/>
                <a:cs typeface="Arial" pitchFamily="34" charset="0"/>
              </a:rPr>
              <a:t>of prime contracts and subcontracts for </a:t>
            </a:r>
            <a:r>
              <a:rPr lang="en-US" dirty="0">
                <a:solidFill>
                  <a:prstClr val="black"/>
                </a:solidFill>
                <a:latin typeface="Corbel" panose="020B0503020204020204" pitchFamily="34" charset="0"/>
                <a:cs typeface="Arial" pitchFamily="34" charset="0"/>
                <a:hlinkClick r:id="rId4" tooltip="Small Disadvantaged Businesses"/>
              </a:rPr>
              <a:t>Small Disadvantaged Businesses</a:t>
            </a:r>
            <a:r>
              <a:rPr lang="en-US" dirty="0">
                <a:solidFill>
                  <a:prstClr val="black"/>
                </a:solidFill>
                <a:latin typeface="Corbel" panose="020B0503020204020204" pitchFamily="34" charset="0"/>
                <a:cs typeface="Arial" pitchFamily="34" charset="0"/>
              </a:rPr>
              <a:t> (including minority);</a:t>
            </a:r>
          </a:p>
          <a:p>
            <a:pPr indent="-457200">
              <a:spcAft>
                <a:spcPts val="600"/>
              </a:spcAft>
              <a:buFont typeface="Wingdings" panose="05000000000000000000" pitchFamily="2" charset="2"/>
              <a:buChar char="§"/>
              <a:defRPr/>
            </a:pPr>
            <a:r>
              <a:rPr lang="en-US" b="1" dirty="0">
                <a:solidFill>
                  <a:prstClr val="black"/>
                </a:solidFill>
                <a:latin typeface="Corbel" panose="020B0503020204020204" pitchFamily="34" charset="0"/>
                <a:cs typeface="Arial" pitchFamily="34" charset="0"/>
              </a:rPr>
              <a:t>3 percent </a:t>
            </a:r>
            <a:r>
              <a:rPr lang="en-US" dirty="0">
                <a:solidFill>
                  <a:prstClr val="black"/>
                </a:solidFill>
                <a:latin typeface="Corbel" panose="020B0503020204020204" pitchFamily="34" charset="0"/>
                <a:cs typeface="Arial" pitchFamily="34" charset="0"/>
              </a:rPr>
              <a:t>of prime contracts and subcontracts for </a:t>
            </a:r>
            <a:r>
              <a:rPr lang="en-US" dirty="0">
                <a:solidFill>
                  <a:prstClr val="black"/>
                </a:solidFill>
                <a:latin typeface="Corbel" panose="020B0503020204020204" pitchFamily="34" charset="0"/>
                <a:cs typeface="Arial" pitchFamily="34" charset="0"/>
                <a:hlinkClick r:id="rId5" tooltip="HUBZone"/>
              </a:rPr>
              <a:t>HUBZone</a:t>
            </a:r>
            <a:r>
              <a:rPr lang="en-US" dirty="0">
                <a:solidFill>
                  <a:prstClr val="black"/>
                </a:solidFill>
                <a:latin typeface="Corbel" panose="020B0503020204020204" pitchFamily="34" charset="0"/>
                <a:cs typeface="Arial" pitchFamily="34" charset="0"/>
              </a:rPr>
              <a:t> small businesses; </a:t>
            </a:r>
          </a:p>
          <a:p>
            <a:pPr indent="-457200">
              <a:spcAft>
                <a:spcPts val="600"/>
              </a:spcAft>
              <a:buFont typeface="Wingdings" panose="05000000000000000000" pitchFamily="2" charset="2"/>
              <a:buChar char="§"/>
              <a:defRPr/>
            </a:pPr>
            <a:r>
              <a:rPr lang="en-US" b="1" dirty="0">
                <a:solidFill>
                  <a:prstClr val="black"/>
                </a:solidFill>
                <a:latin typeface="Corbel" panose="020B0503020204020204" pitchFamily="34" charset="0"/>
                <a:cs typeface="Arial" pitchFamily="34" charset="0"/>
              </a:rPr>
              <a:t>3 percent </a:t>
            </a:r>
            <a:r>
              <a:rPr lang="en-US" dirty="0">
                <a:solidFill>
                  <a:prstClr val="black"/>
                </a:solidFill>
                <a:latin typeface="Corbel" panose="020B0503020204020204" pitchFamily="34" charset="0"/>
                <a:cs typeface="Arial" pitchFamily="34" charset="0"/>
              </a:rPr>
              <a:t>of prime and subcontracts for </a:t>
            </a:r>
            <a:r>
              <a:rPr lang="en-US" dirty="0">
                <a:solidFill>
                  <a:prstClr val="black"/>
                </a:solidFill>
                <a:latin typeface="Corbel" panose="020B0503020204020204" pitchFamily="34" charset="0"/>
                <a:cs typeface="Arial" pitchFamily="34" charset="0"/>
                <a:hlinkClick r:id="rId6" tooltip="service-disabled veteran-owned small businesses"/>
              </a:rPr>
              <a:t>service-disabled veteran-owned</a:t>
            </a:r>
            <a:r>
              <a:rPr lang="en-US" dirty="0">
                <a:solidFill>
                  <a:prstClr val="black"/>
                </a:solidFill>
                <a:latin typeface="Corbel" panose="020B0503020204020204" pitchFamily="34" charset="0"/>
                <a:cs typeface="Arial" pitchFamily="34" charset="0"/>
              </a:rPr>
              <a:t> small businesses [VA also has both a veteran and service disabled veteran business preference with a higher goal ].</a:t>
            </a:r>
          </a:p>
          <a:p>
            <a:pPr marL="0" indent="0">
              <a:buNone/>
            </a:pPr>
            <a:endParaRPr lang="en-US" sz="900" dirty="0"/>
          </a:p>
          <a:p>
            <a:pPr marL="0" indent="0">
              <a:buNone/>
            </a:pPr>
            <a:r>
              <a:rPr lang="en-US" b="1" u="sng" dirty="0"/>
              <a:t>LARGE PRIME CONTRACTORS </a:t>
            </a:r>
            <a:r>
              <a:rPr lang="en-US" b="1" dirty="0"/>
              <a:t>must also negotiate small business </a:t>
            </a:r>
            <a:r>
              <a:rPr lang="en-US" b="1" dirty="0" smtClean="0"/>
              <a:t>goals</a:t>
            </a:r>
          </a:p>
          <a:p>
            <a:pPr marL="0" indent="0">
              <a:buNone/>
            </a:pPr>
            <a:r>
              <a:rPr lang="en-US" b="1" dirty="0" smtClean="0">
                <a:hlinkClick r:id="rId7"/>
              </a:rPr>
              <a:t>ALL SMALL MENTOR PROTÉGÉ PROGRAM </a:t>
            </a:r>
            <a:r>
              <a:rPr lang="en-US" b="1" dirty="0" smtClean="0"/>
              <a:t>– can create Joint Ventures with larger more experienced business</a:t>
            </a:r>
            <a:endParaRPr lang="en-US" dirty="0"/>
          </a:p>
        </p:txBody>
      </p:sp>
      <p:sp>
        <p:nvSpPr>
          <p:cNvPr id="4" name="Date Placeholder 3"/>
          <p:cNvSpPr>
            <a:spLocks noGrp="1"/>
          </p:cNvSpPr>
          <p:nvPr>
            <p:ph type="dt" sz="half" idx="10"/>
          </p:nvPr>
        </p:nvSpPr>
        <p:spPr/>
        <p:txBody>
          <a:bodyPr/>
          <a:lstStyle/>
          <a:p>
            <a:pPr algn="r"/>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r>
              <a:rPr lang="en-US" smtClean="0"/>
              <a:t>Page </a:t>
            </a:r>
            <a:fld id="{44F2FEE3-8228-42B2-AB96-91A6CA9923D0}" type="slidenum">
              <a:rPr lang="en-US" smtClean="0"/>
              <a:pPr/>
              <a:t>12</a:t>
            </a:fld>
            <a:endParaRPr lang="en-US" dirty="0"/>
          </a:p>
        </p:txBody>
      </p:sp>
    </p:spTree>
    <p:extLst>
      <p:ext uri="{BB962C8B-B14F-4D97-AF65-F5344CB8AC3E}">
        <p14:creationId xmlns:p14="http://schemas.microsoft.com/office/powerpoint/2010/main" val="1726136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 – register in SAM</a:t>
            </a:r>
            <a:endParaRPr lang="en-US" dirty="0"/>
          </a:p>
        </p:txBody>
      </p:sp>
      <p:sp>
        <p:nvSpPr>
          <p:cNvPr id="4" name="Date Placeholder 3"/>
          <p:cNvSpPr>
            <a:spLocks noGrp="1"/>
          </p:cNvSpPr>
          <p:nvPr>
            <p:ph type="dt" sz="half" idx="10"/>
          </p:nvPr>
        </p:nvSpPr>
        <p:spPr/>
        <p:txBody>
          <a:bodyPr/>
          <a:lstStyle/>
          <a:p>
            <a:pPr algn="r"/>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r>
              <a:rPr lang="en-US" smtClean="0"/>
              <a:t>Page </a:t>
            </a:r>
            <a:fld id="{44F2FEE3-8228-42B2-AB96-91A6CA9923D0}" type="slidenum">
              <a:rPr lang="en-US" smtClean="0"/>
              <a:pPr/>
              <a:t>13</a:t>
            </a:fld>
            <a:endParaRPr lang="en-US" dirty="0"/>
          </a:p>
        </p:txBody>
      </p:sp>
      <p:pic>
        <p:nvPicPr>
          <p:cNvPr id="7" name="Picture 6"/>
          <p:cNvPicPr>
            <a:picLocks noChangeAspect="1"/>
          </p:cNvPicPr>
          <p:nvPr/>
        </p:nvPicPr>
        <p:blipFill>
          <a:blip r:embed="rId2"/>
          <a:stretch>
            <a:fillRect/>
          </a:stretch>
        </p:blipFill>
        <p:spPr>
          <a:xfrm>
            <a:off x="3812799" y="1464527"/>
            <a:ext cx="5746596" cy="4988755"/>
          </a:xfrm>
          <a:prstGeom prst="rect">
            <a:avLst/>
          </a:prstGeom>
        </p:spPr>
      </p:pic>
    </p:spTree>
    <p:extLst>
      <p:ext uri="{BB962C8B-B14F-4D97-AF65-F5344CB8AC3E}">
        <p14:creationId xmlns:p14="http://schemas.microsoft.com/office/powerpoint/2010/main" val="251814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 – </a:t>
            </a:r>
            <a:r>
              <a:rPr lang="en-US" dirty="0" smtClean="0"/>
              <a:t>complete a DSBS profile</a:t>
            </a:r>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14</a:t>
            </a:fld>
            <a:endParaRPr lang="en-US"/>
          </a:p>
        </p:txBody>
      </p:sp>
      <p:pic>
        <p:nvPicPr>
          <p:cNvPr id="7" name="Picture 6"/>
          <p:cNvPicPr>
            <a:picLocks noChangeAspect="1"/>
          </p:cNvPicPr>
          <p:nvPr/>
        </p:nvPicPr>
        <p:blipFill>
          <a:blip r:embed="rId2"/>
          <a:stretch>
            <a:fillRect/>
          </a:stretch>
        </p:blipFill>
        <p:spPr>
          <a:xfrm>
            <a:off x="2160533" y="1363568"/>
            <a:ext cx="5106900" cy="2979735"/>
          </a:xfrm>
          <a:prstGeom prst="rect">
            <a:avLst/>
          </a:prstGeom>
        </p:spPr>
      </p:pic>
      <p:pic>
        <p:nvPicPr>
          <p:cNvPr id="8" name="Picture 7"/>
          <p:cNvPicPr>
            <a:picLocks noChangeAspect="1"/>
          </p:cNvPicPr>
          <p:nvPr/>
        </p:nvPicPr>
        <p:blipFill>
          <a:blip r:embed="rId3"/>
          <a:stretch>
            <a:fillRect/>
          </a:stretch>
        </p:blipFill>
        <p:spPr>
          <a:xfrm>
            <a:off x="4291087" y="2562746"/>
            <a:ext cx="6148171" cy="3890640"/>
          </a:xfrm>
          <a:prstGeom prst="rect">
            <a:avLst/>
          </a:prstGeom>
        </p:spPr>
      </p:pic>
    </p:spTree>
    <p:extLst>
      <p:ext uri="{BB962C8B-B14F-4D97-AF65-F5344CB8AC3E}">
        <p14:creationId xmlns:p14="http://schemas.microsoft.com/office/powerpoint/2010/main" val="1328019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BASICS – MARKET RESEARCH</a:t>
            </a:r>
            <a:endParaRPr lang="en-US" dirty="0"/>
          </a:p>
        </p:txBody>
      </p:sp>
      <p:sp>
        <p:nvSpPr>
          <p:cNvPr id="3" name="Content Placeholder 2"/>
          <p:cNvSpPr>
            <a:spLocks noGrp="1"/>
          </p:cNvSpPr>
          <p:nvPr>
            <p:ph idx="1"/>
          </p:nvPr>
        </p:nvSpPr>
        <p:spPr>
          <a:xfrm>
            <a:off x="1371599" y="1761893"/>
            <a:ext cx="10076985" cy="4105507"/>
          </a:xfrm>
        </p:spPr>
        <p:txBody>
          <a:bodyPr/>
          <a:lstStyle/>
          <a:p>
            <a:r>
              <a:rPr lang="en-US" dirty="0" smtClean="0"/>
              <a:t>Review procurement HISTORY – USASPENDING or FPDS</a:t>
            </a:r>
          </a:p>
          <a:p>
            <a:r>
              <a:rPr lang="en-US" dirty="0" smtClean="0"/>
              <a:t>Review CURRENT opportunities – fbo.gov, </a:t>
            </a:r>
            <a:r>
              <a:rPr lang="en-US" dirty="0" err="1" smtClean="0"/>
              <a:t>ebuy</a:t>
            </a:r>
            <a:r>
              <a:rPr lang="en-US" dirty="0" smtClean="0"/>
              <a:t>, other….. </a:t>
            </a:r>
          </a:p>
          <a:p>
            <a:r>
              <a:rPr lang="en-US" dirty="0" smtClean="0"/>
              <a:t>Review FORECASTS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15</a:t>
            </a:fld>
            <a:endParaRPr lang="en-US"/>
          </a:p>
        </p:txBody>
      </p:sp>
      <p:pic>
        <p:nvPicPr>
          <p:cNvPr id="7" name="Picture 6"/>
          <p:cNvPicPr>
            <a:picLocks noChangeAspect="1"/>
          </p:cNvPicPr>
          <p:nvPr/>
        </p:nvPicPr>
        <p:blipFill>
          <a:blip r:embed="rId2"/>
          <a:stretch>
            <a:fillRect/>
          </a:stretch>
        </p:blipFill>
        <p:spPr>
          <a:xfrm>
            <a:off x="5735561" y="2869096"/>
            <a:ext cx="5237239" cy="3584290"/>
          </a:xfrm>
          <a:prstGeom prst="rect">
            <a:avLst/>
          </a:prstGeom>
        </p:spPr>
      </p:pic>
      <p:sp>
        <p:nvSpPr>
          <p:cNvPr id="8" name="Rectangle 7"/>
          <p:cNvSpPr/>
          <p:nvPr/>
        </p:nvSpPr>
        <p:spPr>
          <a:xfrm>
            <a:off x="1734343" y="3757289"/>
            <a:ext cx="3796662" cy="1384995"/>
          </a:xfrm>
          <a:prstGeom prst="rect">
            <a:avLst/>
          </a:prstGeom>
        </p:spPr>
        <p:txBody>
          <a:bodyPr wrap="square">
            <a:spAutoFit/>
          </a:bodyPr>
          <a:lstStyle/>
          <a:p>
            <a:r>
              <a:rPr lang="en-US" sz="2800" b="1" dirty="0">
                <a:hlinkClick r:id="rId3"/>
              </a:rPr>
              <a:t>https://www.acquisition.gov/procurement-forecasts</a:t>
            </a:r>
            <a:endParaRPr lang="en-US" sz="2800" b="1" dirty="0"/>
          </a:p>
        </p:txBody>
      </p:sp>
      <p:pic>
        <p:nvPicPr>
          <p:cNvPr id="9" name="Picture 8"/>
          <p:cNvPicPr>
            <a:picLocks noChangeAspect="1"/>
          </p:cNvPicPr>
          <p:nvPr/>
        </p:nvPicPr>
        <p:blipFill>
          <a:blip r:embed="rId4"/>
          <a:stretch>
            <a:fillRect/>
          </a:stretch>
        </p:blipFill>
        <p:spPr>
          <a:xfrm>
            <a:off x="3453654" y="4857142"/>
            <a:ext cx="1771650" cy="1295400"/>
          </a:xfrm>
          <a:prstGeom prst="rect">
            <a:avLst/>
          </a:prstGeom>
        </p:spPr>
      </p:pic>
    </p:spTree>
    <p:extLst>
      <p:ext uri="{BB962C8B-B14F-4D97-AF65-F5344CB8AC3E}">
        <p14:creationId xmlns:p14="http://schemas.microsoft.com/office/powerpoint/2010/main" val="2359299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smtClean="0"/>
              <a:t>BASICS – Locating opportunities</a:t>
            </a:r>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16</a:t>
            </a:fld>
            <a:endParaRPr lang="en-US"/>
          </a:p>
        </p:txBody>
      </p:sp>
      <p:pic>
        <p:nvPicPr>
          <p:cNvPr id="7" name="Picture 6"/>
          <p:cNvPicPr>
            <a:picLocks noChangeAspect="1"/>
          </p:cNvPicPr>
          <p:nvPr/>
        </p:nvPicPr>
        <p:blipFill>
          <a:blip r:embed="rId2"/>
          <a:stretch>
            <a:fillRect/>
          </a:stretch>
        </p:blipFill>
        <p:spPr>
          <a:xfrm>
            <a:off x="1519864" y="1723550"/>
            <a:ext cx="3918539" cy="3688665"/>
          </a:xfrm>
          <a:prstGeom prst="rect">
            <a:avLst/>
          </a:prstGeom>
        </p:spPr>
      </p:pic>
      <p:pic>
        <p:nvPicPr>
          <p:cNvPr id="8" name="Picture 7"/>
          <p:cNvPicPr>
            <a:picLocks noChangeAspect="1"/>
          </p:cNvPicPr>
          <p:nvPr/>
        </p:nvPicPr>
        <p:blipFill>
          <a:blip r:embed="rId3"/>
          <a:stretch>
            <a:fillRect/>
          </a:stretch>
        </p:blipFill>
        <p:spPr>
          <a:xfrm>
            <a:off x="6430091" y="2245112"/>
            <a:ext cx="4913138" cy="3968556"/>
          </a:xfrm>
          <a:prstGeom prst="rect">
            <a:avLst/>
          </a:prstGeom>
        </p:spPr>
      </p:pic>
      <p:sp>
        <p:nvSpPr>
          <p:cNvPr id="9" name="TextBox 8"/>
          <p:cNvSpPr txBox="1"/>
          <p:nvPr/>
        </p:nvSpPr>
        <p:spPr>
          <a:xfrm>
            <a:off x="6430091" y="1464527"/>
            <a:ext cx="4913138" cy="646331"/>
          </a:xfrm>
          <a:prstGeom prst="rect">
            <a:avLst/>
          </a:prstGeom>
          <a:noFill/>
        </p:spPr>
        <p:txBody>
          <a:bodyPr wrap="square" rtlCol="0">
            <a:spAutoFit/>
          </a:bodyPr>
          <a:lstStyle/>
          <a:p>
            <a:r>
              <a:rPr lang="en-US" dirty="0" smtClean="0"/>
              <a:t>**FBO.GOV will be moving to </a:t>
            </a:r>
            <a:r>
              <a:rPr lang="en-US" dirty="0">
                <a:hlinkClick r:id="rId4"/>
              </a:rPr>
              <a:t>https://</a:t>
            </a:r>
            <a:r>
              <a:rPr lang="en-US" dirty="0" smtClean="0">
                <a:hlinkClick r:id="rId4"/>
              </a:rPr>
              <a:t>beta.sam.gov</a:t>
            </a:r>
            <a:r>
              <a:rPr lang="en-US" dirty="0" smtClean="0"/>
              <a:t> Nov 8 2019</a:t>
            </a:r>
            <a:endParaRPr lang="en-US" dirty="0"/>
          </a:p>
        </p:txBody>
      </p:sp>
    </p:spTree>
    <p:extLst>
      <p:ext uri="{BB962C8B-B14F-4D97-AF65-F5344CB8AC3E}">
        <p14:creationId xmlns:p14="http://schemas.microsoft.com/office/powerpoint/2010/main" val="3945172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43396" y="1464527"/>
            <a:ext cx="8943804" cy="4163811"/>
          </a:xfrm>
          <a:prstGeom prst="rect">
            <a:avLst/>
          </a:prstGeom>
        </p:spPr>
      </p:pic>
      <p:sp>
        <p:nvSpPr>
          <p:cNvPr id="2" name="Title 1"/>
          <p:cNvSpPr>
            <a:spLocks noGrp="1"/>
          </p:cNvSpPr>
          <p:nvPr>
            <p:ph type="title"/>
          </p:nvPr>
        </p:nvSpPr>
        <p:spPr/>
        <p:txBody>
          <a:bodyPr/>
          <a:lstStyle/>
          <a:p>
            <a:r>
              <a:rPr lang="en-US" dirty="0"/>
              <a:t>THE BASICS – Locating opportunities</a:t>
            </a:r>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17</a:t>
            </a:fld>
            <a:endParaRPr lang="en-US"/>
          </a:p>
        </p:txBody>
      </p:sp>
      <p:sp>
        <p:nvSpPr>
          <p:cNvPr id="8" name="TextBox 7"/>
          <p:cNvSpPr txBox="1"/>
          <p:nvPr/>
        </p:nvSpPr>
        <p:spPr>
          <a:xfrm>
            <a:off x="1047750" y="1540727"/>
            <a:ext cx="2787650" cy="400110"/>
          </a:xfrm>
          <a:prstGeom prst="rect">
            <a:avLst/>
          </a:prstGeom>
          <a:noFill/>
        </p:spPr>
        <p:txBody>
          <a:bodyPr wrap="square" rtlCol="0">
            <a:spAutoFit/>
          </a:bodyPr>
          <a:lstStyle/>
          <a:p>
            <a:r>
              <a:rPr lang="en-US" sz="2000" b="1" u="sng" dirty="0" smtClean="0"/>
              <a:t>WPI NO COST SERVICE</a:t>
            </a:r>
            <a:endParaRPr lang="en-US" sz="2000" b="1" u="sng" dirty="0"/>
          </a:p>
        </p:txBody>
      </p:sp>
    </p:spTree>
    <p:extLst>
      <p:ext uri="{BB962C8B-B14F-4D97-AF65-F5344CB8AC3E}">
        <p14:creationId xmlns:p14="http://schemas.microsoft.com/office/powerpoint/2010/main" val="297551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 – Locating opportunities</a:t>
            </a:r>
          </a:p>
        </p:txBody>
      </p:sp>
      <p:sp>
        <p:nvSpPr>
          <p:cNvPr id="3" name="Content Placeholder 2"/>
          <p:cNvSpPr>
            <a:spLocks noGrp="1"/>
          </p:cNvSpPr>
          <p:nvPr>
            <p:ph idx="1"/>
          </p:nvPr>
        </p:nvSpPr>
        <p:spPr/>
        <p:txBody>
          <a:bodyPr/>
          <a:lstStyle/>
          <a:p>
            <a:r>
              <a:rPr lang="en-US" dirty="0" smtClean="0"/>
              <a:t>If you have a GSA Schedule - </a:t>
            </a:r>
            <a:r>
              <a:rPr lang="en-US" dirty="0">
                <a:hlinkClick r:id="rId2"/>
              </a:rPr>
              <a:t>https://www.ebuy.gsa.gov/ebuy</a:t>
            </a:r>
            <a:r>
              <a:rPr lang="en-US" dirty="0" smtClean="0">
                <a:hlinkClick r:id="rId2"/>
              </a:rPr>
              <a:t>/</a:t>
            </a:r>
            <a:r>
              <a:rPr lang="en-US" dirty="0" smtClean="0"/>
              <a:t> [must be GSA Schedule holder]</a:t>
            </a:r>
          </a:p>
          <a:p>
            <a:r>
              <a:rPr lang="en-US" dirty="0" err="1" smtClean="0"/>
              <a:t>FedBid</a:t>
            </a:r>
            <a:r>
              <a:rPr lang="en-US" dirty="0" smtClean="0"/>
              <a:t> – Unison – used by some Federal agencies - </a:t>
            </a:r>
            <a:r>
              <a:rPr lang="en-US" dirty="0">
                <a:hlinkClick r:id="rId3"/>
              </a:rPr>
              <a:t>https://www.unisonglobal.com/product-suites/acquisition/marketplace</a:t>
            </a:r>
            <a:r>
              <a:rPr lang="en-US" dirty="0" smtClean="0">
                <a:hlinkClick r:id="rId3"/>
              </a:rPr>
              <a:t>/</a:t>
            </a:r>
            <a:endParaRPr lang="en-US" dirty="0" smtClean="0"/>
          </a:p>
          <a:p>
            <a:r>
              <a:rPr lang="en-US" dirty="0" smtClean="0"/>
              <a:t>Pay for service – evaluate and verify prior to commitment</a:t>
            </a:r>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18</a:t>
            </a:fld>
            <a:endParaRPr lang="en-US"/>
          </a:p>
        </p:txBody>
      </p:sp>
    </p:spTree>
    <p:extLst>
      <p:ext uri="{BB962C8B-B14F-4D97-AF65-F5344CB8AC3E}">
        <p14:creationId xmlns:p14="http://schemas.microsoft.com/office/powerpoint/2010/main" val="2523284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smtClean="0"/>
              <a:t>BASICS – develop strong TARGETED MARKETING MATERIALS </a:t>
            </a:r>
            <a:endParaRPr lang="en-US" dirty="0"/>
          </a:p>
        </p:txBody>
      </p:sp>
      <p:sp>
        <p:nvSpPr>
          <p:cNvPr id="3" name="Content Placeholder 2"/>
          <p:cNvSpPr>
            <a:spLocks noGrp="1"/>
          </p:cNvSpPr>
          <p:nvPr>
            <p:ph idx="1"/>
          </p:nvPr>
        </p:nvSpPr>
        <p:spPr>
          <a:xfrm>
            <a:off x="1371600" y="2230244"/>
            <a:ext cx="9601200" cy="3637156"/>
          </a:xfrm>
        </p:spPr>
        <p:txBody>
          <a:bodyPr/>
          <a:lstStyle/>
          <a:p>
            <a:r>
              <a:rPr lang="en-US" dirty="0" smtClean="0"/>
              <a:t>Business card</a:t>
            </a:r>
          </a:p>
          <a:p>
            <a:r>
              <a:rPr lang="en-US" dirty="0" smtClean="0"/>
              <a:t>Capabilities statement</a:t>
            </a:r>
          </a:p>
          <a:p>
            <a:r>
              <a:rPr lang="en-US" dirty="0" smtClean="0"/>
              <a:t>Website</a:t>
            </a:r>
          </a:p>
          <a:p>
            <a:r>
              <a:rPr lang="en-US" dirty="0" smtClean="0"/>
              <a:t>Short Elevator “pitch”</a:t>
            </a:r>
          </a:p>
          <a:p>
            <a:r>
              <a:rPr lang="en-US" dirty="0" smtClean="0"/>
              <a:t>Longer “pitch”</a:t>
            </a:r>
          </a:p>
          <a:p>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19</a:t>
            </a:fld>
            <a:endParaRPr lang="en-US"/>
          </a:p>
        </p:txBody>
      </p:sp>
    </p:spTree>
    <p:extLst>
      <p:ext uri="{BB962C8B-B14F-4D97-AF65-F5344CB8AC3E}">
        <p14:creationId xmlns:p14="http://schemas.microsoft.com/office/powerpoint/2010/main" val="1958714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cap="all" dirty="0" smtClean="0">
                <a:solidFill>
                  <a:schemeClr val="tx1"/>
                </a:solidFill>
                <a:ea typeface="Arial" charset="0"/>
                <a:cs typeface="Arial" charset="0"/>
              </a:rPr>
              <a:t>INTRODUCTIONS</a:t>
            </a:r>
            <a:r>
              <a:rPr lang="en-US" b="1" dirty="0">
                <a:solidFill>
                  <a:schemeClr val="tx1"/>
                </a:solidFill>
                <a:ea typeface="Arial" charset="0"/>
                <a:cs typeface="Arial" charset="0"/>
              </a:rPr>
              <a:t/>
            </a:r>
            <a:br>
              <a:rPr lang="en-US" b="1" dirty="0">
                <a:solidFill>
                  <a:schemeClr val="tx1"/>
                </a:solidFill>
                <a:ea typeface="Arial" charset="0"/>
                <a:cs typeface="Arial" charset="0"/>
              </a:rPr>
            </a:br>
            <a:endParaRPr lang="en-US" dirty="0">
              <a:solidFill>
                <a:schemeClr val="tx1"/>
              </a:solidFill>
            </a:endParaRPr>
          </a:p>
        </p:txBody>
      </p:sp>
      <p:sp>
        <p:nvSpPr>
          <p:cNvPr id="6" name="Content Placeholder 5"/>
          <p:cNvSpPr>
            <a:spLocks noGrp="1"/>
          </p:cNvSpPr>
          <p:nvPr>
            <p:ph idx="1"/>
          </p:nvPr>
        </p:nvSpPr>
        <p:spPr>
          <a:xfrm>
            <a:off x="1371600" y="1761893"/>
            <a:ext cx="9601200" cy="4691493"/>
          </a:xfrm>
        </p:spPr>
        <p:txBody>
          <a:bodyPr>
            <a:normAutofit lnSpcReduction="10000"/>
          </a:bodyPr>
          <a:lstStyle/>
          <a:p>
            <a:r>
              <a:rPr lang="en-US" b="1" cap="all" dirty="0">
                <a:solidFill>
                  <a:schemeClr val="tx1"/>
                </a:solidFill>
                <a:ea typeface="Arial" charset="0"/>
                <a:cs typeface="Arial" charset="0"/>
              </a:rPr>
              <a:t>Kim Garber, </a:t>
            </a:r>
            <a:r>
              <a:rPr lang="en-US" b="1" cap="all" dirty="0" smtClean="0">
                <a:solidFill>
                  <a:schemeClr val="tx1"/>
                </a:solidFill>
                <a:ea typeface="Arial" charset="0"/>
                <a:cs typeface="Arial" charset="0"/>
              </a:rPr>
              <a:t>Wisconsin procurement institute (WPI)</a:t>
            </a:r>
          </a:p>
          <a:p>
            <a:r>
              <a:rPr lang="en-US" b="1" cap="all" dirty="0" smtClean="0">
                <a:solidFill>
                  <a:schemeClr val="tx1"/>
                </a:solidFill>
              </a:rPr>
              <a:t>Kim </a:t>
            </a:r>
            <a:r>
              <a:rPr lang="en-US" b="1" cap="all" dirty="0" err="1" smtClean="0">
                <a:solidFill>
                  <a:schemeClr val="tx1"/>
                </a:solidFill>
              </a:rPr>
              <a:t>HoffmaNn</a:t>
            </a:r>
            <a:r>
              <a:rPr lang="en-US" b="1" cap="all" dirty="0">
                <a:solidFill>
                  <a:schemeClr val="tx1"/>
                </a:solidFill>
              </a:rPr>
              <a:t>, Complete Mobile </a:t>
            </a:r>
            <a:r>
              <a:rPr lang="en-US" b="1" cap="all" dirty="0" smtClean="0">
                <a:solidFill>
                  <a:schemeClr val="tx1"/>
                </a:solidFill>
              </a:rPr>
              <a:t>Dentistry</a:t>
            </a:r>
          </a:p>
          <a:p>
            <a:endParaRPr lang="en-US" b="1" cap="all" dirty="0" smtClean="0">
              <a:solidFill>
                <a:schemeClr val="tx1"/>
              </a:solidFill>
            </a:endParaRPr>
          </a:p>
          <a:p>
            <a:endParaRPr lang="en-US" b="1" cap="all" dirty="0" smtClean="0">
              <a:solidFill>
                <a:schemeClr val="tx1"/>
              </a:solidFill>
            </a:endParaRPr>
          </a:p>
          <a:p>
            <a:endParaRPr lang="en-US" b="1" cap="all" dirty="0">
              <a:solidFill>
                <a:schemeClr val="tx1"/>
              </a:solidFill>
            </a:endParaRPr>
          </a:p>
          <a:p>
            <a:r>
              <a:rPr lang="en-US" b="1" cap="all" dirty="0" smtClean="0">
                <a:solidFill>
                  <a:schemeClr val="tx1"/>
                </a:solidFill>
              </a:rPr>
              <a:t>Show of Hands </a:t>
            </a:r>
          </a:p>
          <a:p>
            <a:pPr lvl="1"/>
            <a:r>
              <a:rPr lang="en-US" b="1" cap="all" dirty="0" smtClean="0">
                <a:solidFill>
                  <a:schemeClr val="tx1"/>
                </a:solidFill>
              </a:rPr>
              <a:t>Registered in sam.gov</a:t>
            </a:r>
          </a:p>
          <a:p>
            <a:pPr lvl="1"/>
            <a:r>
              <a:rPr lang="en-US" b="1" cap="all" dirty="0" smtClean="0">
                <a:solidFill>
                  <a:schemeClr val="tx1"/>
                </a:solidFill>
              </a:rPr>
              <a:t>Doing business with the Government</a:t>
            </a:r>
          </a:p>
          <a:p>
            <a:pPr lvl="1"/>
            <a:r>
              <a:rPr lang="en-US" b="1" cap="all" dirty="0" smtClean="0">
                <a:solidFill>
                  <a:schemeClr val="tx1"/>
                </a:solidFill>
              </a:rPr>
              <a:t>Are you the decision maker</a:t>
            </a:r>
            <a:endParaRPr lang="en-US" dirty="0"/>
          </a:p>
        </p:txBody>
      </p:sp>
      <p:sp>
        <p:nvSpPr>
          <p:cNvPr id="2" name="Slide Number Placeholder 1"/>
          <p:cNvSpPr>
            <a:spLocks noGrp="1"/>
          </p:cNvSpPr>
          <p:nvPr>
            <p:ph type="sldNum" sz="quarter" idx="12"/>
          </p:nvPr>
        </p:nvSpPr>
        <p:spPr/>
        <p:txBody>
          <a:bodyPr/>
          <a:lstStyle/>
          <a:p>
            <a:pPr>
              <a:defRPr/>
            </a:pPr>
            <a:fld id="{1644AC26-06E3-4913-B6A5-BF6E8B038069}" type="slidenum">
              <a:rPr lang="en-US" altLang="en-US" smtClean="0">
                <a:solidFill>
                  <a:prstClr val="black"/>
                </a:solidFill>
              </a:rPr>
              <a:pPr>
                <a:defRPr/>
              </a:pPr>
              <a:t>2</a:t>
            </a:fld>
            <a:endParaRPr lang="en-US" altLang="en-US">
              <a:solidFill>
                <a:prstClr val="black"/>
              </a:solidFill>
            </a:endParaRPr>
          </a:p>
        </p:txBody>
      </p:sp>
      <p:pic>
        <p:nvPicPr>
          <p:cNvPr id="3" name="Picture 2"/>
          <p:cNvPicPr>
            <a:picLocks noChangeAspect="1"/>
          </p:cNvPicPr>
          <p:nvPr/>
        </p:nvPicPr>
        <p:blipFill>
          <a:blip r:embed="rId2"/>
          <a:stretch>
            <a:fillRect/>
          </a:stretch>
        </p:blipFill>
        <p:spPr>
          <a:xfrm>
            <a:off x="5008147" y="3164305"/>
            <a:ext cx="1476876" cy="1476876"/>
          </a:xfrm>
          <a:prstGeom prst="rect">
            <a:avLst/>
          </a:prstGeom>
        </p:spPr>
      </p:pic>
    </p:spTree>
    <p:extLst>
      <p:ext uri="{BB962C8B-B14F-4D97-AF65-F5344CB8AC3E}">
        <p14:creationId xmlns:p14="http://schemas.microsoft.com/office/powerpoint/2010/main" val="218291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20</a:t>
            </a:fld>
            <a:endParaRPr lang="en-US"/>
          </a:p>
        </p:txBody>
      </p:sp>
      <p:pic>
        <p:nvPicPr>
          <p:cNvPr id="7" name="Picture 6"/>
          <p:cNvPicPr>
            <a:picLocks noChangeAspect="1"/>
          </p:cNvPicPr>
          <p:nvPr/>
        </p:nvPicPr>
        <p:blipFill>
          <a:blip r:embed="rId2"/>
          <a:stretch>
            <a:fillRect/>
          </a:stretch>
        </p:blipFill>
        <p:spPr>
          <a:xfrm>
            <a:off x="987182" y="173061"/>
            <a:ext cx="6078899" cy="3394052"/>
          </a:xfrm>
          <a:prstGeom prst="rect">
            <a:avLst/>
          </a:prstGeom>
        </p:spPr>
      </p:pic>
      <p:pic>
        <p:nvPicPr>
          <p:cNvPr id="8" name="Picture 7"/>
          <p:cNvPicPr>
            <a:picLocks noChangeAspect="1"/>
          </p:cNvPicPr>
          <p:nvPr/>
        </p:nvPicPr>
        <p:blipFill>
          <a:blip r:embed="rId3"/>
          <a:stretch>
            <a:fillRect/>
          </a:stretch>
        </p:blipFill>
        <p:spPr>
          <a:xfrm>
            <a:off x="6896099" y="1184276"/>
            <a:ext cx="4952369" cy="3670400"/>
          </a:xfrm>
          <a:prstGeom prst="rect">
            <a:avLst/>
          </a:prstGeom>
        </p:spPr>
      </p:pic>
      <p:sp>
        <p:nvSpPr>
          <p:cNvPr id="9" name="Rectangle 8"/>
          <p:cNvSpPr/>
          <p:nvPr/>
        </p:nvSpPr>
        <p:spPr>
          <a:xfrm>
            <a:off x="1041400" y="3624515"/>
            <a:ext cx="6096000" cy="2529923"/>
          </a:xfrm>
          <a:prstGeom prst="rect">
            <a:avLst/>
          </a:prstGeom>
          <a:solidFill>
            <a:schemeClr val="bg1"/>
          </a:solidFill>
        </p:spPr>
        <p:txBody>
          <a:bodyPr>
            <a:spAutoFit/>
          </a:bodyPr>
          <a:lstStyle/>
          <a:p>
            <a:pPr>
              <a:lnSpc>
                <a:spcPct val="110000"/>
              </a:lnSpc>
              <a:spcAft>
                <a:spcPts val="1200"/>
              </a:spcAft>
            </a:pPr>
            <a:r>
              <a:rPr lang="en-US" i="1" dirty="0">
                <a:solidFill>
                  <a:schemeClr val="accent6">
                    <a:lumMod val="50000"/>
                  </a:schemeClr>
                </a:solidFill>
              </a:rPr>
              <a:t>My name is Red Green, President of the Green Barge Company based in Jacksonville, Florida.  Our company specializes in shoreline clean up and reconstruction. </a:t>
            </a:r>
            <a:r>
              <a:rPr lang="en-US" i="1" dirty="0">
                <a:solidFill>
                  <a:schemeClr val="accent2">
                    <a:lumMod val="50000"/>
                  </a:schemeClr>
                </a:solidFill>
              </a:rPr>
              <a:t>We are currently working with the </a:t>
            </a:r>
            <a:r>
              <a:rPr lang="en-US" b="1" i="1" dirty="0">
                <a:solidFill>
                  <a:schemeClr val="accent2">
                    <a:lumMod val="50000"/>
                  </a:schemeClr>
                </a:solidFill>
              </a:rPr>
              <a:t>USACE </a:t>
            </a:r>
            <a:r>
              <a:rPr lang="en-US" i="1" dirty="0">
                <a:solidFill>
                  <a:schemeClr val="accent2">
                    <a:lumMod val="50000"/>
                  </a:schemeClr>
                </a:solidFill>
              </a:rPr>
              <a:t>on repairing areas on the St. Josephs River damaged after </a:t>
            </a:r>
            <a:r>
              <a:rPr lang="en-US" b="1" i="1" dirty="0">
                <a:solidFill>
                  <a:schemeClr val="accent2">
                    <a:lumMod val="50000"/>
                  </a:schemeClr>
                </a:solidFill>
              </a:rPr>
              <a:t>Hurricane Irma.  </a:t>
            </a:r>
            <a:r>
              <a:rPr lang="en-US" i="1" dirty="0">
                <a:solidFill>
                  <a:schemeClr val="accent2">
                    <a:lumMod val="50000"/>
                  </a:schemeClr>
                </a:solidFill>
              </a:rPr>
              <a:t>Green Barge is </a:t>
            </a:r>
            <a:r>
              <a:rPr lang="en-US" b="1" i="1" dirty="0">
                <a:solidFill>
                  <a:schemeClr val="accent2">
                    <a:lumMod val="50000"/>
                  </a:schemeClr>
                </a:solidFill>
              </a:rPr>
              <a:t>certified as a HUBZone </a:t>
            </a:r>
            <a:r>
              <a:rPr lang="en-US" i="1" dirty="0">
                <a:solidFill>
                  <a:schemeClr val="accent2">
                    <a:lumMod val="50000"/>
                  </a:schemeClr>
                </a:solidFill>
              </a:rPr>
              <a:t>with </a:t>
            </a:r>
            <a:r>
              <a:rPr lang="en-US" b="1" i="1" dirty="0">
                <a:solidFill>
                  <a:schemeClr val="accent2">
                    <a:lumMod val="50000"/>
                  </a:schemeClr>
                </a:solidFill>
              </a:rPr>
              <a:t>10 years of  experience</a:t>
            </a:r>
            <a:r>
              <a:rPr lang="en-US" i="1" dirty="0">
                <a:solidFill>
                  <a:schemeClr val="accent2">
                    <a:lumMod val="50000"/>
                  </a:schemeClr>
                </a:solidFill>
              </a:rPr>
              <a:t> in shoreline work.  We have an experienced crew with a </a:t>
            </a:r>
            <a:r>
              <a:rPr lang="en-US" b="1" i="1" dirty="0">
                <a:solidFill>
                  <a:schemeClr val="accent2">
                    <a:lumMod val="50000"/>
                  </a:schemeClr>
                </a:solidFill>
              </a:rPr>
              <a:t>superior safety record</a:t>
            </a:r>
            <a:r>
              <a:rPr lang="en-US" i="1" dirty="0">
                <a:solidFill>
                  <a:schemeClr val="accent2">
                    <a:lumMod val="50000"/>
                  </a:schemeClr>
                </a:solidFill>
              </a:rPr>
              <a:t>.</a:t>
            </a:r>
          </a:p>
        </p:txBody>
      </p:sp>
    </p:spTree>
    <p:extLst>
      <p:ext uri="{BB962C8B-B14F-4D97-AF65-F5344CB8AC3E}">
        <p14:creationId xmlns:p14="http://schemas.microsoft.com/office/powerpoint/2010/main" val="2550949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21</a:t>
            </a:fld>
            <a:endParaRPr lang="en-US"/>
          </a:p>
        </p:txBody>
      </p:sp>
      <p:pic>
        <p:nvPicPr>
          <p:cNvPr id="7" name="Picture 6"/>
          <p:cNvPicPr>
            <a:picLocks noChangeAspect="1"/>
          </p:cNvPicPr>
          <p:nvPr/>
        </p:nvPicPr>
        <p:blipFill>
          <a:blip r:embed="rId2"/>
          <a:stretch>
            <a:fillRect/>
          </a:stretch>
        </p:blipFill>
        <p:spPr>
          <a:xfrm>
            <a:off x="1269436" y="204986"/>
            <a:ext cx="4421191" cy="6248400"/>
          </a:xfrm>
          <a:prstGeom prst="rect">
            <a:avLst/>
          </a:prstGeom>
        </p:spPr>
      </p:pic>
      <p:pic>
        <p:nvPicPr>
          <p:cNvPr id="8" name="Picture 7"/>
          <p:cNvPicPr>
            <a:picLocks noChangeAspect="1"/>
          </p:cNvPicPr>
          <p:nvPr/>
        </p:nvPicPr>
        <p:blipFill>
          <a:blip r:embed="rId3"/>
          <a:stretch>
            <a:fillRect/>
          </a:stretch>
        </p:blipFill>
        <p:spPr>
          <a:xfrm>
            <a:off x="6497641" y="202506"/>
            <a:ext cx="4830923" cy="6253361"/>
          </a:xfrm>
          <a:prstGeom prst="rect">
            <a:avLst/>
          </a:prstGeom>
        </p:spPr>
      </p:pic>
    </p:spTree>
    <p:extLst>
      <p:ext uri="{BB962C8B-B14F-4D97-AF65-F5344CB8AC3E}">
        <p14:creationId xmlns:p14="http://schemas.microsoft.com/office/powerpoint/2010/main" val="1524589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Understand current and upcoming rules, regulations, requirements</a:t>
            </a:r>
            <a:endParaRPr lang="en-US" dirty="0"/>
          </a:p>
        </p:txBody>
      </p:sp>
      <p:sp>
        <p:nvSpPr>
          <p:cNvPr id="2" name="Date Placeholder 1"/>
          <p:cNvSpPr>
            <a:spLocks noGrp="1"/>
          </p:cNvSpPr>
          <p:nvPr>
            <p:ph type="dt" sz="half" idx="10"/>
          </p:nvPr>
        </p:nvSpPr>
        <p:spPr/>
        <p:txBody>
          <a:bodyPr/>
          <a:lstStyle/>
          <a:p>
            <a:r>
              <a:rPr lang="en-US" smtClean="0"/>
              <a:t>October 2019</a:t>
            </a:r>
            <a:endParaRPr lang="en-US"/>
          </a:p>
        </p:txBody>
      </p:sp>
      <p:sp>
        <p:nvSpPr>
          <p:cNvPr id="3" name="Footer Placeholder 2"/>
          <p:cNvSpPr>
            <a:spLocks noGrp="1"/>
          </p:cNvSpPr>
          <p:nvPr>
            <p:ph type="ftr" sz="quarter" idx="11"/>
          </p:nvPr>
        </p:nvSpPr>
        <p:spPr/>
        <p:txBody>
          <a:bodyPr/>
          <a:lstStyle/>
          <a:p>
            <a:r>
              <a:rPr lang="en-US" smtClean="0"/>
              <a:t>The Contracting Academy</a:t>
            </a:r>
            <a:endParaRPr lang="en-US"/>
          </a:p>
        </p:txBody>
      </p:sp>
      <p:sp>
        <p:nvSpPr>
          <p:cNvPr id="4" name="Slide Number Placeholder 3"/>
          <p:cNvSpPr>
            <a:spLocks noGrp="1"/>
          </p:cNvSpPr>
          <p:nvPr>
            <p:ph type="sldNum" sz="quarter" idx="12"/>
          </p:nvPr>
        </p:nvSpPr>
        <p:spPr/>
        <p:txBody>
          <a:bodyPr/>
          <a:lstStyle/>
          <a:p>
            <a:fld id="{44F2FEE3-8228-42B2-AB96-91A6CA9923D0}" type="slidenum">
              <a:rPr lang="en-US" smtClean="0"/>
              <a:t>22</a:t>
            </a:fld>
            <a:endParaRPr lang="en-US"/>
          </a:p>
        </p:txBody>
      </p:sp>
      <p:pic>
        <p:nvPicPr>
          <p:cNvPr id="10" name="Picture 9"/>
          <p:cNvPicPr>
            <a:picLocks noChangeAspect="1"/>
          </p:cNvPicPr>
          <p:nvPr/>
        </p:nvPicPr>
        <p:blipFill>
          <a:blip r:embed="rId2"/>
          <a:stretch>
            <a:fillRect/>
          </a:stretch>
        </p:blipFill>
        <p:spPr>
          <a:xfrm>
            <a:off x="1501944" y="1885067"/>
            <a:ext cx="5292047" cy="3207634"/>
          </a:xfrm>
          <a:prstGeom prst="rect">
            <a:avLst/>
          </a:prstGeom>
        </p:spPr>
      </p:pic>
      <p:pic>
        <p:nvPicPr>
          <p:cNvPr id="11" name="Picture 10"/>
          <p:cNvPicPr>
            <a:picLocks noChangeAspect="1"/>
          </p:cNvPicPr>
          <p:nvPr/>
        </p:nvPicPr>
        <p:blipFill>
          <a:blip r:embed="rId3"/>
          <a:stretch>
            <a:fillRect/>
          </a:stretch>
        </p:blipFill>
        <p:spPr>
          <a:xfrm>
            <a:off x="6895166" y="2541931"/>
            <a:ext cx="4173862" cy="3806969"/>
          </a:xfrm>
          <a:prstGeom prst="rect">
            <a:avLst/>
          </a:prstGeom>
        </p:spPr>
      </p:pic>
    </p:spTree>
    <p:extLst>
      <p:ext uri="{BB962C8B-B14F-4D97-AF65-F5344CB8AC3E}">
        <p14:creationId xmlns:p14="http://schemas.microsoft.com/office/powerpoint/2010/main" val="3086235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 relationships Government agencies, current contractors / subcontractors and supporting resources</a:t>
            </a:r>
            <a:br>
              <a:rPr lang="en-US" dirty="0"/>
            </a:br>
            <a:endParaRPr lang="en-US" dirty="0"/>
          </a:p>
        </p:txBody>
      </p:sp>
      <p:sp>
        <p:nvSpPr>
          <p:cNvPr id="3" name="Content Placeholder 2"/>
          <p:cNvSpPr>
            <a:spLocks noGrp="1"/>
          </p:cNvSpPr>
          <p:nvPr>
            <p:ph idx="1"/>
          </p:nvPr>
        </p:nvSpPr>
        <p:spPr>
          <a:xfrm>
            <a:off x="1371600" y="2794000"/>
            <a:ext cx="9601200" cy="2997200"/>
          </a:xfrm>
        </p:spPr>
        <p:txBody>
          <a:bodyPr>
            <a:normAutofit fontScale="92500" lnSpcReduction="10000"/>
          </a:bodyPr>
          <a:lstStyle/>
          <a:p>
            <a:r>
              <a:rPr lang="en-US" dirty="0" smtClean="0"/>
              <a:t>Industry days, conferences, workshops…..</a:t>
            </a:r>
          </a:p>
          <a:p>
            <a:r>
              <a:rPr lang="en-US" dirty="0" smtClean="0"/>
              <a:t>Federal based organizations such as NCMA, NDIA, SAME, SMALL BUSINESS organizations …….</a:t>
            </a:r>
          </a:p>
          <a:p>
            <a:r>
              <a:rPr lang="en-US" dirty="0" smtClean="0"/>
              <a:t>IN PERSON relationship development with individuals and agencies / primes</a:t>
            </a:r>
          </a:p>
          <a:p>
            <a:pPr lvl="1"/>
            <a:r>
              <a:rPr lang="en-US" dirty="0" smtClean="0"/>
              <a:t>Future MPs or JVs</a:t>
            </a:r>
          </a:p>
          <a:p>
            <a:pPr lvl="1"/>
            <a:r>
              <a:rPr lang="en-US" dirty="0" smtClean="0"/>
              <a:t>Competitors one day – partners the next day </a:t>
            </a:r>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23</a:t>
            </a:fld>
            <a:endParaRPr lang="en-US"/>
          </a:p>
        </p:txBody>
      </p:sp>
    </p:spTree>
    <p:extLst>
      <p:ext uri="{BB962C8B-B14F-4D97-AF65-F5344CB8AC3E}">
        <p14:creationId xmlns:p14="http://schemas.microsoft.com/office/powerpoint/2010/main" val="274789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develop these relationships?</a:t>
            </a:r>
            <a:endParaRPr lang="en-US" dirty="0"/>
          </a:p>
        </p:txBody>
      </p:sp>
      <p:sp>
        <p:nvSpPr>
          <p:cNvPr id="3" name="Content Placeholder 2"/>
          <p:cNvSpPr>
            <a:spLocks noGrp="1"/>
          </p:cNvSpPr>
          <p:nvPr>
            <p:ph idx="1"/>
          </p:nvPr>
        </p:nvSpPr>
        <p:spPr>
          <a:xfrm>
            <a:off x="1371600" y="2019300"/>
            <a:ext cx="9601200" cy="3848100"/>
          </a:xfrm>
        </p:spPr>
        <p:txBody>
          <a:bodyPr>
            <a:normAutofit lnSpcReduction="10000"/>
          </a:bodyPr>
          <a:lstStyle/>
          <a:p>
            <a:r>
              <a:rPr lang="en-US" dirty="0" smtClean="0"/>
              <a:t>What does the government REALLY need</a:t>
            </a:r>
          </a:p>
          <a:p>
            <a:r>
              <a:rPr lang="en-US" dirty="0" smtClean="0"/>
              <a:t>What problems do they have that you could solve</a:t>
            </a:r>
          </a:p>
          <a:p>
            <a:r>
              <a:rPr lang="en-US" dirty="0" smtClean="0"/>
              <a:t>Develop trust </a:t>
            </a:r>
          </a:p>
          <a:p>
            <a:r>
              <a:rPr lang="en-US" dirty="0" smtClean="0"/>
              <a:t>Learn and understand the challenges that they buyer or end user is having –with current suppliers, requirements, deadlines, funding……</a:t>
            </a:r>
          </a:p>
          <a:p>
            <a:r>
              <a:rPr lang="en-US" dirty="0" smtClean="0"/>
              <a:t>Learn more about what primes are doing – potential for subcontracting </a:t>
            </a:r>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24</a:t>
            </a:fld>
            <a:endParaRPr lang="en-US"/>
          </a:p>
        </p:txBody>
      </p:sp>
    </p:spTree>
    <p:extLst>
      <p:ext uri="{BB962C8B-B14F-4D97-AF65-F5344CB8AC3E}">
        <p14:creationId xmlns:p14="http://schemas.microsoft.com/office/powerpoint/2010/main" val="2292131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smtClean="0"/>
              <a:t>stuff – GSA Conference is back</a:t>
            </a:r>
            <a:endParaRPr lang="en-US" dirty="0"/>
          </a:p>
        </p:txBody>
      </p:sp>
      <p:pic>
        <p:nvPicPr>
          <p:cNvPr id="7" name="Content Placeholder 6"/>
          <p:cNvPicPr>
            <a:picLocks noGrp="1" noChangeAspect="1"/>
          </p:cNvPicPr>
          <p:nvPr>
            <p:ph idx="1"/>
          </p:nvPr>
        </p:nvPicPr>
        <p:blipFill>
          <a:blip r:embed="rId2"/>
          <a:stretch>
            <a:fillRect/>
          </a:stretch>
        </p:blipFill>
        <p:spPr>
          <a:xfrm>
            <a:off x="4851400" y="1495560"/>
            <a:ext cx="5985726" cy="4957826"/>
          </a:xfrm>
          <a:prstGeom prst="rect">
            <a:avLst/>
          </a:prstGeom>
        </p:spPr>
      </p:pic>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25</a:t>
            </a:fld>
            <a:endParaRPr lang="en-US"/>
          </a:p>
        </p:txBody>
      </p:sp>
      <p:sp>
        <p:nvSpPr>
          <p:cNvPr id="8" name="Rectangle 7"/>
          <p:cNvSpPr/>
          <p:nvPr/>
        </p:nvSpPr>
        <p:spPr>
          <a:xfrm>
            <a:off x="1289050" y="2111286"/>
            <a:ext cx="3175000" cy="2031325"/>
          </a:xfrm>
          <a:prstGeom prst="rect">
            <a:avLst/>
          </a:prstGeom>
        </p:spPr>
        <p:txBody>
          <a:bodyPr wrap="square">
            <a:spAutoFit/>
          </a:bodyPr>
          <a:lstStyle/>
          <a:p>
            <a:r>
              <a:rPr lang="en-US" dirty="0">
                <a:hlinkClick r:id="rId3"/>
              </a:rPr>
              <a:t>https://www.gsa.gov/about-us/organization/federal-acquisition-service/customer-and-stakeholder-engagement/federal-acquisition-service-training-fast-conference</a:t>
            </a:r>
            <a:endParaRPr lang="en-US" dirty="0"/>
          </a:p>
        </p:txBody>
      </p:sp>
    </p:spTree>
    <p:extLst>
      <p:ext uri="{BB962C8B-B14F-4D97-AF65-F5344CB8AC3E}">
        <p14:creationId xmlns:p14="http://schemas.microsoft.com/office/powerpoint/2010/main" val="3964348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stuff </a:t>
            </a:r>
            <a:r>
              <a:rPr lang="en-US" dirty="0" smtClean="0"/>
              <a:t>–GSA MAS consolidation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Last</a:t>
            </a:r>
            <a:r>
              <a:rPr lang="en-US" dirty="0"/>
              <a:t> November, the agency </a:t>
            </a:r>
            <a:r>
              <a:rPr lang="en-US" dirty="0">
                <a:hlinkClick r:id="rId2"/>
              </a:rPr>
              <a:t>unveiled</a:t>
            </a:r>
            <a:r>
              <a:rPr lang="en-US" dirty="0"/>
              <a:t> plans to unite the 24 </a:t>
            </a:r>
            <a:r>
              <a:rPr lang="en-US" dirty="0" err="1"/>
              <a:t>siloed</a:t>
            </a:r>
            <a:r>
              <a:rPr lang="en-US" dirty="0"/>
              <a:t> schedules into one intuitive system. On Oct. 1, the agency </a:t>
            </a:r>
            <a:r>
              <a:rPr lang="en-US" dirty="0">
                <a:hlinkClick r:id="rId3"/>
              </a:rPr>
              <a:t>completed</a:t>
            </a:r>
            <a:r>
              <a:rPr lang="en-US" dirty="0"/>
              <a:t> the first phase of the integration and released the new single </a:t>
            </a:r>
            <a:r>
              <a:rPr lang="en-US" dirty="0">
                <a:hlinkClick r:id="rId4"/>
              </a:rPr>
              <a:t>solicitation</a:t>
            </a:r>
            <a:r>
              <a:rPr lang="en-US" dirty="0"/>
              <a:t>, where everything is in one place. </a:t>
            </a:r>
            <a:endParaRPr lang="en-US" dirty="0" smtClean="0"/>
          </a:p>
          <a:p>
            <a:r>
              <a:rPr lang="en-US" dirty="0"/>
              <a:t>During phase two, vendors will </a:t>
            </a:r>
            <a:r>
              <a:rPr lang="en-US" dirty="0" smtClean="0"/>
              <a:t>see </a:t>
            </a:r>
            <a:r>
              <a:rPr lang="en-US" dirty="0"/>
              <a:t>a migration of SINs </a:t>
            </a:r>
            <a:r>
              <a:rPr lang="en-US" sz="2200" dirty="0" smtClean="0"/>
              <a:t>(Special Item Numbers) </a:t>
            </a:r>
            <a:r>
              <a:rPr lang="en-US" dirty="0" smtClean="0"/>
              <a:t>and </a:t>
            </a:r>
            <a:r>
              <a:rPr lang="en-US" dirty="0"/>
              <a:t>will have the opportunity to select SINs that were previously across separate Schedules. </a:t>
            </a:r>
          </a:p>
          <a:p>
            <a:r>
              <a:rPr lang="en-US" dirty="0" smtClean="0"/>
              <a:t>Phase three </a:t>
            </a:r>
            <a:r>
              <a:rPr lang="en-US" dirty="0"/>
              <a:t>in mid- to late-July of next </a:t>
            </a:r>
            <a:r>
              <a:rPr lang="en-US" dirty="0" smtClean="0"/>
              <a:t>year - the </a:t>
            </a:r>
            <a:r>
              <a:rPr lang="en-US" dirty="0"/>
              <a:t>final phase will primarily support contractors who have multiple contracts with more than five years left to consolidate into one single contract under the new Schedule.</a:t>
            </a:r>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26</a:t>
            </a:fld>
            <a:endParaRPr lang="en-US"/>
          </a:p>
        </p:txBody>
      </p:sp>
    </p:spTree>
    <p:extLst>
      <p:ext uri="{BB962C8B-B14F-4D97-AF65-F5344CB8AC3E}">
        <p14:creationId xmlns:p14="http://schemas.microsoft.com/office/powerpoint/2010/main" val="39215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stuff </a:t>
            </a:r>
            <a:r>
              <a:rPr lang="en-US" dirty="0" smtClean="0"/>
              <a:t>–”Amazon for Government”</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a:t>Nearly two years ago, the General Services Administration began a journey to develop an online marketplace for federal acquisition at the behest of Congress.</a:t>
            </a:r>
          </a:p>
          <a:p>
            <a:pPr fontAlgn="base"/>
            <a:r>
              <a:rPr lang="en-US" dirty="0"/>
              <a:t>In Congress, the e-commerce platform idea was dubbed "Amazon for government," and the provision was tucked in the 2018 National Defense Authorization Act signed in December 2017.</a:t>
            </a:r>
          </a:p>
          <a:p>
            <a:pPr fontAlgn="base"/>
            <a:r>
              <a:rPr lang="en-US" dirty="0"/>
              <a:t>Earlier this month, GSA rolled out the initial vehicle it wants to use to test its online purchasing platform pathway. In a solicitation, GSA asked commercial e-commerce platform providers to compete for its "proof of concept" model that will give federal buyers with government purchase cards an online marketplace where they can buy commercial products priced below the </a:t>
            </a:r>
            <a:r>
              <a:rPr lang="en-US" dirty="0" err="1"/>
              <a:t>micropurchase</a:t>
            </a:r>
            <a:r>
              <a:rPr lang="en-US" dirty="0"/>
              <a:t> threshold of $10,000.</a:t>
            </a:r>
          </a:p>
          <a:p>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27</a:t>
            </a:fld>
            <a:endParaRPr lang="en-US"/>
          </a:p>
        </p:txBody>
      </p:sp>
    </p:spTree>
    <p:extLst>
      <p:ext uri="{BB962C8B-B14F-4D97-AF65-F5344CB8AC3E}">
        <p14:creationId xmlns:p14="http://schemas.microsoft.com/office/powerpoint/2010/main" val="943532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0" y="520700"/>
            <a:ext cx="9601200" cy="778727"/>
          </a:xfrm>
        </p:spPr>
        <p:txBody>
          <a:bodyPr/>
          <a:lstStyle/>
          <a:p>
            <a:r>
              <a:rPr lang="en-US" dirty="0" smtClean="0"/>
              <a:t>Other stuff – migration to beta.sam.gov</a:t>
            </a:r>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28</a:t>
            </a:fld>
            <a:endParaRPr lang="en-US"/>
          </a:p>
        </p:txBody>
      </p:sp>
      <p:pic>
        <p:nvPicPr>
          <p:cNvPr id="7" name="Picture 6"/>
          <p:cNvPicPr>
            <a:picLocks noChangeAspect="1"/>
          </p:cNvPicPr>
          <p:nvPr/>
        </p:nvPicPr>
        <p:blipFill>
          <a:blip r:embed="rId2"/>
          <a:stretch>
            <a:fillRect/>
          </a:stretch>
        </p:blipFill>
        <p:spPr>
          <a:xfrm>
            <a:off x="1390650" y="1267438"/>
            <a:ext cx="5734573" cy="4539692"/>
          </a:xfrm>
          <a:prstGeom prst="rect">
            <a:avLst/>
          </a:prstGeom>
        </p:spPr>
      </p:pic>
      <p:pic>
        <p:nvPicPr>
          <p:cNvPr id="3" name="Picture 2"/>
          <p:cNvPicPr>
            <a:picLocks noChangeAspect="1"/>
          </p:cNvPicPr>
          <p:nvPr/>
        </p:nvPicPr>
        <p:blipFill rotWithShape="1">
          <a:blip r:embed="rId3"/>
          <a:srcRect l="14506" t="35958" r="13947" b="26655"/>
          <a:stretch/>
        </p:blipFill>
        <p:spPr>
          <a:xfrm>
            <a:off x="6367926" y="3537284"/>
            <a:ext cx="5712599" cy="1678322"/>
          </a:xfrm>
          <a:prstGeom prst="rect">
            <a:avLst/>
          </a:prstGeom>
        </p:spPr>
      </p:pic>
    </p:spTree>
    <p:extLst>
      <p:ext uri="{BB962C8B-B14F-4D97-AF65-F5344CB8AC3E}">
        <p14:creationId xmlns:p14="http://schemas.microsoft.com/office/powerpoint/2010/main" val="1479336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57" y="212726"/>
            <a:ext cx="10515600" cy="1325563"/>
          </a:xfrm>
        </p:spPr>
        <p:txBody>
          <a:bodyPr/>
          <a:lstStyle/>
          <a:p>
            <a:r>
              <a:rPr lang="en-US" dirty="0" smtClean="0">
                <a:solidFill>
                  <a:srgbClr val="002060"/>
                </a:solidFill>
                <a:latin typeface="Calibri" panose="020F0502020204030204" pitchFamily="34" charset="0"/>
              </a:rPr>
              <a:t>Ten databases rolled into one</a:t>
            </a:r>
            <a:endParaRPr lang="en-US" dirty="0">
              <a:solidFill>
                <a:srgbClr val="002060"/>
              </a:solidFill>
              <a:latin typeface="Calibri" panose="020F0502020204030204" pitchFamily="34" charset="0"/>
            </a:endParaRP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10/21/2019</a:t>
            </a:fld>
            <a:endParaRPr lang="en-US" dirty="0"/>
          </a:p>
        </p:txBody>
      </p:sp>
      <p:sp>
        <p:nvSpPr>
          <p:cNvPr id="5" name="Slide Number Placeholder 4"/>
          <p:cNvSpPr>
            <a:spLocks noGrp="1"/>
          </p:cNvSpPr>
          <p:nvPr>
            <p:ph type="sldNum" sz="quarter" idx="12"/>
          </p:nvPr>
        </p:nvSpPr>
        <p:spPr/>
        <p:txBody>
          <a:bodyPr/>
          <a:lstStyle/>
          <a:p>
            <a:fld id="{B687C8F9-D69E-408A-9471-1F7D9DCD1C43}" type="slidenum">
              <a:rPr lang="en-US" smtClean="0"/>
              <a:t>29</a:t>
            </a:fld>
            <a:endParaRPr lang="en-US"/>
          </a:p>
        </p:txBody>
      </p:sp>
      <p:sp>
        <p:nvSpPr>
          <p:cNvPr id="6" name="Content Placeholder 2"/>
          <p:cNvSpPr>
            <a:spLocks noGrp="1"/>
          </p:cNvSpPr>
          <p:nvPr>
            <p:ph idx="1"/>
          </p:nvPr>
        </p:nvSpPr>
        <p:spPr>
          <a:xfrm>
            <a:off x="2057399" y="1130968"/>
            <a:ext cx="9120555" cy="4776364"/>
          </a:xfrm>
        </p:spPr>
        <p:txBody>
          <a:bodyPr>
            <a:normAutofit fontScale="77500" lnSpcReduction="20000"/>
          </a:bodyPr>
          <a:lstStyle/>
          <a:p>
            <a:r>
              <a:rPr lang="en-US" b="1" dirty="0">
                <a:latin typeface="Calibri" panose="020F0502020204030204" pitchFamily="34" charset="0"/>
              </a:rPr>
              <a:t>Entity Information:</a:t>
            </a:r>
            <a:r>
              <a:rPr lang="en-US" dirty="0">
                <a:latin typeface="Calibri" panose="020F0502020204030204" pitchFamily="34" charset="0"/>
              </a:rPr>
              <a:t> System for Award Management (SAM.gov) – Registrations and Exclusions</a:t>
            </a:r>
          </a:p>
          <a:p>
            <a:r>
              <a:rPr lang="en-US" b="1" dirty="0">
                <a:latin typeface="Calibri" panose="020F0502020204030204" pitchFamily="34" charset="0"/>
              </a:rPr>
              <a:t>Contract Opportunities:</a:t>
            </a:r>
            <a:r>
              <a:rPr lang="en-US" dirty="0">
                <a:latin typeface="Calibri" panose="020F0502020204030204" pitchFamily="34" charset="0"/>
              </a:rPr>
              <a:t> Federal Business Opportunities (fbo.gov)</a:t>
            </a:r>
          </a:p>
          <a:p>
            <a:r>
              <a:rPr lang="en-US" b="1" dirty="0">
                <a:latin typeface="Calibri" panose="020F0502020204030204" pitchFamily="34" charset="0"/>
              </a:rPr>
              <a:t>Contract Data:</a:t>
            </a:r>
            <a:r>
              <a:rPr lang="en-US" dirty="0">
                <a:latin typeface="Calibri" panose="020F0502020204030204" pitchFamily="34" charset="0"/>
              </a:rPr>
              <a:t> Federal Procurement Data System (fpds.gov)</a:t>
            </a:r>
          </a:p>
          <a:p>
            <a:r>
              <a:rPr lang="en-US" b="1" dirty="0">
                <a:latin typeface="Calibri" panose="020F0502020204030204" pitchFamily="34" charset="0"/>
              </a:rPr>
              <a:t>Sub-Award Data:</a:t>
            </a:r>
            <a:r>
              <a:rPr lang="en-US" dirty="0">
                <a:latin typeface="Calibri" panose="020F0502020204030204" pitchFamily="34" charset="0"/>
              </a:rPr>
              <a:t> Electronic Subcontracting Reporting System (eSRS.gov), Federal Funding Accountability and Transparency Act </a:t>
            </a:r>
            <a:r>
              <a:rPr lang="en-US" dirty="0" err="1">
                <a:latin typeface="Calibri" panose="020F0502020204030204" pitchFamily="34" charset="0"/>
              </a:rPr>
              <a:t>Subaward</a:t>
            </a:r>
            <a:r>
              <a:rPr lang="en-US" dirty="0">
                <a:latin typeface="Calibri" panose="020F0502020204030204" pitchFamily="34" charset="0"/>
              </a:rPr>
              <a:t> Reporting System (fsrs.gov)</a:t>
            </a:r>
          </a:p>
          <a:p>
            <a:r>
              <a:rPr lang="en-US" b="1" dirty="0">
                <a:latin typeface="Calibri" panose="020F0502020204030204" pitchFamily="34" charset="0"/>
              </a:rPr>
              <a:t>Wage Determinations:</a:t>
            </a:r>
            <a:r>
              <a:rPr lang="en-US" dirty="0">
                <a:latin typeface="Calibri" panose="020F0502020204030204" pitchFamily="34" charset="0"/>
              </a:rPr>
              <a:t> Wage Determinations </a:t>
            </a:r>
            <a:r>
              <a:rPr lang="en-US" dirty="0" err="1">
                <a:latin typeface="Calibri" panose="020F0502020204030204" pitchFamily="34" charset="0"/>
              </a:rPr>
              <a:t>OnLine</a:t>
            </a:r>
            <a:r>
              <a:rPr lang="en-US" dirty="0">
                <a:latin typeface="Calibri" panose="020F0502020204030204" pitchFamily="34" charset="0"/>
              </a:rPr>
              <a:t> (wdol.gov)</a:t>
            </a:r>
          </a:p>
          <a:p>
            <a:r>
              <a:rPr lang="en-US" b="1" dirty="0">
                <a:latin typeface="Calibri" panose="020F0502020204030204" pitchFamily="34" charset="0"/>
              </a:rPr>
              <a:t>Past Performance:</a:t>
            </a:r>
            <a:r>
              <a:rPr lang="en-US" dirty="0">
                <a:latin typeface="Calibri" panose="020F0502020204030204" pitchFamily="34" charset="0"/>
              </a:rPr>
              <a:t> Contractor Performance Assessment Reporting System (cpars.gov), Past Performance Information Retrieval System (ppirs.gov),  Federal Awardee Performance and Integrity Information System (fapiis.gov)</a:t>
            </a:r>
          </a:p>
          <a:p>
            <a:r>
              <a:rPr lang="en-US" b="1" dirty="0">
                <a:latin typeface="Calibri" panose="020F0502020204030204" pitchFamily="34" charset="0"/>
              </a:rPr>
              <a:t>Assistance Listings:</a:t>
            </a:r>
            <a:r>
              <a:rPr lang="en-US" dirty="0">
                <a:latin typeface="Calibri" panose="020F0502020204030204" pitchFamily="34" charset="0"/>
              </a:rPr>
              <a:t> Catalog of Federal Domestic Assistance (cfda.gov</a:t>
            </a:r>
            <a:r>
              <a:rPr lang="en-US" dirty="0" smtClean="0">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86656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does the government buy?</a:t>
            </a:r>
            <a:endParaRPr lang="en-US" dirty="0"/>
          </a:p>
        </p:txBody>
      </p:sp>
      <p:sp>
        <p:nvSpPr>
          <p:cNvPr id="3" name="Content Placeholder 2"/>
          <p:cNvSpPr>
            <a:spLocks noGrp="1"/>
          </p:cNvSpPr>
          <p:nvPr>
            <p:ph idx="1"/>
          </p:nvPr>
        </p:nvSpPr>
        <p:spPr/>
        <p:txBody>
          <a:bodyPr>
            <a:normAutofit fontScale="70000" lnSpcReduction="20000"/>
          </a:bodyPr>
          <a:lstStyle/>
          <a:p>
            <a:pPr marL="0" indent="0">
              <a:lnSpc>
                <a:spcPct val="120000"/>
              </a:lnSpc>
              <a:spcBef>
                <a:spcPts val="0"/>
              </a:spcBef>
              <a:spcAft>
                <a:spcPts val="844"/>
              </a:spcAft>
              <a:buNone/>
            </a:pPr>
            <a:r>
              <a:rPr lang="en-US" sz="3375" b="1" u="sng" dirty="0" smtClean="0"/>
              <a:t>In FY2018 </a:t>
            </a:r>
            <a:r>
              <a:rPr lang="en-US" sz="3375" dirty="0" smtClean="0"/>
              <a:t>the </a:t>
            </a:r>
            <a:r>
              <a:rPr lang="en-US" sz="3375" dirty="0"/>
              <a:t>Federal government purchased </a:t>
            </a:r>
          </a:p>
          <a:p>
            <a:pPr>
              <a:lnSpc>
                <a:spcPct val="120000"/>
              </a:lnSpc>
              <a:spcBef>
                <a:spcPts val="0"/>
              </a:spcBef>
              <a:spcAft>
                <a:spcPts val="844"/>
              </a:spcAft>
            </a:pPr>
            <a:r>
              <a:rPr lang="en-US" sz="3375" b="1" dirty="0"/>
              <a:t>$562 billion in </a:t>
            </a:r>
            <a:r>
              <a:rPr lang="en-US" sz="3375" b="1" dirty="0" smtClean="0"/>
              <a:t>ALL good </a:t>
            </a:r>
            <a:r>
              <a:rPr lang="en-US" sz="3375" b="1" dirty="0"/>
              <a:t>and services </a:t>
            </a:r>
          </a:p>
          <a:p>
            <a:pPr>
              <a:lnSpc>
                <a:spcPct val="120000"/>
              </a:lnSpc>
              <a:spcBef>
                <a:spcPts val="0"/>
              </a:spcBef>
              <a:spcAft>
                <a:spcPts val="844"/>
              </a:spcAft>
            </a:pPr>
            <a:r>
              <a:rPr lang="en-US" sz="3375" b="1" dirty="0"/>
              <a:t>$4.40 billion from Wisconsin businesses</a:t>
            </a:r>
          </a:p>
          <a:p>
            <a:pPr>
              <a:lnSpc>
                <a:spcPct val="120000"/>
              </a:lnSpc>
              <a:spcBef>
                <a:spcPts val="0"/>
              </a:spcBef>
              <a:spcAft>
                <a:spcPts val="844"/>
              </a:spcAft>
            </a:pPr>
            <a:r>
              <a:rPr lang="en-US" sz="3375" b="1" dirty="0"/>
              <a:t>$850 million from Wisconsin Small Businesses – 1,309 contractors</a:t>
            </a:r>
          </a:p>
          <a:p>
            <a:pPr lvl="1">
              <a:lnSpc>
                <a:spcPct val="120000"/>
              </a:lnSpc>
              <a:spcBef>
                <a:spcPts val="0"/>
              </a:spcBef>
              <a:spcAft>
                <a:spcPts val="844"/>
              </a:spcAft>
            </a:pPr>
            <a:r>
              <a:rPr lang="en-US" sz="3075" dirty="0"/>
              <a:t>$23 million from Woman Owned Businesses – 127 contractors</a:t>
            </a:r>
          </a:p>
          <a:p>
            <a:pPr lvl="1">
              <a:lnSpc>
                <a:spcPct val="120000"/>
              </a:lnSpc>
              <a:spcBef>
                <a:spcPts val="0"/>
              </a:spcBef>
              <a:spcAft>
                <a:spcPts val="844"/>
              </a:spcAft>
            </a:pPr>
            <a:r>
              <a:rPr lang="en-US" sz="3075" dirty="0"/>
              <a:t>$223 million from Small Disadvantaged Businesses – 287 contractors</a:t>
            </a:r>
          </a:p>
          <a:p>
            <a:pPr lvl="1">
              <a:lnSpc>
                <a:spcPct val="120000"/>
              </a:lnSpc>
              <a:spcBef>
                <a:spcPts val="0"/>
              </a:spcBef>
              <a:spcAft>
                <a:spcPts val="844"/>
              </a:spcAft>
            </a:pPr>
            <a:r>
              <a:rPr lang="en-US" sz="3075" dirty="0"/>
              <a:t>$44 million from HUBZone Certified Businesses – 19 contractors</a:t>
            </a:r>
          </a:p>
          <a:p>
            <a:pPr lvl="1">
              <a:lnSpc>
                <a:spcPct val="120000"/>
              </a:lnSpc>
              <a:spcBef>
                <a:spcPts val="0"/>
              </a:spcBef>
              <a:spcAft>
                <a:spcPts val="844"/>
              </a:spcAft>
            </a:pPr>
            <a:r>
              <a:rPr lang="en-US" sz="3075" dirty="0"/>
              <a:t>$120 million from Service Disabled Veteran Owned Businesses – 48 contractors</a:t>
            </a:r>
          </a:p>
          <a:p>
            <a:endParaRPr lang="en-US" dirty="0"/>
          </a:p>
        </p:txBody>
      </p:sp>
      <p:sp>
        <p:nvSpPr>
          <p:cNvPr id="4" name="Date Placeholder 3"/>
          <p:cNvSpPr>
            <a:spLocks noGrp="1"/>
          </p:cNvSpPr>
          <p:nvPr>
            <p:ph type="dt" sz="half" idx="10"/>
          </p:nvPr>
        </p:nvSpPr>
        <p:spPr/>
        <p:txBody>
          <a:bodyPr/>
          <a:lstStyle/>
          <a:p>
            <a:pPr algn="r"/>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r>
              <a:rPr lang="en-US" smtClean="0"/>
              <a:t>Page </a:t>
            </a:r>
            <a:fld id="{44F2FEE3-8228-42B2-AB96-91A6CA9923D0}" type="slidenum">
              <a:rPr lang="en-US" smtClean="0"/>
              <a:pPr/>
              <a:t>3</a:t>
            </a:fld>
            <a:endParaRPr lang="en-US" dirty="0"/>
          </a:p>
        </p:txBody>
      </p:sp>
      <p:sp>
        <p:nvSpPr>
          <p:cNvPr id="7" name="TextBox 6"/>
          <p:cNvSpPr txBox="1"/>
          <p:nvPr/>
        </p:nvSpPr>
        <p:spPr>
          <a:xfrm>
            <a:off x="8393151" y="1464527"/>
            <a:ext cx="3337932" cy="1569660"/>
          </a:xfrm>
          <a:prstGeom prst="rect">
            <a:avLst/>
          </a:prstGeom>
          <a:solidFill>
            <a:schemeClr val="tx2">
              <a:lumMod val="20000"/>
              <a:lumOff val="80000"/>
            </a:schemeClr>
          </a:solidFill>
        </p:spPr>
        <p:txBody>
          <a:bodyPr wrap="square" rtlCol="0">
            <a:spAutoFit/>
          </a:bodyPr>
          <a:lstStyle/>
          <a:p>
            <a:pPr algn="r"/>
            <a:r>
              <a:rPr lang="en-US" sz="2400" b="1" dirty="0" smtClean="0"/>
              <a:t>Wisconsin ranks 25</a:t>
            </a:r>
            <a:r>
              <a:rPr lang="en-US" sz="2400" b="1" baseline="30000" dirty="0" smtClean="0"/>
              <a:t>th</a:t>
            </a:r>
            <a:r>
              <a:rPr lang="en-US" sz="2400" b="1" dirty="0" smtClean="0"/>
              <a:t> receiving 1.08% of all federal procurement dollars</a:t>
            </a:r>
            <a:endParaRPr lang="en-US" sz="2400" b="1" dirty="0"/>
          </a:p>
        </p:txBody>
      </p:sp>
    </p:spTree>
    <p:extLst>
      <p:ext uri="{BB962C8B-B14F-4D97-AF65-F5344CB8AC3E}">
        <p14:creationId xmlns:p14="http://schemas.microsoft.com/office/powerpoint/2010/main" val="3844572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smtClean="0"/>
              <a:t>stuff - </a:t>
            </a:r>
            <a:endParaRPr lang="en-US" dirty="0"/>
          </a:p>
        </p:txBody>
      </p:sp>
      <p:sp>
        <p:nvSpPr>
          <p:cNvPr id="3" name="Content Placeholder 2"/>
          <p:cNvSpPr>
            <a:spLocks noGrp="1"/>
          </p:cNvSpPr>
          <p:nvPr>
            <p:ph idx="1"/>
          </p:nvPr>
        </p:nvSpPr>
        <p:spPr/>
        <p:txBody>
          <a:bodyPr/>
          <a:lstStyle/>
          <a:p>
            <a:r>
              <a:rPr lang="en-US" dirty="0" smtClean="0"/>
              <a:t>Trend to multiyear contracts</a:t>
            </a:r>
          </a:p>
          <a:p>
            <a:pPr lvl="1"/>
            <a:r>
              <a:rPr lang="en-US" dirty="0" smtClean="0"/>
              <a:t>Great if you win</a:t>
            </a:r>
          </a:p>
          <a:p>
            <a:pPr lvl="1"/>
            <a:r>
              <a:rPr lang="en-US" dirty="0" smtClean="0"/>
              <a:t>If you don’t, may be several years before next opportunity</a:t>
            </a:r>
          </a:p>
          <a:p>
            <a:r>
              <a:rPr lang="en-US" dirty="0" smtClean="0"/>
              <a:t>Increased importance </a:t>
            </a:r>
            <a:r>
              <a:rPr lang="en-US" dirty="0"/>
              <a:t>of security – cyber, data, information (FAR / DFAR</a:t>
            </a:r>
            <a:r>
              <a:rPr lang="en-US" dirty="0" smtClean="0"/>
              <a:t>)</a:t>
            </a:r>
          </a:p>
          <a:p>
            <a:r>
              <a:rPr lang="en-US" dirty="0" smtClean="0"/>
              <a:t>Back to the days of bundling – consolidation of requirements</a:t>
            </a:r>
          </a:p>
          <a:p>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30</a:t>
            </a:fld>
            <a:endParaRPr lang="en-US"/>
          </a:p>
        </p:txBody>
      </p:sp>
    </p:spTree>
    <p:extLst>
      <p:ext uri="{BB962C8B-B14F-4D97-AF65-F5344CB8AC3E}">
        <p14:creationId xmlns:p14="http://schemas.microsoft.com/office/powerpoint/2010/main" val="3179362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stuff</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being a SUBCONTRACTOR</a:t>
            </a:r>
          </a:p>
          <a:p>
            <a:pPr lvl="1"/>
            <a:r>
              <a:rPr lang="en-US" dirty="0" smtClean="0"/>
              <a:t>Easier entry</a:t>
            </a:r>
          </a:p>
          <a:p>
            <a:pPr lvl="1"/>
            <a:r>
              <a:rPr lang="en-US" dirty="0" smtClean="0"/>
              <a:t>Less direct government burden</a:t>
            </a:r>
          </a:p>
          <a:p>
            <a:pPr lvl="1"/>
            <a:r>
              <a:rPr lang="en-US" dirty="0" smtClean="0"/>
              <a:t>Smaller, more defined work</a:t>
            </a:r>
          </a:p>
          <a:p>
            <a:pPr lvl="1"/>
            <a:r>
              <a:rPr lang="en-US" dirty="0" smtClean="0"/>
              <a:t>Large primes are required to work with small businesses </a:t>
            </a:r>
          </a:p>
          <a:p>
            <a:pPr lvl="2"/>
            <a:r>
              <a:rPr lang="en-US" dirty="0" smtClean="0"/>
              <a:t>Register as a potential sub in Prime web portals</a:t>
            </a:r>
          </a:p>
          <a:p>
            <a:pPr lvl="2"/>
            <a:r>
              <a:rPr lang="en-US" dirty="0" smtClean="0"/>
              <a:t>Meet with Prime buyers when possible</a:t>
            </a:r>
          </a:p>
          <a:p>
            <a:pPr lvl="2"/>
            <a:r>
              <a:rPr lang="en-US" dirty="0" smtClean="0"/>
              <a:t>Be aware of Prime contractor bid targets early in the process as well as their awards </a:t>
            </a:r>
          </a:p>
          <a:p>
            <a:pPr lvl="2"/>
            <a:endParaRPr lang="en-US" dirty="0"/>
          </a:p>
        </p:txBody>
      </p:sp>
      <p:sp>
        <p:nvSpPr>
          <p:cNvPr id="4" name="Date Placeholder 3"/>
          <p:cNvSpPr>
            <a:spLocks noGrp="1"/>
          </p:cNvSpPr>
          <p:nvPr>
            <p:ph type="dt" sz="half" idx="10"/>
          </p:nvPr>
        </p:nvSpPr>
        <p:spPr/>
        <p:txBody>
          <a:bodyPr/>
          <a:lstStyle/>
          <a:p>
            <a:r>
              <a:rPr lang="en-US" smtClean="0"/>
              <a:t>October 2019</a:t>
            </a:r>
            <a:endParaRPr lang="en-US"/>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31</a:t>
            </a:fld>
            <a:endParaRPr lang="en-US"/>
          </a:p>
        </p:txBody>
      </p:sp>
    </p:spTree>
    <p:extLst>
      <p:ext uri="{BB962C8B-B14F-4D97-AF65-F5344CB8AC3E}">
        <p14:creationId xmlns:p14="http://schemas.microsoft.com/office/powerpoint/2010/main" val="3073207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couple more things</a:t>
            </a:r>
            <a:endParaRPr lang="en-US" dirty="0"/>
          </a:p>
        </p:txBody>
      </p:sp>
      <p:sp>
        <p:nvSpPr>
          <p:cNvPr id="3" name="Content Placeholder 2"/>
          <p:cNvSpPr>
            <a:spLocks noGrp="1"/>
          </p:cNvSpPr>
          <p:nvPr>
            <p:ph idx="1"/>
          </p:nvPr>
        </p:nvSpPr>
        <p:spPr/>
        <p:txBody>
          <a:bodyPr/>
          <a:lstStyle/>
          <a:p>
            <a:r>
              <a:rPr lang="en-US" dirty="0" smtClean="0"/>
              <a:t>Beware of consultants / services soliciting work with your business.  Make sure there is value in what they are offering</a:t>
            </a:r>
          </a:p>
          <a:p>
            <a:r>
              <a:rPr lang="en-US" dirty="0" smtClean="0"/>
              <a:t>Government websites will end in .mil and .</a:t>
            </a:r>
            <a:r>
              <a:rPr lang="en-US" dirty="0" err="1" smtClean="0"/>
              <a:t>gov</a:t>
            </a:r>
            <a:r>
              <a:rPr lang="en-US" dirty="0" smtClean="0"/>
              <a:t> [with very minor exception of some support work contracted to industry]</a:t>
            </a:r>
          </a:p>
          <a:p>
            <a:r>
              <a:rPr lang="en-US" dirty="0" smtClean="0"/>
              <a:t>Do your homework and be aware of what is going on in the marketplace</a:t>
            </a:r>
          </a:p>
          <a:p>
            <a:r>
              <a:rPr lang="en-US" dirty="0" smtClean="0"/>
              <a:t>ASK, NETWORK, LEARN, MARKET and SELL.</a:t>
            </a:r>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32</a:t>
            </a:fld>
            <a:endParaRPr lang="en-US"/>
          </a:p>
        </p:txBody>
      </p:sp>
    </p:spTree>
    <p:extLst>
      <p:ext uri="{BB962C8B-B14F-4D97-AF65-F5344CB8AC3E}">
        <p14:creationId xmlns:p14="http://schemas.microsoft.com/office/powerpoint/2010/main" val="1032315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 - contact</a:t>
            </a:r>
            <a:endParaRPr lang="en-US" dirty="0"/>
          </a:p>
        </p:txBody>
      </p:sp>
      <p:sp>
        <p:nvSpPr>
          <p:cNvPr id="3" name="Content Placeholder 2"/>
          <p:cNvSpPr>
            <a:spLocks noGrp="1"/>
          </p:cNvSpPr>
          <p:nvPr>
            <p:ph idx="1"/>
          </p:nvPr>
        </p:nvSpPr>
        <p:spPr>
          <a:xfrm>
            <a:off x="1371600" y="1761893"/>
            <a:ext cx="6019800" cy="2505307"/>
          </a:xfrm>
        </p:spPr>
        <p:txBody>
          <a:bodyPr>
            <a:normAutofit fontScale="92500"/>
          </a:bodyPr>
          <a:lstStyle/>
          <a:p>
            <a:pPr marL="0" indent="0">
              <a:spcBef>
                <a:spcPts val="0"/>
              </a:spcBef>
              <a:buNone/>
            </a:pPr>
            <a:r>
              <a:rPr lang="en-US" sz="2400" b="1" dirty="0">
                <a:solidFill>
                  <a:schemeClr val="tx2">
                    <a:lumMod val="50000"/>
                  </a:schemeClr>
                </a:solidFill>
              </a:rPr>
              <a:t>Kim Garber | Manager, Small Business Programs</a:t>
            </a:r>
            <a:endParaRPr lang="en-US" sz="2400" dirty="0">
              <a:solidFill>
                <a:schemeClr val="tx2">
                  <a:lumMod val="50000"/>
                </a:schemeClr>
              </a:solidFill>
            </a:endParaRPr>
          </a:p>
          <a:p>
            <a:pPr marL="0" indent="0">
              <a:spcBef>
                <a:spcPts val="0"/>
              </a:spcBef>
              <a:buNone/>
            </a:pPr>
            <a:r>
              <a:rPr lang="en-US" sz="2400" b="1" dirty="0" smtClean="0">
                <a:solidFill>
                  <a:schemeClr val="tx2">
                    <a:lumMod val="50000"/>
                  </a:schemeClr>
                </a:solidFill>
              </a:rPr>
              <a:t>Wisconsin Procurement Institute (WPI)</a:t>
            </a:r>
          </a:p>
          <a:p>
            <a:pPr marL="0" indent="0">
              <a:spcBef>
                <a:spcPts val="0"/>
              </a:spcBef>
              <a:buNone/>
            </a:pPr>
            <a:r>
              <a:rPr lang="en-US" sz="2000" b="1" i="1" dirty="0">
                <a:solidFill>
                  <a:srgbClr val="666633"/>
                </a:solidFill>
              </a:rPr>
              <a:t>A Procurement Technical Assistance Center (PTAC)</a:t>
            </a:r>
            <a:endParaRPr lang="en-US" sz="2000" dirty="0">
              <a:solidFill>
                <a:srgbClr val="666633"/>
              </a:solidFill>
            </a:endParaRPr>
          </a:p>
          <a:p>
            <a:pPr marL="0" indent="0">
              <a:spcBef>
                <a:spcPts val="0"/>
              </a:spcBef>
              <a:buNone/>
            </a:pPr>
            <a:r>
              <a:rPr lang="en-US" sz="1800" b="1" dirty="0" smtClean="0"/>
              <a:t>Office</a:t>
            </a:r>
            <a:r>
              <a:rPr lang="en-US" sz="1800" b="1" dirty="0"/>
              <a:t>:</a:t>
            </a:r>
            <a:r>
              <a:rPr lang="en-US" sz="1800" dirty="0"/>
              <a:t> </a:t>
            </a:r>
            <a:r>
              <a:rPr lang="en-US" sz="1800" u="sng" dirty="0">
                <a:hlinkClick r:id="rId2"/>
              </a:rPr>
              <a:t>414/270-3600</a:t>
            </a:r>
            <a:r>
              <a:rPr lang="en-US" sz="1800" dirty="0"/>
              <a:t> | </a:t>
            </a:r>
            <a:r>
              <a:rPr lang="en-US" sz="1800" b="1" dirty="0"/>
              <a:t>Mobile:</a:t>
            </a:r>
            <a:r>
              <a:rPr lang="en-US" sz="1800" dirty="0"/>
              <a:t> </a:t>
            </a:r>
            <a:r>
              <a:rPr lang="en-US" sz="1800" u="sng" dirty="0">
                <a:hlinkClick r:id="rId3"/>
              </a:rPr>
              <a:t>608/444-0047</a:t>
            </a:r>
            <a:r>
              <a:rPr lang="en-US" sz="1800" dirty="0"/>
              <a:t> | </a:t>
            </a:r>
            <a:r>
              <a:rPr lang="en-US" sz="1800" b="1" dirty="0"/>
              <a:t>Fax:</a:t>
            </a:r>
            <a:r>
              <a:rPr lang="en-US" sz="1800" dirty="0"/>
              <a:t> </a:t>
            </a:r>
            <a:r>
              <a:rPr lang="en-US" sz="1800" u="sng" dirty="0">
                <a:hlinkClick r:id="rId4"/>
              </a:rPr>
              <a:t>414/270-3610</a:t>
            </a:r>
            <a:r>
              <a:rPr lang="en-US" sz="1800" dirty="0"/>
              <a:t> | </a:t>
            </a:r>
            <a:r>
              <a:rPr lang="en-US" sz="1800" u="sng" dirty="0" smtClean="0">
                <a:hlinkClick r:id="rId5"/>
              </a:rPr>
              <a:t>www.wispro.org</a:t>
            </a:r>
            <a:endParaRPr lang="en-US" sz="1800" u="sng" dirty="0" smtClean="0"/>
          </a:p>
          <a:p>
            <a:pPr marL="0" indent="0">
              <a:spcBef>
                <a:spcPts val="0"/>
              </a:spcBef>
              <a:buNone/>
            </a:pPr>
            <a:endParaRPr lang="en-US" sz="1800" u="sng" dirty="0"/>
          </a:p>
          <a:p>
            <a:pPr marL="0" indent="0">
              <a:spcBef>
                <a:spcPts val="0"/>
              </a:spcBef>
              <a:buNone/>
            </a:pPr>
            <a:r>
              <a:rPr lang="en-US" sz="1800" u="sng" dirty="0" smtClean="0"/>
              <a:t>HQ – 10437 Innovation Dr., Suite 320, Milwaukee, WI  53226</a:t>
            </a:r>
          </a:p>
          <a:p>
            <a:pPr marL="0" indent="0">
              <a:spcBef>
                <a:spcPts val="0"/>
              </a:spcBef>
              <a:buNone/>
            </a:pPr>
            <a:r>
              <a:rPr lang="en-US" sz="1800" u="sng" dirty="0" smtClean="0"/>
              <a:t>Offices throughout the State of Wisconsin </a:t>
            </a:r>
            <a:endParaRPr lang="en-US" sz="1800"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33</a:t>
            </a:fld>
            <a:endParaRPr lang="en-US"/>
          </a:p>
        </p:txBody>
      </p:sp>
      <p:pic>
        <p:nvPicPr>
          <p:cNvPr id="7" name="Picture 6"/>
          <p:cNvPicPr>
            <a:picLocks noChangeAspect="1"/>
          </p:cNvPicPr>
          <p:nvPr/>
        </p:nvPicPr>
        <p:blipFill>
          <a:blip r:embed="rId6"/>
          <a:stretch>
            <a:fillRect/>
          </a:stretch>
        </p:blipFill>
        <p:spPr>
          <a:xfrm>
            <a:off x="7658100" y="990545"/>
            <a:ext cx="4106619" cy="4493573"/>
          </a:xfrm>
          <a:prstGeom prst="rect">
            <a:avLst/>
          </a:prstGeom>
        </p:spPr>
      </p:pic>
      <p:sp>
        <p:nvSpPr>
          <p:cNvPr id="8" name="TextBox 7"/>
          <p:cNvSpPr txBox="1"/>
          <p:nvPr/>
        </p:nvSpPr>
        <p:spPr>
          <a:xfrm>
            <a:off x="1377950" y="4385621"/>
            <a:ext cx="6216650" cy="1200329"/>
          </a:xfrm>
          <a:prstGeom prst="rect">
            <a:avLst/>
          </a:prstGeom>
          <a:noFill/>
        </p:spPr>
        <p:txBody>
          <a:bodyPr wrap="square" rtlCol="0">
            <a:spAutoFit/>
          </a:bodyPr>
          <a:lstStyle/>
          <a:p>
            <a:r>
              <a:rPr lang="en-US" b="1" cap="all" dirty="0" smtClean="0"/>
              <a:t>AND big THANK YOU TO </a:t>
            </a:r>
          </a:p>
          <a:p>
            <a:pPr algn="r"/>
            <a:endParaRPr lang="en-US" b="1" i="1" cap="all" dirty="0">
              <a:latin typeface="Times New Roman" panose="02020603050405020304" pitchFamily="18" charset="0"/>
              <a:ea typeface="Tahoma" panose="020B0604030504040204" pitchFamily="34" charset="0"/>
              <a:cs typeface="Times New Roman" panose="02020603050405020304" pitchFamily="18" charset="0"/>
            </a:endParaRPr>
          </a:p>
          <a:p>
            <a:pPr algn="r"/>
            <a:r>
              <a:rPr lang="en-US" b="1" i="1" cap="all" dirty="0" smtClean="0">
                <a:solidFill>
                  <a:schemeClr val="tx2">
                    <a:lumMod val="75000"/>
                  </a:schemeClr>
                </a:solidFill>
                <a:latin typeface="+mj-lt"/>
                <a:ea typeface="Tahoma" panose="020B0604030504040204" pitchFamily="34" charset="0"/>
                <a:cs typeface="Times New Roman" panose="02020603050405020304" pitchFamily="18" charset="0"/>
              </a:rPr>
              <a:t>Kim </a:t>
            </a:r>
            <a:r>
              <a:rPr lang="en-US" b="1" i="1" cap="all" dirty="0" err="1" smtClean="0">
                <a:solidFill>
                  <a:schemeClr val="tx2">
                    <a:lumMod val="75000"/>
                  </a:schemeClr>
                </a:solidFill>
                <a:latin typeface="+mj-lt"/>
                <a:ea typeface="Tahoma" panose="020B0604030504040204" pitchFamily="34" charset="0"/>
                <a:cs typeface="Times New Roman" panose="02020603050405020304" pitchFamily="18" charset="0"/>
              </a:rPr>
              <a:t>HoffmanN</a:t>
            </a:r>
            <a:r>
              <a:rPr lang="en-US" b="1" i="1" cap="all" dirty="0" smtClean="0">
                <a:solidFill>
                  <a:schemeClr val="tx2">
                    <a:lumMod val="75000"/>
                  </a:schemeClr>
                </a:solidFill>
                <a:latin typeface="+mj-lt"/>
                <a:ea typeface="Tahoma" panose="020B0604030504040204" pitchFamily="34" charset="0"/>
                <a:cs typeface="Times New Roman" panose="02020603050405020304" pitchFamily="18" charset="0"/>
              </a:rPr>
              <a:t>, </a:t>
            </a:r>
            <a:r>
              <a:rPr lang="en-US" b="1" i="1" cap="all" dirty="0">
                <a:solidFill>
                  <a:schemeClr val="tx2">
                    <a:lumMod val="75000"/>
                  </a:schemeClr>
                </a:solidFill>
                <a:latin typeface="+mj-lt"/>
                <a:ea typeface="Tahoma" panose="020B0604030504040204" pitchFamily="34" charset="0"/>
                <a:cs typeface="Times New Roman" panose="02020603050405020304" pitchFamily="18" charset="0"/>
              </a:rPr>
              <a:t>Complete Mobile Dentistry</a:t>
            </a:r>
            <a:endParaRPr lang="en-US" i="1" dirty="0">
              <a:solidFill>
                <a:schemeClr val="tx2">
                  <a:lumMod val="75000"/>
                </a:schemeClr>
              </a:solidFill>
              <a:latin typeface="+mj-lt"/>
              <a:ea typeface="Tahoma" panose="020B060403050404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6893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does the government buy?</a:t>
            </a:r>
          </a:p>
        </p:txBody>
      </p:sp>
      <p:sp>
        <p:nvSpPr>
          <p:cNvPr id="3" name="Content Placeholder 2"/>
          <p:cNvSpPr>
            <a:spLocks noGrp="1"/>
          </p:cNvSpPr>
          <p:nvPr>
            <p:ph idx="1"/>
          </p:nvPr>
        </p:nvSpPr>
        <p:spPr/>
        <p:txBody>
          <a:bodyPr>
            <a:normAutofit fontScale="77500" lnSpcReduction="20000"/>
          </a:bodyPr>
          <a:lstStyle/>
          <a:p>
            <a:pPr marL="0" indent="0">
              <a:lnSpc>
                <a:spcPct val="120000"/>
              </a:lnSpc>
              <a:spcBef>
                <a:spcPts val="0"/>
              </a:spcBef>
              <a:spcAft>
                <a:spcPts val="844"/>
              </a:spcAft>
              <a:buNone/>
            </a:pPr>
            <a:r>
              <a:rPr lang="en-US" sz="3375" dirty="0"/>
              <a:t>The Federal government purchased in the</a:t>
            </a:r>
            <a:r>
              <a:rPr lang="en-US" sz="3100" u="sng" dirty="0"/>
              <a:t> </a:t>
            </a:r>
            <a:r>
              <a:rPr lang="en-US" sz="3100" b="1" u="sng" dirty="0"/>
              <a:t>first 9 </a:t>
            </a:r>
            <a:r>
              <a:rPr lang="en-US" sz="3100" b="1" u="sng" dirty="0" smtClean="0"/>
              <a:t>months of FY19</a:t>
            </a:r>
            <a:endParaRPr lang="en-US" sz="3100" b="1" u="sng" dirty="0"/>
          </a:p>
          <a:p>
            <a:pPr>
              <a:lnSpc>
                <a:spcPct val="120000"/>
              </a:lnSpc>
              <a:spcBef>
                <a:spcPts val="0"/>
              </a:spcBef>
              <a:spcAft>
                <a:spcPts val="844"/>
              </a:spcAft>
            </a:pPr>
            <a:r>
              <a:rPr lang="en-US" sz="3375" b="1" dirty="0"/>
              <a:t>$481 billion in </a:t>
            </a:r>
            <a:r>
              <a:rPr lang="en-US" sz="3375" b="1" dirty="0" smtClean="0"/>
              <a:t>ALL good </a:t>
            </a:r>
            <a:r>
              <a:rPr lang="en-US" sz="3375" b="1" dirty="0"/>
              <a:t>and services </a:t>
            </a:r>
          </a:p>
          <a:p>
            <a:pPr>
              <a:lnSpc>
                <a:spcPct val="120000"/>
              </a:lnSpc>
              <a:spcBef>
                <a:spcPts val="0"/>
              </a:spcBef>
              <a:spcAft>
                <a:spcPts val="844"/>
              </a:spcAft>
            </a:pPr>
            <a:r>
              <a:rPr lang="en-US" sz="3375" b="1" dirty="0"/>
              <a:t>$5.12 billion from Wisconsin businesses </a:t>
            </a:r>
          </a:p>
          <a:p>
            <a:pPr>
              <a:lnSpc>
                <a:spcPct val="120000"/>
              </a:lnSpc>
              <a:spcBef>
                <a:spcPts val="0"/>
              </a:spcBef>
              <a:spcAft>
                <a:spcPts val="844"/>
              </a:spcAft>
            </a:pPr>
            <a:r>
              <a:rPr lang="en-US" sz="3375" b="1" dirty="0"/>
              <a:t>$623 million from Wisconsin Small Businesses</a:t>
            </a:r>
          </a:p>
          <a:p>
            <a:pPr lvl="1">
              <a:lnSpc>
                <a:spcPct val="120000"/>
              </a:lnSpc>
              <a:spcBef>
                <a:spcPts val="0"/>
              </a:spcBef>
              <a:spcAft>
                <a:spcPts val="844"/>
              </a:spcAft>
            </a:pPr>
            <a:r>
              <a:rPr lang="en-US" sz="3075" dirty="0"/>
              <a:t>$45 million from Woman Owned Businesses</a:t>
            </a:r>
          </a:p>
          <a:p>
            <a:pPr lvl="1">
              <a:lnSpc>
                <a:spcPct val="120000"/>
              </a:lnSpc>
              <a:spcBef>
                <a:spcPts val="0"/>
              </a:spcBef>
              <a:spcAft>
                <a:spcPts val="844"/>
              </a:spcAft>
            </a:pPr>
            <a:r>
              <a:rPr lang="en-US" sz="3075" dirty="0"/>
              <a:t>$205 million from Small Disadvantaged Businesses</a:t>
            </a:r>
          </a:p>
          <a:p>
            <a:pPr lvl="1">
              <a:lnSpc>
                <a:spcPct val="120000"/>
              </a:lnSpc>
              <a:spcBef>
                <a:spcPts val="0"/>
              </a:spcBef>
              <a:spcAft>
                <a:spcPts val="844"/>
              </a:spcAft>
            </a:pPr>
            <a:r>
              <a:rPr lang="en-US" sz="3075" dirty="0"/>
              <a:t>$16 million from HUBZone Certified Businesses </a:t>
            </a:r>
          </a:p>
          <a:p>
            <a:pPr lvl="1">
              <a:lnSpc>
                <a:spcPct val="120000"/>
              </a:lnSpc>
              <a:spcBef>
                <a:spcPts val="0"/>
              </a:spcBef>
              <a:spcAft>
                <a:spcPts val="844"/>
              </a:spcAft>
            </a:pPr>
            <a:r>
              <a:rPr lang="en-US" sz="3075" dirty="0"/>
              <a:t>$92 million from Service Disabled Veteran Owned Businesses</a:t>
            </a:r>
            <a:endParaRPr lang="en-US" dirty="0"/>
          </a:p>
          <a:p>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4</a:t>
            </a:fld>
            <a:endParaRPr lang="en-US"/>
          </a:p>
        </p:txBody>
      </p:sp>
    </p:spTree>
    <p:extLst>
      <p:ext uri="{BB962C8B-B14F-4D97-AF65-F5344CB8AC3E}">
        <p14:creationId xmlns:p14="http://schemas.microsoft.com/office/powerpoint/2010/main" val="1315479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you ready to sell to the government?</a:t>
            </a:r>
            <a:endParaRPr lang="en-US" dirty="0"/>
          </a:p>
        </p:txBody>
      </p:sp>
      <p:sp>
        <p:nvSpPr>
          <p:cNvPr id="3" name="Content Placeholder 2"/>
          <p:cNvSpPr>
            <a:spLocks noGrp="1"/>
          </p:cNvSpPr>
          <p:nvPr>
            <p:ph idx="1"/>
          </p:nvPr>
        </p:nvSpPr>
        <p:spPr>
          <a:xfrm>
            <a:off x="1371600" y="1726425"/>
            <a:ext cx="9601200" cy="3718932"/>
          </a:xfrm>
        </p:spPr>
        <p:txBody>
          <a:bodyPr>
            <a:normAutofit fontScale="77500" lnSpcReduction="20000"/>
          </a:bodyPr>
          <a:lstStyle/>
          <a:p>
            <a:pPr marL="398463" lvl="1" indent="-342900">
              <a:spcBef>
                <a:spcPts val="1200"/>
              </a:spcBef>
              <a:buFont typeface="Arial" panose="020B0604020202020204" pitchFamily="34" charset="0"/>
              <a:buChar char="•"/>
            </a:pPr>
            <a:r>
              <a:rPr lang="en-US" dirty="0" smtClean="0"/>
              <a:t>Capacity and capability to meet contract requirements – resources including funding, labor, facilities, supply chain…..</a:t>
            </a:r>
          </a:p>
          <a:p>
            <a:pPr marL="398463" lvl="1" indent="-342900">
              <a:spcBef>
                <a:spcPts val="1200"/>
              </a:spcBef>
              <a:buFont typeface="Arial" panose="020B0604020202020204" pitchFamily="34" charset="0"/>
              <a:buChar char="•"/>
            </a:pPr>
            <a:r>
              <a:rPr lang="en-US" b="1" dirty="0" smtClean="0"/>
              <a:t>Understanding of the regulations, requirements and obligations – including how you will get paid</a:t>
            </a:r>
            <a:endParaRPr lang="en-US" dirty="0"/>
          </a:p>
          <a:p>
            <a:pPr marL="398463" lvl="1" indent="-342900">
              <a:spcBef>
                <a:spcPts val="1200"/>
              </a:spcBef>
              <a:buFont typeface="Arial" panose="020B0604020202020204" pitchFamily="34" charset="0"/>
              <a:buChar char="•"/>
            </a:pPr>
            <a:r>
              <a:rPr lang="en-US" dirty="0" smtClean="0"/>
              <a:t>Reliable, responsible, responsive </a:t>
            </a:r>
          </a:p>
          <a:p>
            <a:pPr marL="398463" lvl="1" indent="-342900">
              <a:spcBef>
                <a:spcPts val="1200"/>
              </a:spcBef>
              <a:buFont typeface="Arial" panose="020B0604020202020204" pitchFamily="34" charset="0"/>
              <a:buChar char="•"/>
            </a:pPr>
            <a:r>
              <a:rPr lang="en-US" dirty="0" smtClean="0"/>
              <a:t>Of good character</a:t>
            </a:r>
          </a:p>
          <a:p>
            <a:pPr marL="398463" lvl="1" indent="-342900">
              <a:spcBef>
                <a:spcPts val="1200"/>
              </a:spcBef>
              <a:buFont typeface="Arial" panose="020B0604020202020204" pitchFamily="34" charset="0"/>
              <a:buChar char="•"/>
            </a:pPr>
            <a:r>
              <a:rPr lang="en-US" dirty="0"/>
              <a:t>Past commercial performance </a:t>
            </a:r>
            <a:endParaRPr lang="en-US" dirty="0" smtClean="0"/>
          </a:p>
          <a:p>
            <a:pPr marL="398463" lvl="1" indent="-342900">
              <a:spcBef>
                <a:spcPts val="1200"/>
              </a:spcBef>
              <a:buFont typeface="Arial" panose="020B0604020202020204" pitchFamily="34" charset="0"/>
              <a:buChar char="•"/>
            </a:pPr>
            <a:r>
              <a:rPr lang="en-US" dirty="0" smtClean="0"/>
              <a:t>Tech savvy – in capability to work on-line AND market on-line including social </a:t>
            </a:r>
            <a:r>
              <a:rPr lang="en-US" dirty="0" smtClean="0"/>
              <a:t>media</a:t>
            </a:r>
          </a:p>
          <a:p>
            <a:pPr marL="398463" lvl="1" indent="-342900">
              <a:spcBef>
                <a:spcPts val="1200"/>
              </a:spcBef>
              <a:buFont typeface="Arial" panose="020B0604020202020204" pitchFamily="34" charset="0"/>
              <a:buChar char="•"/>
            </a:pPr>
            <a:r>
              <a:rPr lang="en-US" dirty="0" err="1" smtClean="0"/>
              <a:t>Reachout</a:t>
            </a:r>
            <a:r>
              <a:rPr lang="en-US" dirty="0" smtClean="0"/>
              <a:t> to a PTAC</a:t>
            </a:r>
            <a:endParaRPr lang="en-US" dirty="0"/>
          </a:p>
          <a:p>
            <a:pPr marL="398463" lvl="1" indent="-342900">
              <a:spcBef>
                <a:spcPts val="1200"/>
              </a:spcBef>
              <a:buFont typeface="Arial" panose="020B0604020202020204" pitchFamily="34" charset="0"/>
              <a:buChar char="•"/>
            </a:pPr>
            <a:endParaRPr lang="en-US" dirty="0"/>
          </a:p>
          <a:p>
            <a:endParaRPr lang="en-US" dirty="0"/>
          </a:p>
        </p:txBody>
      </p:sp>
      <p:sp>
        <p:nvSpPr>
          <p:cNvPr id="4" name="Date Placeholder 3"/>
          <p:cNvSpPr>
            <a:spLocks noGrp="1"/>
          </p:cNvSpPr>
          <p:nvPr>
            <p:ph type="dt" sz="half" idx="10"/>
          </p:nvPr>
        </p:nvSpPr>
        <p:spPr/>
        <p:txBody>
          <a:bodyPr/>
          <a:lstStyle/>
          <a:p>
            <a:pPr algn="r"/>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r>
              <a:rPr lang="en-US" smtClean="0"/>
              <a:t>Page </a:t>
            </a:r>
            <a:fld id="{44F2FEE3-8228-42B2-AB96-91A6CA9923D0}" type="slidenum">
              <a:rPr lang="en-US" smtClean="0"/>
              <a:pPr/>
              <a:t>5</a:t>
            </a:fld>
            <a:endParaRPr lang="en-US" dirty="0"/>
          </a:p>
        </p:txBody>
      </p:sp>
    </p:spTree>
    <p:extLst>
      <p:ext uri="{BB962C8B-B14F-4D97-AF65-F5344CB8AC3E}">
        <p14:creationId xmlns:p14="http://schemas.microsoft.com/office/powerpoint/2010/main" val="864307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878" y="566656"/>
            <a:ext cx="10530469" cy="778727"/>
          </a:xfrm>
        </p:spPr>
        <p:txBody>
          <a:bodyPr>
            <a:noAutofit/>
          </a:bodyPr>
          <a:lstStyle/>
          <a:p>
            <a:r>
              <a:rPr lang="en-US" dirty="0" smtClean="0">
                <a:solidFill>
                  <a:schemeClr val="tx1"/>
                </a:solidFill>
              </a:rPr>
              <a:t>What does / did the government buy? Know your NAICS code</a:t>
            </a: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6</a:t>
            </a:fld>
            <a:endParaRPr lang="en-US"/>
          </a:p>
        </p:txBody>
      </p:sp>
      <p:sp>
        <p:nvSpPr>
          <p:cNvPr id="7" name="Rectangle 6"/>
          <p:cNvSpPr/>
          <p:nvPr/>
        </p:nvSpPr>
        <p:spPr>
          <a:xfrm>
            <a:off x="9031722" y="2613879"/>
            <a:ext cx="2478320" cy="1384995"/>
          </a:xfrm>
          <a:prstGeom prst="rect">
            <a:avLst/>
          </a:prstGeom>
        </p:spPr>
        <p:txBody>
          <a:bodyPr wrap="square">
            <a:spAutoFit/>
          </a:bodyPr>
          <a:lstStyle/>
          <a:p>
            <a:r>
              <a:rPr lang="en-US" sz="2800" b="1" dirty="0">
                <a:hlinkClick r:id="rId2"/>
              </a:rPr>
              <a:t>https://www.census.gov/eos/www/naics/</a:t>
            </a:r>
            <a:endParaRPr lang="en-US" sz="2800" b="1" dirty="0"/>
          </a:p>
        </p:txBody>
      </p:sp>
      <p:pic>
        <p:nvPicPr>
          <p:cNvPr id="8" name="Picture 7"/>
          <p:cNvPicPr>
            <a:picLocks noChangeAspect="1"/>
          </p:cNvPicPr>
          <p:nvPr/>
        </p:nvPicPr>
        <p:blipFill>
          <a:blip r:embed="rId3"/>
          <a:stretch>
            <a:fillRect/>
          </a:stretch>
        </p:blipFill>
        <p:spPr>
          <a:xfrm>
            <a:off x="2801628" y="1843669"/>
            <a:ext cx="5621910" cy="4310410"/>
          </a:xfrm>
          <a:prstGeom prst="rect">
            <a:avLst/>
          </a:prstGeom>
        </p:spPr>
      </p:pic>
    </p:spTree>
    <p:extLst>
      <p:ext uri="{BB962C8B-B14F-4D97-AF65-F5344CB8AC3E}">
        <p14:creationId xmlns:p14="http://schemas.microsoft.com/office/powerpoint/2010/main" val="655119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What does / did the government buy? Know your PSC code</a:t>
            </a: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7</a:t>
            </a:fld>
            <a:endParaRPr lang="en-US"/>
          </a:p>
        </p:txBody>
      </p:sp>
      <p:sp>
        <p:nvSpPr>
          <p:cNvPr id="7" name="Rectangle 6"/>
          <p:cNvSpPr/>
          <p:nvPr/>
        </p:nvSpPr>
        <p:spPr>
          <a:xfrm>
            <a:off x="8042197" y="1464527"/>
            <a:ext cx="3897770" cy="954107"/>
          </a:xfrm>
          <a:prstGeom prst="rect">
            <a:avLst/>
          </a:prstGeom>
        </p:spPr>
        <p:txBody>
          <a:bodyPr wrap="square">
            <a:spAutoFit/>
          </a:bodyPr>
          <a:lstStyle/>
          <a:p>
            <a:r>
              <a:rPr lang="en-US" sz="2800" dirty="0">
                <a:hlinkClick r:id="rId2"/>
              </a:rPr>
              <a:t>https://www.acquisition.gov/PSC_Manual</a:t>
            </a:r>
            <a:endParaRPr lang="en-US" sz="2800" dirty="0"/>
          </a:p>
        </p:txBody>
      </p:sp>
      <p:pic>
        <p:nvPicPr>
          <p:cNvPr id="8" name="Picture 7"/>
          <p:cNvPicPr>
            <a:picLocks noChangeAspect="1"/>
          </p:cNvPicPr>
          <p:nvPr/>
        </p:nvPicPr>
        <p:blipFill>
          <a:blip r:embed="rId3"/>
          <a:stretch>
            <a:fillRect/>
          </a:stretch>
        </p:blipFill>
        <p:spPr>
          <a:xfrm>
            <a:off x="1944145" y="1865853"/>
            <a:ext cx="5941935" cy="4454681"/>
          </a:xfrm>
          <a:prstGeom prst="rect">
            <a:avLst/>
          </a:prstGeom>
        </p:spPr>
      </p:pic>
    </p:spTree>
    <p:extLst>
      <p:ext uri="{BB962C8B-B14F-4D97-AF65-F5344CB8AC3E}">
        <p14:creationId xmlns:p14="http://schemas.microsoft.com/office/powerpoint/2010/main" val="651853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the federal government buy?</a:t>
            </a:r>
            <a:endParaRPr lang="en-US" dirty="0"/>
          </a:p>
        </p:txBody>
      </p:sp>
      <p:sp>
        <p:nvSpPr>
          <p:cNvPr id="6" name="Date Placeholder 5"/>
          <p:cNvSpPr>
            <a:spLocks noGrp="1"/>
          </p:cNvSpPr>
          <p:nvPr>
            <p:ph type="dt" sz="half" idx="10"/>
          </p:nvPr>
        </p:nvSpPr>
        <p:spPr/>
        <p:txBody>
          <a:bodyPr/>
          <a:lstStyle/>
          <a:p>
            <a:pPr algn="r"/>
            <a:r>
              <a:rPr lang="en-US" dirty="0" smtClean="0"/>
              <a:t>October 2019</a:t>
            </a:r>
            <a:endParaRPr lang="en-US" dirty="0"/>
          </a:p>
        </p:txBody>
      </p:sp>
      <p:sp>
        <p:nvSpPr>
          <p:cNvPr id="7" name="Footer Placeholder 6"/>
          <p:cNvSpPr>
            <a:spLocks noGrp="1"/>
          </p:cNvSpPr>
          <p:nvPr>
            <p:ph type="ftr" sz="quarter" idx="11"/>
          </p:nvPr>
        </p:nvSpPr>
        <p:spPr/>
        <p:txBody>
          <a:bodyPr/>
          <a:lstStyle/>
          <a:p>
            <a:r>
              <a:rPr lang="en-US" smtClean="0"/>
              <a:t>The Contracting Academy</a:t>
            </a:r>
            <a:endParaRPr lang="en-US"/>
          </a:p>
        </p:txBody>
      </p:sp>
      <p:sp>
        <p:nvSpPr>
          <p:cNvPr id="8" name="Slide Number Placeholder 7"/>
          <p:cNvSpPr>
            <a:spLocks noGrp="1"/>
          </p:cNvSpPr>
          <p:nvPr>
            <p:ph type="sldNum" sz="quarter" idx="12"/>
          </p:nvPr>
        </p:nvSpPr>
        <p:spPr/>
        <p:txBody>
          <a:bodyPr/>
          <a:lstStyle/>
          <a:p>
            <a:fld id="{44F2FEE3-8228-42B2-AB96-91A6CA9923D0}" type="slidenum">
              <a:rPr lang="en-US" smtClean="0"/>
              <a:t>8</a:t>
            </a:fld>
            <a:endParaRPr lang="en-US"/>
          </a:p>
        </p:txBody>
      </p:sp>
      <p:pic>
        <p:nvPicPr>
          <p:cNvPr id="13" name="Picture 12"/>
          <p:cNvPicPr>
            <a:picLocks noChangeAspect="1"/>
          </p:cNvPicPr>
          <p:nvPr/>
        </p:nvPicPr>
        <p:blipFill>
          <a:blip r:embed="rId3"/>
          <a:stretch>
            <a:fillRect/>
          </a:stretch>
        </p:blipFill>
        <p:spPr>
          <a:xfrm>
            <a:off x="5140711" y="5330174"/>
            <a:ext cx="6457950" cy="1038225"/>
          </a:xfrm>
          <a:prstGeom prst="rect">
            <a:avLst/>
          </a:prstGeom>
        </p:spPr>
      </p:pic>
      <p:pic>
        <p:nvPicPr>
          <p:cNvPr id="15" name="Picture 14"/>
          <p:cNvPicPr>
            <a:picLocks noChangeAspect="1"/>
          </p:cNvPicPr>
          <p:nvPr/>
        </p:nvPicPr>
        <p:blipFill>
          <a:blip r:embed="rId4"/>
          <a:stretch>
            <a:fillRect/>
          </a:stretch>
        </p:blipFill>
        <p:spPr>
          <a:xfrm>
            <a:off x="2147887" y="2378620"/>
            <a:ext cx="7696200" cy="1000125"/>
          </a:xfrm>
          <a:prstGeom prst="rect">
            <a:avLst/>
          </a:prstGeom>
        </p:spPr>
      </p:pic>
      <p:pic>
        <p:nvPicPr>
          <p:cNvPr id="16" name="Picture 15"/>
          <p:cNvPicPr>
            <a:picLocks noChangeAspect="1"/>
          </p:cNvPicPr>
          <p:nvPr/>
        </p:nvPicPr>
        <p:blipFill>
          <a:blip r:embed="rId5"/>
          <a:stretch>
            <a:fillRect/>
          </a:stretch>
        </p:blipFill>
        <p:spPr>
          <a:xfrm>
            <a:off x="3056480" y="3378745"/>
            <a:ext cx="7000875" cy="1028700"/>
          </a:xfrm>
          <a:prstGeom prst="rect">
            <a:avLst/>
          </a:prstGeom>
        </p:spPr>
      </p:pic>
      <p:pic>
        <p:nvPicPr>
          <p:cNvPr id="17" name="Picture 16"/>
          <p:cNvPicPr>
            <a:picLocks noChangeAspect="1"/>
          </p:cNvPicPr>
          <p:nvPr/>
        </p:nvPicPr>
        <p:blipFill>
          <a:blip r:embed="rId6"/>
          <a:stretch>
            <a:fillRect/>
          </a:stretch>
        </p:blipFill>
        <p:spPr>
          <a:xfrm>
            <a:off x="1371600" y="1370097"/>
            <a:ext cx="4029075" cy="1066800"/>
          </a:xfrm>
          <a:prstGeom prst="rect">
            <a:avLst/>
          </a:prstGeom>
        </p:spPr>
      </p:pic>
      <p:pic>
        <p:nvPicPr>
          <p:cNvPr id="18" name="Picture 17"/>
          <p:cNvPicPr>
            <a:picLocks noChangeAspect="1"/>
          </p:cNvPicPr>
          <p:nvPr/>
        </p:nvPicPr>
        <p:blipFill>
          <a:blip r:embed="rId7"/>
          <a:stretch>
            <a:fillRect/>
          </a:stretch>
        </p:blipFill>
        <p:spPr>
          <a:xfrm>
            <a:off x="4147968" y="4301474"/>
            <a:ext cx="6657975" cy="1076325"/>
          </a:xfrm>
          <a:prstGeom prst="rect">
            <a:avLst/>
          </a:prstGeom>
        </p:spPr>
      </p:pic>
      <p:sp>
        <p:nvSpPr>
          <p:cNvPr id="19" name="TextBox 18"/>
          <p:cNvSpPr txBox="1"/>
          <p:nvPr/>
        </p:nvSpPr>
        <p:spPr>
          <a:xfrm>
            <a:off x="6796669" y="1489658"/>
            <a:ext cx="4986336" cy="707886"/>
          </a:xfrm>
          <a:prstGeom prst="rect">
            <a:avLst/>
          </a:prstGeom>
          <a:noFill/>
        </p:spPr>
        <p:txBody>
          <a:bodyPr wrap="square" rtlCol="0">
            <a:spAutoFit/>
          </a:bodyPr>
          <a:lstStyle/>
          <a:p>
            <a:r>
              <a:rPr lang="en-US" sz="4000" b="1" dirty="0" smtClean="0">
                <a:solidFill>
                  <a:schemeClr val="accent6">
                    <a:lumMod val="75000"/>
                  </a:schemeClr>
                </a:solidFill>
                <a:latin typeface="Arial Black" panose="020B0A04020102020204" pitchFamily="34" charset="0"/>
              </a:rPr>
              <a:t>---EVERYTHING---</a:t>
            </a:r>
            <a:endParaRPr lang="en-US" sz="4000" b="1" dirty="0">
              <a:solidFill>
                <a:schemeClr val="accent6">
                  <a:lumMod val="75000"/>
                </a:schemeClr>
              </a:solidFill>
              <a:latin typeface="Arial Black" panose="020B0A04020102020204" pitchFamily="34" charset="0"/>
            </a:endParaRPr>
          </a:p>
        </p:txBody>
      </p:sp>
    </p:spTree>
    <p:extLst>
      <p:ext uri="{BB962C8B-B14F-4D97-AF65-F5344CB8AC3E}">
        <p14:creationId xmlns:p14="http://schemas.microsoft.com/office/powerpoint/2010/main" val="2521542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0341"/>
            <a:ext cx="9601200" cy="778727"/>
          </a:xfrm>
        </p:spPr>
        <p:txBody>
          <a:bodyPr>
            <a:normAutofit fontScale="90000"/>
          </a:bodyPr>
          <a:lstStyle/>
          <a:p>
            <a:r>
              <a:rPr lang="en-US" dirty="0">
                <a:solidFill>
                  <a:schemeClr val="tx1"/>
                </a:solidFill>
              </a:rPr>
              <a:t>What </a:t>
            </a:r>
            <a:r>
              <a:rPr lang="en-US" dirty="0" smtClean="0">
                <a:solidFill>
                  <a:schemeClr val="tx1"/>
                </a:solidFill>
              </a:rPr>
              <a:t>DID </a:t>
            </a:r>
            <a:r>
              <a:rPr lang="en-US" dirty="0">
                <a:solidFill>
                  <a:schemeClr val="tx1"/>
                </a:solidFill>
              </a:rPr>
              <a:t>the government buy</a:t>
            </a:r>
            <a:r>
              <a:rPr lang="en-US" dirty="0" smtClean="0">
                <a:solidFill>
                  <a:schemeClr val="tx1"/>
                </a:solidFill>
              </a:rPr>
              <a:t>?  USASPENDGING.GOV</a:t>
            </a:r>
            <a:endParaRPr lang="en-US" dirty="0"/>
          </a:p>
        </p:txBody>
      </p:sp>
      <p:sp>
        <p:nvSpPr>
          <p:cNvPr id="4" name="Date Placeholder 3"/>
          <p:cNvSpPr>
            <a:spLocks noGrp="1"/>
          </p:cNvSpPr>
          <p:nvPr>
            <p:ph type="dt" sz="half" idx="10"/>
          </p:nvPr>
        </p:nvSpPr>
        <p:spPr/>
        <p:txBody>
          <a:bodyPr/>
          <a:lstStyle/>
          <a:p>
            <a:r>
              <a:rPr lang="en-US" smtClean="0"/>
              <a:t>October 2019</a:t>
            </a:r>
            <a:endParaRPr lang="en-US" dirty="0"/>
          </a:p>
        </p:txBody>
      </p:sp>
      <p:sp>
        <p:nvSpPr>
          <p:cNvPr id="5" name="Footer Placeholder 4"/>
          <p:cNvSpPr>
            <a:spLocks noGrp="1"/>
          </p:cNvSpPr>
          <p:nvPr>
            <p:ph type="ftr" sz="quarter" idx="11"/>
          </p:nvPr>
        </p:nvSpPr>
        <p:spPr/>
        <p:txBody>
          <a:bodyPr/>
          <a:lstStyle/>
          <a:p>
            <a:r>
              <a:rPr lang="en-US" smtClean="0"/>
              <a:t>The Contracting Academy</a:t>
            </a:r>
            <a:endParaRPr lang="en-US"/>
          </a:p>
        </p:txBody>
      </p:sp>
      <p:sp>
        <p:nvSpPr>
          <p:cNvPr id="6" name="Slide Number Placeholder 5"/>
          <p:cNvSpPr>
            <a:spLocks noGrp="1"/>
          </p:cNvSpPr>
          <p:nvPr>
            <p:ph type="sldNum" sz="quarter" idx="12"/>
          </p:nvPr>
        </p:nvSpPr>
        <p:spPr/>
        <p:txBody>
          <a:bodyPr/>
          <a:lstStyle/>
          <a:p>
            <a:fld id="{44F2FEE3-8228-42B2-AB96-91A6CA9923D0}" type="slidenum">
              <a:rPr lang="en-US" smtClean="0"/>
              <a:t>9</a:t>
            </a:fld>
            <a:endParaRPr lang="en-US"/>
          </a:p>
        </p:txBody>
      </p:sp>
      <p:pic>
        <p:nvPicPr>
          <p:cNvPr id="7" name="Picture 6"/>
          <p:cNvPicPr>
            <a:picLocks noChangeAspect="1"/>
          </p:cNvPicPr>
          <p:nvPr/>
        </p:nvPicPr>
        <p:blipFill>
          <a:blip r:embed="rId3"/>
          <a:stretch>
            <a:fillRect/>
          </a:stretch>
        </p:blipFill>
        <p:spPr>
          <a:xfrm>
            <a:off x="2282283" y="1486828"/>
            <a:ext cx="8690517" cy="4783873"/>
          </a:xfrm>
          <a:prstGeom prst="rect">
            <a:avLst/>
          </a:prstGeom>
        </p:spPr>
      </p:pic>
    </p:spTree>
    <p:extLst>
      <p:ext uri="{BB962C8B-B14F-4D97-AF65-F5344CB8AC3E}">
        <p14:creationId xmlns:p14="http://schemas.microsoft.com/office/powerpoint/2010/main" val="1911901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rop">
  <a:themeElements>
    <a:clrScheme name="Custom 2">
      <a:dk1>
        <a:srgbClr val="333319"/>
      </a:dk1>
      <a:lt1>
        <a:sysClr val="window" lastClr="FFFFFF"/>
      </a:lt1>
      <a:dk2>
        <a:srgbClr val="666633"/>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1_Cr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TotalTime>
  <Words>1366</Words>
  <Application>Microsoft Office PowerPoint</Application>
  <PresentationFormat>Widescreen</PresentationFormat>
  <Paragraphs>260</Paragraphs>
  <Slides>33</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33</vt:i4>
      </vt:variant>
    </vt:vector>
  </HeadingPairs>
  <TitlesOfParts>
    <vt:vector size="49" baseType="lpstr">
      <vt:lpstr>Arial</vt:lpstr>
      <vt:lpstr>Arial Black</vt:lpstr>
      <vt:lpstr>Calibri</vt:lpstr>
      <vt:lpstr>Calibri Light</vt:lpstr>
      <vt:lpstr>Corbel</vt:lpstr>
      <vt:lpstr>Franklin Gothic Book</vt:lpstr>
      <vt:lpstr>Helvetica Light</vt:lpstr>
      <vt:lpstr>Interstate-Bold</vt:lpstr>
      <vt:lpstr>Interstate-Regular</vt:lpstr>
      <vt:lpstr>Tahoma</vt:lpstr>
      <vt:lpstr>Times New Roman</vt:lpstr>
      <vt:lpstr>Wingdings</vt:lpstr>
      <vt:lpstr>Custom Design</vt:lpstr>
      <vt:lpstr>1_Custom Design</vt:lpstr>
      <vt:lpstr>Crop</vt:lpstr>
      <vt:lpstr>1_Crop</vt:lpstr>
      <vt:lpstr>PowerPoint Presentation</vt:lpstr>
      <vt:lpstr>INTRODUCTIONS </vt:lpstr>
      <vt:lpstr>How much does the government buy?</vt:lpstr>
      <vt:lpstr>How much does the government buy?</vt:lpstr>
      <vt:lpstr>Are you ready to sell to the government?</vt:lpstr>
      <vt:lpstr>What does / did the government buy? Know your NAICS code</vt:lpstr>
      <vt:lpstr>What does / did the government buy? Know your PSC code</vt:lpstr>
      <vt:lpstr>What does the federal government buy?</vt:lpstr>
      <vt:lpstr>What DID the government buy?  USASPENDGING.GOV</vt:lpstr>
      <vt:lpstr>What DID the government buy?  FPDS.GOV</vt:lpstr>
      <vt:lpstr>How does the government buy?</vt:lpstr>
      <vt:lpstr>Leveraging small business programs</vt:lpstr>
      <vt:lpstr>THE BASICS – register in SAM</vt:lpstr>
      <vt:lpstr>THE BASICS – complete a DSBS profile</vt:lpstr>
      <vt:lpstr>THE BASICS – MARKET RESEARCH</vt:lpstr>
      <vt:lpstr>THE BASICS – Locating opportunities</vt:lpstr>
      <vt:lpstr>THE BASICS – Locating opportunities</vt:lpstr>
      <vt:lpstr>THE BASICS – Locating opportunities</vt:lpstr>
      <vt:lpstr>THE BASICS – develop strong TARGETED MARKETING MATERIALS </vt:lpstr>
      <vt:lpstr>PowerPoint Presentation</vt:lpstr>
      <vt:lpstr>PowerPoint Presentation</vt:lpstr>
      <vt:lpstr>Understand current and upcoming rules, regulations, requirements</vt:lpstr>
      <vt:lpstr>Develop relationships Government agencies, current contractors / subcontractors and supporting resources </vt:lpstr>
      <vt:lpstr>Why develop these relationships?</vt:lpstr>
      <vt:lpstr>Other stuff – GSA Conference is back</vt:lpstr>
      <vt:lpstr>Other stuff –GSA MAS consolidation</vt:lpstr>
      <vt:lpstr>Other stuff –”Amazon for Government”</vt:lpstr>
      <vt:lpstr>Other stuff – migration to beta.sam.gov</vt:lpstr>
      <vt:lpstr>Ten databases rolled into one</vt:lpstr>
      <vt:lpstr>Other stuff - </vt:lpstr>
      <vt:lpstr>Other stuff</vt:lpstr>
      <vt:lpstr>A couple more things</vt:lpstr>
      <vt:lpstr>NEED HELP - 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Aina Vilumsons</dc:creator>
  <cp:lastModifiedBy>Samantha</cp:lastModifiedBy>
  <cp:revision>42</cp:revision>
  <dcterms:created xsi:type="dcterms:W3CDTF">2019-10-20T02:43:09Z</dcterms:created>
  <dcterms:modified xsi:type="dcterms:W3CDTF">2019-10-21T18:36:08Z</dcterms:modified>
</cp:coreProperties>
</file>