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1" r:id="rId1"/>
    <p:sldMasterId id="2147483673" r:id="rId2"/>
    <p:sldMasterId id="2147483745" r:id="rId3"/>
    <p:sldMasterId id="2147483757" r:id="rId4"/>
    <p:sldMasterId id="2147483769" r:id="rId5"/>
    <p:sldMasterId id="2147483794" r:id="rId6"/>
    <p:sldMasterId id="2147483806" r:id="rId7"/>
  </p:sldMasterIdLst>
  <p:notesMasterIdLst>
    <p:notesMasterId r:id="rId85"/>
  </p:notesMasterIdLst>
  <p:sldIdLst>
    <p:sldId id="397" r:id="rId8"/>
    <p:sldId id="475" r:id="rId9"/>
    <p:sldId id="585" r:id="rId10"/>
    <p:sldId id="485" r:id="rId11"/>
    <p:sldId id="476" r:id="rId12"/>
    <p:sldId id="619" r:id="rId13"/>
    <p:sldId id="618" r:id="rId14"/>
    <p:sldId id="474" r:id="rId15"/>
    <p:sldId id="596" r:id="rId16"/>
    <p:sldId id="329" r:id="rId17"/>
    <p:sldId id="330" r:id="rId18"/>
    <p:sldId id="332" r:id="rId19"/>
    <p:sldId id="575" r:id="rId20"/>
    <p:sldId id="545" r:id="rId21"/>
    <p:sldId id="534" r:id="rId22"/>
    <p:sldId id="518" r:id="rId23"/>
    <p:sldId id="532" r:id="rId24"/>
    <p:sldId id="387" r:id="rId25"/>
    <p:sldId id="572" r:id="rId26"/>
    <p:sldId id="577" r:id="rId27"/>
    <p:sldId id="535" r:id="rId28"/>
    <p:sldId id="547" r:id="rId29"/>
    <p:sldId id="391" r:id="rId30"/>
    <p:sldId id="379" r:id="rId31"/>
    <p:sldId id="622" r:id="rId32"/>
    <p:sldId id="653" r:id="rId33"/>
    <p:sldId id="655" r:id="rId34"/>
    <p:sldId id="650" r:id="rId35"/>
    <p:sldId id="651" r:id="rId36"/>
    <p:sldId id="625" r:id="rId37"/>
    <p:sldId id="656" r:id="rId38"/>
    <p:sldId id="623" r:id="rId39"/>
    <p:sldId id="657" r:id="rId40"/>
    <p:sldId id="624" r:id="rId41"/>
    <p:sldId id="626" r:id="rId42"/>
    <p:sldId id="631" r:id="rId43"/>
    <p:sldId id="632" r:id="rId44"/>
    <p:sldId id="627" r:id="rId45"/>
    <p:sldId id="628" r:id="rId46"/>
    <p:sldId id="629" r:id="rId47"/>
    <p:sldId id="630" r:id="rId48"/>
    <p:sldId id="658" r:id="rId49"/>
    <p:sldId id="659" r:id="rId50"/>
    <p:sldId id="660" r:id="rId51"/>
    <p:sldId id="633" r:id="rId52"/>
    <p:sldId id="652" r:id="rId53"/>
    <p:sldId id="634" r:id="rId54"/>
    <p:sldId id="635" r:id="rId55"/>
    <p:sldId id="636" r:id="rId56"/>
    <p:sldId id="637" r:id="rId57"/>
    <p:sldId id="639" r:id="rId58"/>
    <p:sldId id="640" r:id="rId59"/>
    <p:sldId id="641" r:id="rId60"/>
    <p:sldId id="642" r:id="rId61"/>
    <p:sldId id="638" r:id="rId62"/>
    <p:sldId id="643" r:id="rId63"/>
    <p:sldId id="644" r:id="rId64"/>
    <p:sldId id="645" r:id="rId65"/>
    <p:sldId id="646" r:id="rId66"/>
    <p:sldId id="647" r:id="rId67"/>
    <p:sldId id="649" r:id="rId68"/>
    <p:sldId id="648" r:id="rId69"/>
    <p:sldId id="654" r:id="rId70"/>
    <p:sldId id="349" r:id="rId71"/>
    <p:sldId id="350" r:id="rId72"/>
    <p:sldId id="537" r:id="rId73"/>
    <p:sldId id="536" r:id="rId74"/>
    <p:sldId id="368" r:id="rId75"/>
    <p:sldId id="370" r:id="rId76"/>
    <p:sldId id="571" r:id="rId77"/>
    <p:sldId id="558" r:id="rId78"/>
    <p:sldId id="615" r:id="rId79"/>
    <p:sldId id="620" r:id="rId80"/>
    <p:sldId id="616" r:id="rId81"/>
    <p:sldId id="490" r:id="rId82"/>
    <p:sldId id="489" r:id="rId83"/>
    <p:sldId id="599"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291" autoAdjust="0"/>
  </p:normalViewPr>
  <p:slideViewPr>
    <p:cSldViewPr snapToGrid="0">
      <p:cViewPr varScale="1">
        <p:scale>
          <a:sx n="75" d="100"/>
          <a:sy n="75" d="100"/>
        </p:scale>
        <p:origin x="2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59F35-4FD0-47EC-B390-65DFDEC558E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578A4AC-4C48-4865-B38E-DA8156437FBF}">
      <dgm:prSet/>
      <dgm:spPr/>
      <dgm:t>
        <a:bodyPr/>
        <a:lstStyle/>
        <a:p>
          <a:r>
            <a:rPr lang="en-US"/>
            <a:t>Clause Logic Service (CLS)</a:t>
          </a:r>
        </a:p>
      </dgm:t>
    </dgm:pt>
    <dgm:pt modelId="{2A47D0D2-F508-4461-B078-2824AC3B996B}" type="parTrans" cxnId="{A353BCF0-FB8D-4428-9F35-3E627A5837B3}">
      <dgm:prSet/>
      <dgm:spPr/>
      <dgm:t>
        <a:bodyPr/>
        <a:lstStyle/>
        <a:p>
          <a:endParaRPr lang="en-US"/>
        </a:p>
      </dgm:t>
    </dgm:pt>
    <dgm:pt modelId="{4F63D629-2D0A-432C-AE19-C752612C5584}" type="sibTrans" cxnId="{A353BCF0-FB8D-4428-9F35-3E627A5837B3}">
      <dgm:prSet/>
      <dgm:spPr/>
      <dgm:t>
        <a:bodyPr/>
        <a:lstStyle/>
        <a:p>
          <a:endParaRPr lang="en-US"/>
        </a:p>
      </dgm:t>
    </dgm:pt>
    <dgm:pt modelId="{BFC687B3-6FF4-4F3C-BDB9-23380D505332}">
      <dgm:prSet/>
      <dgm:spPr/>
      <dgm:t>
        <a:bodyPr/>
        <a:lstStyle/>
        <a:p>
          <a:r>
            <a:rPr lang="en-US"/>
            <a:t>Contract Closeout Module (CCM)</a:t>
          </a:r>
        </a:p>
      </dgm:t>
    </dgm:pt>
    <dgm:pt modelId="{AB7F44E1-F5DA-4FFF-8F73-D728CD2C5C2E}" type="parTrans" cxnId="{29059F5A-26EC-40BD-8019-367F6922A075}">
      <dgm:prSet/>
      <dgm:spPr/>
      <dgm:t>
        <a:bodyPr/>
        <a:lstStyle/>
        <a:p>
          <a:endParaRPr lang="en-US"/>
        </a:p>
      </dgm:t>
    </dgm:pt>
    <dgm:pt modelId="{2B89B6B9-6656-4686-B0B7-A81C7F2C9AA1}" type="sibTrans" cxnId="{29059F5A-26EC-40BD-8019-367F6922A075}">
      <dgm:prSet/>
      <dgm:spPr/>
      <dgm:t>
        <a:bodyPr/>
        <a:lstStyle/>
        <a:p>
          <a:endParaRPr lang="en-US"/>
        </a:p>
      </dgm:t>
    </dgm:pt>
    <dgm:pt modelId="{D1D28BA8-A380-4BF2-8F6D-99D0D4079D3F}">
      <dgm:prSet/>
      <dgm:spPr/>
      <dgm:t>
        <a:bodyPr/>
        <a:lstStyle/>
        <a:p>
          <a:r>
            <a:rPr lang="en-US"/>
            <a:t>Contract Deficiency Report (CDR)</a:t>
          </a:r>
        </a:p>
      </dgm:t>
    </dgm:pt>
    <dgm:pt modelId="{D5B91829-FFE2-44B0-A6CC-B148BEEA8420}" type="parTrans" cxnId="{65393718-7D7A-44E6-8AD8-D89F61881619}">
      <dgm:prSet/>
      <dgm:spPr/>
      <dgm:t>
        <a:bodyPr/>
        <a:lstStyle/>
        <a:p>
          <a:endParaRPr lang="en-US"/>
        </a:p>
      </dgm:t>
    </dgm:pt>
    <dgm:pt modelId="{C731B860-5B10-488F-B78D-9297EF99B57E}" type="sibTrans" cxnId="{65393718-7D7A-44E6-8AD8-D89F61881619}">
      <dgm:prSet/>
      <dgm:spPr/>
      <dgm:t>
        <a:bodyPr/>
        <a:lstStyle/>
        <a:p>
          <a:endParaRPr lang="en-US"/>
        </a:p>
      </dgm:t>
    </dgm:pt>
    <dgm:pt modelId="{7F63B92F-C006-4400-9740-4F32F3DCDADD}">
      <dgm:prSet/>
      <dgm:spPr/>
      <dgm:t>
        <a:bodyPr/>
        <a:lstStyle/>
        <a:p>
          <a:r>
            <a:rPr lang="en-US"/>
            <a:t>Electronic Military Interdepartmental Purchase Request (eMIPR)</a:t>
          </a:r>
        </a:p>
      </dgm:t>
    </dgm:pt>
    <dgm:pt modelId="{17460A65-2AED-46F5-A5BD-A006B23DD008}" type="parTrans" cxnId="{C58792C9-784E-4B60-9798-A80DC7F51340}">
      <dgm:prSet/>
      <dgm:spPr/>
      <dgm:t>
        <a:bodyPr/>
        <a:lstStyle/>
        <a:p>
          <a:endParaRPr lang="en-US"/>
        </a:p>
      </dgm:t>
    </dgm:pt>
    <dgm:pt modelId="{CED3113F-650A-480D-8E78-FC7BCB6E8B1D}" type="sibTrans" cxnId="{C58792C9-784E-4B60-9798-A80DC7F51340}">
      <dgm:prSet/>
      <dgm:spPr/>
      <dgm:t>
        <a:bodyPr/>
        <a:lstStyle/>
        <a:p>
          <a:endParaRPr lang="en-US"/>
        </a:p>
      </dgm:t>
    </dgm:pt>
    <dgm:pt modelId="{315D6D30-A379-4C7F-8739-EEBB1658A57D}">
      <dgm:prSet/>
      <dgm:spPr/>
      <dgm:t>
        <a:bodyPr/>
        <a:lstStyle/>
        <a:p>
          <a:r>
            <a:rPr lang="en-US"/>
            <a:t>Government Furnished Property (GFP)</a:t>
          </a:r>
        </a:p>
      </dgm:t>
    </dgm:pt>
    <dgm:pt modelId="{95FE7D83-B888-40CE-B7C8-698BF905F393}" type="parTrans" cxnId="{05EBE439-DFA3-417D-9647-CEA704E709A5}">
      <dgm:prSet/>
      <dgm:spPr/>
      <dgm:t>
        <a:bodyPr/>
        <a:lstStyle/>
        <a:p>
          <a:endParaRPr lang="en-US"/>
        </a:p>
      </dgm:t>
    </dgm:pt>
    <dgm:pt modelId="{E6E04C91-5E97-481C-A001-97FE9D62BCEA}" type="sibTrans" cxnId="{05EBE439-DFA3-417D-9647-CEA704E709A5}">
      <dgm:prSet/>
      <dgm:spPr/>
      <dgm:t>
        <a:bodyPr/>
        <a:lstStyle/>
        <a:p>
          <a:endParaRPr lang="en-US"/>
        </a:p>
      </dgm:t>
    </dgm:pt>
    <dgm:pt modelId="{8C9113D0-73E6-4AC4-B96F-45418E60E66A}">
      <dgm:prSet/>
      <dgm:spPr/>
      <dgm:t>
        <a:bodyPr/>
        <a:lstStyle/>
        <a:p>
          <a:r>
            <a:rPr lang="en-US" dirty="0"/>
            <a:t>Item Unique Identification (IUID) Registry</a:t>
          </a:r>
        </a:p>
      </dgm:t>
    </dgm:pt>
    <dgm:pt modelId="{27B605A1-E362-46FF-9460-036E1A18D13D}" type="parTrans" cxnId="{386F0D37-91B2-4911-BFB4-FEDB0836B6A1}">
      <dgm:prSet/>
      <dgm:spPr/>
      <dgm:t>
        <a:bodyPr/>
        <a:lstStyle/>
        <a:p>
          <a:endParaRPr lang="en-US"/>
        </a:p>
      </dgm:t>
    </dgm:pt>
    <dgm:pt modelId="{0B4EF061-FD80-46B1-8953-700CBACBBDD0}" type="sibTrans" cxnId="{386F0D37-91B2-4911-BFB4-FEDB0836B6A1}">
      <dgm:prSet/>
      <dgm:spPr/>
      <dgm:t>
        <a:bodyPr/>
        <a:lstStyle/>
        <a:p>
          <a:endParaRPr lang="en-US"/>
        </a:p>
      </dgm:t>
    </dgm:pt>
    <dgm:pt modelId="{D09481C3-D53B-4DA1-801B-B2E637F7F762}">
      <dgm:prSet/>
      <dgm:spPr/>
      <dgm:t>
        <a:bodyPr/>
        <a:lstStyle/>
        <a:p>
          <a:r>
            <a:rPr lang="en-US"/>
            <a:t>Joint Appointments Module (JAM)</a:t>
          </a:r>
        </a:p>
      </dgm:t>
    </dgm:pt>
    <dgm:pt modelId="{21B8863B-1EDE-4230-88E2-BCE925A222A7}" type="parTrans" cxnId="{E4311946-D0B9-45C6-A065-D5012E2A0803}">
      <dgm:prSet/>
      <dgm:spPr/>
      <dgm:t>
        <a:bodyPr/>
        <a:lstStyle/>
        <a:p>
          <a:endParaRPr lang="en-US"/>
        </a:p>
      </dgm:t>
    </dgm:pt>
    <dgm:pt modelId="{DAE017FF-E4CD-47F3-AB62-D92222175914}" type="sibTrans" cxnId="{E4311946-D0B9-45C6-A065-D5012E2A0803}">
      <dgm:prSet/>
      <dgm:spPr/>
      <dgm:t>
        <a:bodyPr/>
        <a:lstStyle/>
        <a:p>
          <a:endParaRPr lang="en-US"/>
        </a:p>
      </dgm:t>
    </dgm:pt>
    <dgm:pt modelId="{84CFFDC2-49A7-463C-B177-AF6889B5A56F}">
      <dgm:prSet/>
      <dgm:spPr/>
      <dgm:t>
        <a:bodyPr/>
        <a:lstStyle/>
        <a:p>
          <a:r>
            <a:rPr lang="en-US"/>
            <a:t>myInvoice</a:t>
          </a:r>
        </a:p>
      </dgm:t>
    </dgm:pt>
    <dgm:pt modelId="{3D1F5FFF-B931-4239-B9F9-73DA09C82A39}" type="parTrans" cxnId="{640A4288-4A1D-40CC-9A06-F1D0CC006E45}">
      <dgm:prSet/>
      <dgm:spPr/>
      <dgm:t>
        <a:bodyPr/>
        <a:lstStyle/>
        <a:p>
          <a:endParaRPr lang="en-US"/>
        </a:p>
      </dgm:t>
    </dgm:pt>
    <dgm:pt modelId="{C1986B57-4AC6-4BAE-87F9-46560E738CE3}" type="sibTrans" cxnId="{640A4288-4A1D-40CC-9A06-F1D0CC006E45}">
      <dgm:prSet/>
      <dgm:spPr/>
      <dgm:t>
        <a:bodyPr/>
        <a:lstStyle/>
        <a:p>
          <a:endParaRPr lang="en-US"/>
        </a:p>
      </dgm:t>
    </dgm:pt>
    <dgm:pt modelId="{A8002C5B-58E5-41A6-BA94-33E8F01F122B}">
      <dgm:prSet/>
      <dgm:spPr/>
      <dgm:t>
        <a:bodyPr/>
        <a:lstStyle/>
        <a:p>
          <a:r>
            <a:rPr lang="en-US"/>
            <a:t>NISP Contract Classification System (NCCS)</a:t>
          </a:r>
        </a:p>
      </dgm:t>
    </dgm:pt>
    <dgm:pt modelId="{EF26DAF3-5E9D-4424-BC0F-293FE498A907}" type="parTrans" cxnId="{DFCC27B6-D2A5-4D2F-882F-236FBFCD4C38}">
      <dgm:prSet/>
      <dgm:spPr/>
      <dgm:t>
        <a:bodyPr/>
        <a:lstStyle/>
        <a:p>
          <a:endParaRPr lang="en-US"/>
        </a:p>
      </dgm:t>
    </dgm:pt>
    <dgm:pt modelId="{A6AD8535-08E4-4C13-8965-B0E50BA2A601}" type="sibTrans" cxnId="{DFCC27B6-D2A5-4D2F-882F-236FBFCD4C38}">
      <dgm:prSet/>
      <dgm:spPr/>
      <dgm:t>
        <a:bodyPr/>
        <a:lstStyle/>
        <a:p>
          <a:endParaRPr lang="en-US"/>
        </a:p>
      </dgm:t>
    </dgm:pt>
    <dgm:pt modelId="{B48163DD-09CA-4CAA-B347-F8EA27338DD1}">
      <dgm:prSet/>
      <dgm:spPr/>
      <dgm:t>
        <a:bodyPr/>
        <a:lstStyle/>
        <a:p>
          <a:r>
            <a:rPr lang="en-US"/>
            <a:t>Procurement Administrative Lead Time (PALT) Tool</a:t>
          </a:r>
        </a:p>
      </dgm:t>
    </dgm:pt>
    <dgm:pt modelId="{219BF35D-D104-446F-BDA4-CBC886A2B681}" type="parTrans" cxnId="{6C40F533-A0F8-4E68-BDED-CD7B5A96EDE4}">
      <dgm:prSet/>
      <dgm:spPr/>
      <dgm:t>
        <a:bodyPr/>
        <a:lstStyle/>
        <a:p>
          <a:endParaRPr lang="en-US"/>
        </a:p>
      </dgm:t>
    </dgm:pt>
    <dgm:pt modelId="{20FB6A79-5ED8-4D7B-B2C7-B4D7412DA91D}" type="sibTrans" cxnId="{6C40F533-A0F8-4E68-BDED-CD7B5A96EDE4}">
      <dgm:prSet/>
      <dgm:spPr/>
      <dgm:t>
        <a:bodyPr/>
        <a:lstStyle/>
        <a:p>
          <a:endParaRPr lang="en-US"/>
        </a:p>
      </dgm:t>
    </dgm:pt>
    <dgm:pt modelId="{4AB19DF1-88C6-4685-84A5-CB76065EAAE1}">
      <dgm:prSet/>
      <dgm:spPr/>
      <dgm:t>
        <a:bodyPr/>
        <a:lstStyle/>
        <a:p>
          <a:r>
            <a:rPr lang="en-US"/>
            <a:t>Protest Tracker Tool</a:t>
          </a:r>
        </a:p>
      </dgm:t>
    </dgm:pt>
    <dgm:pt modelId="{9E4F581B-F461-4D4D-A99D-909BA9DCC0DB}" type="parTrans" cxnId="{92F65F67-1016-4451-A362-832AC2C948F7}">
      <dgm:prSet/>
      <dgm:spPr/>
      <dgm:t>
        <a:bodyPr/>
        <a:lstStyle/>
        <a:p>
          <a:endParaRPr lang="en-US"/>
        </a:p>
      </dgm:t>
    </dgm:pt>
    <dgm:pt modelId="{1064B8DC-BD64-471A-AB02-3E43F49B5B44}" type="sibTrans" cxnId="{92F65F67-1016-4451-A362-832AC2C948F7}">
      <dgm:prSet/>
      <dgm:spPr/>
      <dgm:t>
        <a:bodyPr/>
        <a:lstStyle/>
        <a:p>
          <a:endParaRPr lang="en-US"/>
        </a:p>
      </dgm:t>
    </dgm:pt>
    <dgm:pt modelId="{483DED91-43D6-454B-B01C-C3BC5F51E8F9}">
      <dgm:prSet/>
      <dgm:spPr/>
      <dgm:t>
        <a:bodyPr/>
        <a:lstStyle/>
        <a:p>
          <a:r>
            <a:rPr lang="en-US" dirty="0"/>
            <a:t>Procurement Process Model Library (PPML)</a:t>
          </a:r>
        </a:p>
      </dgm:t>
    </dgm:pt>
    <dgm:pt modelId="{800D4EE6-508D-4491-B25D-85868F5B3FD3}" type="parTrans" cxnId="{BFA6D506-A6EA-42E6-902F-2C959E5B473F}">
      <dgm:prSet/>
      <dgm:spPr/>
      <dgm:t>
        <a:bodyPr/>
        <a:lstStyle/>
        <a:p>
          <a:endParaRPr lang="en-US"/>
        </a:p>
      </dgm:t>
    </dgm:pt>
    <dgm:pt modelId="{A0A0A85D-7226-4BC2-9AE9-A1F41C6BCE70}" type="sibTrans" cxnId="{BFA6D506-A6EA-42E6-902F-2C959E5B473F}">
      <dgm:prSet/>
      <dgm:spPr/>
      <dgm:t>
        <a:bodyPr/>
        <a:lstStyle/>
        <a:p>
          <a:endParaRPr lang="en-US"/>
        </a:p>
      </dgm:t>
    </dgm:pt>
    <dgm:pt modelId="{7AC48194-ED92-40D5-9E16-4C1F38EF1658}">
      <dgm:prSet/>
      <dgm:spPr/>
      <dgm:t>
        <a:bodyPr/>
        <a:lstStyle/>
        <a:p>
          <a:r>
            <a:rPr lang="en-US"/>
            <a:t>Purpose Code Management (PCM)</a:t>
          </a:r>
        </a:p>
      </dgm:t>
    </dgm:pt>
    <dgm:pt modelId="{04EB3440-3F99-4E49-8500-C46BB6F00B13}" type="parTrans" cxnId="{7BE4CDD5-6FDF-412A-96B7-D48AB44EBAEC}">
      <dgm:prSet/>
      <dgm:spPr/>
      <dgm:t>
        <a:bodyPr/>
        <a:lstStyle/>
        <a:p>
          <a:endParaRPr lang="en-US"/>
        </a:p>
      </dgm:t>
    </dgm:pt>
    <dgm:pt modelId="{3F4DC21E-B7BC-419F-9F10-A69E0018880F}" type="sibTrans" cxnId="{7BE4CDD5-6FDF-412A-96B7-D48AB44EBAEC}">
      <dgm:prSet/>
      <dgm:spPr/>
      <dgm:t>
        <a:bodyPr/>
        <a:lstStyle/>
        <a:p>
          <a:endParaRPr lang="en-US"/>
        </a:p>
      </dgm:t>
    </dgm:pt>
    <dgm:pt modelId="{B8010271-C88A-4F44-9407-152C1A3183D9}">
      <dgm:prSet/>
      <dgm:spPr/>
      <dgm:t>
        <a:bodyPr/>
        <a:lstStyle/>
        <a:p>
          <a:r>
            <a:rPr lang="en-US"/>
            <a:t>Records Retention &amp; Destruction</a:t>
          </a:r>
        </a:p>
      </dgm:t>
    </dgm:pt>
    <dgm:pt modelId="{A3CF4D39-219E-430F-BDFF-D01543C8EDEA}" type="parTrans" cxnId="{93396893-DC56-45ED-8FF8-AB5137EFD9B7}">
      <dgm:prSet/>
      <dgm:spPr/>
      <dgm:t>
        <a:bodyPr/>
        <a:lstStyle/>
        <a:p>
          <a:endParaRPr lang="en-US"/>
        </a:p>
      </dgm:t>
    </dgm:pt>
    <dgm:pt modelId="{6D4FF22B-4208-4DE6-A394-6CDACEC38DBA}" type="sibTrans" cxnId="{93396893-DC56-45ED-8FF8-AB5137EFD9B7}">
      <dgm:prSet/>
      <dgm:spPr/>
      <dgm:t>
        <a:bodyPr/>
        <a:lstStyle/>
        <a:p>
          <a:endParaRPr lang="en-US"/>
        </a:p>
      </dgm:t>
    </dgm:pt>
    <dgm:pt modelId="{7019FE97-0017-44C5-9180-C8D932BE41AC}">
      <dgm:prSet/>
      <dgm:spPr/>
      <dgm:t>
        <a:bodyPr/>
        <a:lstStyle/>
        <a:p>
          <a:r>
            <a:rPr lang="en-US"/>
            <a:t>Single Sign-on (SSO)</a:t>
          </a:r>
        </a:p>
      </dgm:t>
    </dgm:pt>
    <dgm:pt modelId="{437BDBE9-3D31-4283-B805-C37D52DF8A90}" type="parTrans" cxnId="{82B1A116-EFCE-47DA-8B58-DF8AC370C31C}">
      <dgm:prSet/>
      <dgm:spPr/>
      <dgm:t>
        <a:bodyPr/>
        <a:lstStyle/>
        <a:p>
          <a:endParaRPr lang="en-US"/>
        </a:p>
      </dgm:t>
    </dgm:pt>
    <dgm:pt modelId="{B4ECD5ED-77EE-4D44-A69F-5C78EC71305E}" type="sibTrans" cxnId="{82B1A116-EFCE-47DA-8B58-DF8AC370C31C}">
      <dgm:prSet/>
      <dgm:spPr/>
      <dgm:t>
        <a:bodyPr/>
        <a:lstStyle/>
        <a:p>
          <a:endParaRPr lang="en-US"/>
        </a:p>
      </dgm:t>
    </dgm:pt>
    <dgm:pt modelId="{4DB7FC02-E842-4A10-8D4E-6B65DB6E14A9}">
      <dgm:prSet/>
      <dgm:spPr/>
      <dgm:t>
        <a:bodyPr/>
        <a:lstStyle/>
        <a:p>
          <a:r>
            <a:rPr lang="en-US"/>
            <a:t>Solicitation Portal</a:t>
          </a:r>
        </a:p>
      </dgm:t>
    </dgm:pt>
    <dgm:pt modelId="{E775272A-0521-457C-A7DB-7EB21B000503}" type="parTrans" cxnId="{15248822-FCC4-426C-B931-4DA0E50085F5}">
      <dgm:prSet/>
      <dgm:spPr/>
      <dgm:t>
        <a:bodyPr/>
        <a:lstStyle/>
        <a:p>
          <a:endParaRPr lang="en-US"/>
        </a:p>
      </dgm:t>
    </dgm:pt>
    <dgm:pt modelId="{776F40BA-8037-4C58-9651-307A7442C60B}" type="sibTrans" cxnId="{15248822-FCC4-426C-B931-4DA0E50085F5}">
      <dgm:prSet/>
      <dgm:spPr/>
      <dgm:t>
        <a:bodyPr/>
        <a:lstStyle/>
        <a:p>
          <a:endParaRPr lang="en-US"/>
        </a:p>
      </dgm:t>
    </dgm:pt>
    <dgm:pt modelId="{275AF6C3-5DB6-4C7A-A6BC-3E0F2CD50EDA}">
      <dgm:prSet/>
      <dgm:spPr/>
      <dgm:t>
        <a:bodyPr/>
        <a:lstStyle/>
        <a:p>
          <a:r>
            <a:rPr lang="en-US"/>
            <a:t>Supplier Performance Risk System (SPRS)</a:t>
          </a:r>
        </a:p>
      </dgm:t>
    </dgm:pt>
    <dgm:pt modelId="{02C7DF66-9305-451E-9194-236E3186D613}" type="parTrans" cxnId="{F8EC207D-1750-45A1-8936-883769F51240}">
      <dgm:prSet/>
      <dgm:spPr/>
      <dgm:t>
        <a:bodyPr/>
        <a:lstStyle/>
        <a:p>
          <a:endParaRPr lang="en-US"/>
        </a:p>
      </dgm:t>
    </dgm:pt>
    <dgm:pt modelId="{BE3BCE5C-5981-4A8C-BC9A-241834F6525B}" type="sibTrans" cxnId="{F8EC207D-1750-45A1-8936-883769F51240}">
      <dgm:prSet/>
      <dgm:spPr/>
      <dgm:t>
        <a:bodyPr/>
        <a:lstStyle/>
        <a:p>
          <a:endParaRPr lang="en-US"/>
        </a:p>
      </dgm:t>
    </dgm:pt>
    <dgm:pt modelId="{62FA50AE-CBAE-47C5-9A31-7E79A18B3399}">
      <dgm:prSet/>
      <dgm:spPr/>
      <dgm:t>
        <a:bodyPr/>
        <a:lstStyle/>
        <a:p>
          <a:r>
            <a:rPr lang="en-US"/>
            <a:t>Surveillance and Performance Monitoring (SPM)</a:t>
          </a:r>
        </a:p>
      </dgm:t>
    </dgm:pt>
    <dgm:pt modelId="{BA657C01-7DD6-46F0-B956-4618213A3F85}" type="parTrans" cxnId="{2BA36151-E067-4813-857C-D4A4276E0DA2}">
      <dgm:prSet/>
      <dgm:spPr/>
      <dgm:t>
        <a:bodyPr/>
        <a:lstStyle/>
        <a:p>
          <a:endParaRPr lang="en-US"/>
        </a:p>
      </dgm:t>
    </dgm:pt>
    <dgm:pt modelId="{80857D4F-9899-4D67-B686-6C8455BCF08F}" type="sibTrans" cxnId="{2BA36151-E067-4813-857C-D4A4276E0DA2}">
      <dgm:prSet/>
      <dgm:spPr/>
      <dgm:t>
        <a:bodyPr/>
        <a:lstStyle/>
        <a:p>
          <a:endParaRPr lang="en-US"/>
        </a:p>
      </dgm:t>
    </dgm:pt>
    <dgm:pt modelId="{70567D51-63D7-4CED-857B-EB9F0D913838}">
      <dgm:prSet/>
      <dgm:spPr/>
      <dgm:t>
        <a:bodyPr/>
        <a:lstStyle/>
        <a:p>
          <a:r>
            <a:rPr lang="en-US"/>
            <a:t>Wide Area WorkFlow (WAWF) (formerly iRAPT)</a:t>
          </a:r>
        </a:p>
      </dgm:t>
    </dgm:pt>
    <dgm:pt modelId="{14DD032E-CCE6-42E4-B0F1-EB03BA39B6D0}" type="parTrans" cxnId="{19C5D7B7-745D-4862-AC8F-7B88DCF5DE91}">
      <dgm:prSet/>
      <dgm:spPr/>
      <dgm:t>
        <a:bodyPr/>
        <a:lstStyle/>
        <a:p>
          <a:endParaRPr lang="en-US"/>
        </a:p>
      </dgm:t>
    </dgm:pt>
    <dgm:pt modelId="{22FD66BD-823C-4F79-96E9-DD7CA8DE5DD7}" type="sibTrans" cxnId="{19C5D7B7-745D-4862-AC8F-7B88DCF5DE91}">
      <dgm:prSet/>
      <dgm:spPr/>
      <dgm:t>
        <a:bodyPr/>
        <a:lstStyle/>
        <a:p>
          <a:endParaRPr lang="en-US"/>
        </a:p>
      </dgm:t>
    </dgm:pt>
    <dgm:pt modelId="{A45D4855-63B5-4B56-A27B-D4CB2902823B}">
      <dgm:prSet/>
      <dgm:spPr/>
      <dgm:t>
        <a:bodyPr/>
        <a:lstStyle/>
        <a:p>
          <a:r>
            <a:rPr lang="en-US"/>
            <a:t>Electronic Data Access (EDA)</a:t>
          </a:r>
        </a:p>
      </dgm:t>
    </dgm:pt>
    <dgm:pt modelId="{CA748D96-6C08-41F3-9EA4-64D82A3B0CE3}" type="parTrans" cxnId="{B6C29DB1-764B-4EDA-844A-6009E8269C34}">
      <dgm:prSet/>
      <dgm:spPr/>
      <dgm:t>
        <a:bodyPr/>
        <a:lstStyle/>
        <a:p>
          <a:endParaRPr lang="en-US"/>
        </a:p>
      </dgm:t>
    </dgm:pt>
    <dgm:pt modelId="{751FEC43-003F-4CB7-A612-FA3038D80C6A}" type="sibTrans" cxnId="{B6C29DB1-764B-4EDA-844A-6009E8269C34}">
      <dgm:prSet/>
      <dgm:spPr/>
      <dgm:t>
        <a:bodyPr/>
        <a:lstStyle/>
        <a:p>
          <a:endParaRPr lang="en-US"/>
        </a:p>
      </dgm:t>
    </dgm:pt>
    <dgm:pt modelId="{F70FD2C9-478A-4ED2-A3D5-E0A6603CC9D2}">
      <dgm:prSet/>
      <dgm:spPr/>
      <dgm:t>
        <a:bodyPr/>
        <a:lstStyle/>
        <a:p>
          <a:r>
            <a:rPr lang="en-US"/>
            <a:t>Management Reporting System (MRS)</a:t>
          </a:r>
        </a:p>
      </dgm:t>
    </dgm:pt>
    <dgm:pt modelId="{D1E8BF9E-505B-414F-A17B-06681C5B4169}" type="parTrans" cxnId="{B4BDA84C-F399-4A8B-AA9C-89EE8A680179}">
      <dgm:prSet/>
      <dgm:spPr/>
      <dgm:t>
        <a:bodyPr/>
        <a:lstStyle/>
        <a:p>
          <a:endParaRPr lang="en-US"/>
        </a:p>
      </dgm:t>
    </dgm:pt>
    <dgm:pt modelId="{C9A98F27-723C-432F-AAE7-FC3D88CC4D21}" type="sibTrans" cxnId="{B4BDA84C-F399-4A8B-AA9C-89EE8A680179}">
      <dgm:prSet/>
      <dgm:spPr/>
      <dgm:t>
        <a:bodyPr/>
        <a:lstStyle/>
        <a:p>
          <a:endParaRPr lang="en-US"/>
        </a:p>
      </dgm:t>
    </dgm:pt>
    <dgm:pt modelId="{BC89FEC0-4047-485C-9321-80257444A72D}" type="pres">
      <dgm:prSet presAssocID="{99459F35-4FD0-47EC-B390-65DFDEC558E5}" presName="diagram" presStyleCnt="0">
        <dgm:presLayoutVars>
          <dgm:dir/>
          <dgm:resizeHandles val="exact"/>
        </dgm:presLayoutVars>
      </dgm:prSet>
      <dgm:spPr/>
    </dgm:pt>
    <dgm:pt modelId="{4CEDF11D-146F-469B-B746-367AFE1F589F}" type="pres">
      <dgm:prSet presAssocID="{7578A4AC-4C48-4865-B38E-DA8156437FBF}" presName="node" presStyleLbl="node1" presStyleIdx="0" presStyleCnt="21">
        <dgm:presLayoutVars>
          <dgm:bulletEnabled val="1"/>
        </dgm:presLayoutVars>
      </dgm:prSet>
      <dgm:spPr/>
    </dgm:pt>
    <dgm:pt modelId="{20D72F1A-EDDF-4B45-94D5-FBEB0D580B83}" type="pres">
      <dgm:prSet presAssocID="{4F63D629-2D0A-432C-AE19-C752612C5584}" presName="sibTrans" presStyleCnt="0"/>
      <dgm:spPr/>
    </dgm:pt>
    <dgm:pt modelId="{7BB36D6E-CFA5-4DBE-91C4-97E085CC3C47}" type="pres">
      <dgm:prSet presAssocID="{BFC687B3-6FF4-4F3C-BDB9-23380D505332}" presName="node" presStyleLbl="node1" presStyleIdx="1" presStyleCnt="21">
        <dgm:presLayoutVars>
          <dgm:bulletEnabled val="1"/>
        </dgm:presLayoutVars>
      </dgm:prSet>
      <dgm:spPr/>
    </dgm:pt>
    <dgm:pt modelId="{9D9F8229-B88D-4D70-BFB4-FF90D1CFF761}" type="pres">
      <dgm:prSet presAssocID="{2B89B6B9-6656-4686-B0B7-A81C7F2C9AA1}" presName="sibTrans" presStyleCnt="0"/>
      <dgm:spPr/>
    </dgm:pt>
    <dgm:pt modelId="{86D1F6B9-50D1-4575-B731-7120E16B6FE1}" type="pres">
      <dgm:prSet presAssocID="{D1D28BA8-A380-4BF2-8F6D-99D0D4079D3F}" presName="node" presStyleLbl="node1" presStyleIdx="2" presStyleCnt="21">
        <dgm:presLayoutVars>
          <dgm:bulletEnabled val="1"/>
        </dgm:presLayoutVars>
      </dgm:prSet>
      <dgm:spPr/>
    </dgm:pt>
    <dgm:pt modelId="{19254C84-4D26-425B-948B-F1CAF501EA16}" type="pres">
      <dgm:prSet presAssocID="{C731B860-5B10-488F-B78D-9297EF99B57E}" presName="sibTrans" presStyleCnt="0"/>
      <dgm:spPr/>
    </dgm:pt>
    <dgm:pt modelId="{DCB13787-F8DD-48DE-9E13-9B596049003C}" type="pres">
      <dgm:prSet presAssocID="{7F63B92F-C006-4400-9740-4F32F3DCDADD}" presName="node" presStyleLbl="node1" presStyleIdx="3" presStyleCnt="21">
        <dgm:presLayoutVars>
          <dgm:bulletEnabled val="1"/>
        </dgm:presLayoutVars>
      </dgm:prSet>
      <dgm:spPr/>
    </dgm:pt>
    <dgm:pt modelId="{5B4A63E8-10D5-456D-8D5E-C28B985F7D8A}" type="pres">
      <dgm:prSet presAssocID="{CED3113F-650A-480D-8E78-FC7BCB6E8B1D}" presName="sibTrans" presStyleCnt="0"/>
      <dgm:spPr/>
    </dgm:pt>
    <dgm:pt modelId="{70CE4264-4A48-40BA-A1C7-EEE3FC109D71}" type="pres">
      <dgm:prSet presAssocID="{315D6D30-A379-4C7F-8739-EEBB1658A57D}" presName="node" presStyleLbl="node1" presStyleIdx="4" presStyleCnt="21">
        <dgm:presLayoutVars>
          <dgm:bulletEnabled val="1"/>
        </dgm:presLayoutVars>
      </dgm:prSet>
      <dgm:spPr/>
    </dgm:pt>
    <dgm:pt modelId="{C2C2B945-8F74-4EB9-8D47-78C0108DF336}" type="pres">
      <dgm:prSet presAssocID="{E6E04C91-5E97-481C-A001-97FE9D62BCEA}" presName="sibTrans" presStyleCnt="0"/>
      <dgm:spPr/>
    </dgm:pt>
    <dgm:pt modelId="{A9DA00CD-A4DA-4A8E-B90B-B5F57BF767EB}" type="pres">
      <dgm:prSet presAssocID="{8C9113D0-73E6-4AC4-B96F-45418E60E66A}" presName="node" presStyleLbl="node1" presStyleIdx="5" presStyleCnt="21">
        <dgm:presLayoutVars>
          <dgm:bulletEnabled val="1"/>
        </dgm:presLayoutVars>
      </dgm:prSet>
      <dgm:spPr/>
    </dgm:pt>
    <dgm:pt modelId="{24044423-8DAB-4605-9403-CB7EAD9D1873}" type="pres">
      <dgm:prSet presAssocID="{0B4EF061-FD80-46B1-8953-700CBACBBDD0}" presName="sibTrans" presStyleCnt="0"/>
      <dgm:spPr/>
    </dgm:pt>
    <dgm:pt modelId="{242817D1-7FEE-499B-AF91-9D8FDAD65854}" type="pres">
      <dgm:prSet presAssocID="{D09481C3-D53B-4DA1-801B-B2E637F7F762}" presName="node" presStyleLbl="node1" presStyleIdx="6" presStyleCnt="21">
        <dgm:presLayoutVars>
          <dgm:bulletEnabled val="1"/>
        </dgm:presLayoutVars>
      </dgm:prSet>
      <dgm:spPr/>
    </dgm:pt>
    <dgm:pt modelId="{AF8DE393-FD8D-42EE-80A9-9648E917F51E}" type="pres">
      <dgm:prSet presAssocID="{DAE017FF-E4CD-47F3-AB62-D92222175914}" presName="sibTrans" presStyleCnt="0"/>
      <dgm:spPr/>
    </dgm:pt>
    <dgm:pt modelId="{FBF01AAC-8839-4643-94CD-418CBB18CB69}" type="pres">
      <dgm:prSet presAssocID="{84CFFDC2-49A7-463C-B177-AF6889B5A56F}" presName="node" presStyleLbl="node1" presStyleIdx="7" presStyleCnt="21">
        <dgm:presLayoutVars>
          <dgm:bulletEnabled val="1"/>
        </dgm:presLayoutVars>
      </dgm:prSet>
      <dgm:spPr/>
    </dgm:pt>
    <dgm:pt modelId="{17A532B0-CDD5-45B1-8A18-0E8EBA44B8F5}" type="pres">
      <dgm:prSet presAssocID="{C1986B57-4AC6-4BAE-87F9-46560E738CE3}" presName="sibTrans" presStyleCnt="0"/>
      <dgm:spPr/>
    </dgm:pt>
    <dgm:pt modelId="{D1D6EF5C-9C44-4EC1-B61E-E143EFD2A64B}" type="pres">
      <dgm:prSet presAssocID="{A8002C5B-58E5-41A6-BA94-33E8F01F122B}" presName="node" presStyleLbl="node1" presStyleIdx="8" presStyleCnt="21">
        <dgm:presLayoutVars>
          <dgm:bulletEnabled val="1"/>
        </dgm:presLayoutVars>
      </dgm:prSet>
      <dgm:spPr/>
    </dgm:pt>
    <dgm:pt modelId="{7E105417-37E7-4878-8508-E2E6733413F8}" type="pres">
      <dgm:prSet presAssocID="{A6AD8535-08E4-4C13-8965-B0E50BA2A601}" presName="sibTrans" presStyleCnt="0"/>
      <dgm:spPr/>
    </dgm:pt>
    <dgm:pt modelId="{BDBE7BDD-0647-4BF4-9896-561C09F2AA6A}" type="pres">
      <dgm:prSet presAssocID="{B48163DD-09CA-4CAA-B347-F8EA27338DD1}" presName="node" presStyleLbl="node1" presStyleIdx="9" presStyleCnt="21">
        <dgm:presLayoutVars>
          <dgm:bulletEnabled val="1"/>
        </dgm:presLayoutVars>
      </dgm:prSet>
      <dgm:spPr/>
    </dgm:pt>
    <dgm:pt modelId="{A60BBB23-013C-4DBD-A1E5-7ED4A861C8DA}" type="pres">
      <dgm:prSet presAssocID="{20FB6A79-5ED8-4D7B-B2C7-B4D7412DA91D}" presName="sibTrans" presStyleCnt="0"/>
      <dgm:spPr/>
    </dgm:pt>
    <dgm:pt modelId="{912FDF5A-9452-46B1-9E6F-2E0B43D80273}" type="pres">
      <dgm:prSet presAssocID="{4AB19DF1-88C6-4685-84A5-CB76065EAAE1}" presName="node" presStyleLbl="node1" presStyleIdx="10" presStyleCnt="21">
        <dgm:presLayoutVars>
          <dgm:bulletEnabled val="1"/>
        </dgm:presLayoutVars>
      </dgm:prSet>
      <dgm:spPr/>
    </dgm:pt>
    <dgm:pt modelId="{DBD3A86D-76B1-4F9A-9F84-DC183A0695F5}" type="pres">
      <dgm:prSet presAssocID="{1064B8DC-BD64-471A-AB02-3E43F49B5B44}" presName="sibTrans" presStyleCnt="0"/>
      <dgm:spPr/>
    </dgm:pt>
    <dgm:pt modelId="{AA8B32C9-44BB-4123-8FA0-03C468E34141}" type="pres">
      <dgm:prSet presAssocID="{483DED91-43D6-454B-B01C-C3BC5F51E8F9}" presName="node" presStyleLbl="node1" presStyleIdx="11" presStyleCnt="21">
        <dgm:presLayoutVars>
          <dgm:bulletEnabled val="1"/>
        </dgm:presLayoutVars>
      </dgm:prSet>
      <dgm:spPr/>
    </dgm:pt>
    <dgm:pt modelId="{BE1781C5-E7A0-40C2-A853-B19C55C88942}" type="pres">
      <dgm:prSet presAssocID="{A0A0A85D-7226-4BC2-9AE9-A1F41C6BCE70}" presName="sibTrans" presStyleCnt="0"/>
      <dgm:spPr/>
    </dgm:pt>
    <dgm:pt modelId="{45F5D302-3B6A-4DA9-824D-21FDE959D9FC}" type="pres">
      <dgm:prSet presAssocID="{7AC48194-ED92-40D5-9E16-4C1F38EF1658}" presName="node" presStyleLbl="node1" presStyleIdx="12" presStyleCnt="21">
        <dgm:presLayoutVars>
          <dgm:bulletEnabled val="1"/>
        </dgm:presLayoutVars>
      </dgm:prSet>
      <dgm:spPr/>
    </dgm:pt>
    <dgm:pt modelId="{3F834A4A-766E-41EE-BCAA-A968DD0F2E6F}" type="pres">
      <dgm:prSet presAssocID="{3F4DC21E-B7BC-419F-9F10-A69E0018880F}" presName="sibTrans" presStyleCnt="0"/>
      <dgm:spPr/>
    </dgm:pt>
    <dgm:pt modelId="{23AEBD7E-573F-4ADF-A748-86B0AADC08D5}" type="pres">
      <dgm:prSet presAssocID="{B8010271-C88A-4F44-9407-152C1A3183D9}" presName="node" presStyleLbl="node1" presStyleIdx="13" presStyleCnt="21">
        <dgm:presLayoutVars>
          <dgm:bulletEnabled val="1"/>
        </dgm:presLayoutVars>
      </dgm:prSet>
      <dgm:spPr/>
    </dgm:pt>
    <dgm:pt modelId="{FA4101D7-D6D1-464D-8525-071BAFFA1753}" type="pres">
      <dgm:prSet presAssocID="{6D4FF22B-4208-4DE6-A394-6CDACEC38DBA}" presName="sibTrans" presStyleCnt="0"/>
      <dgm:spPr/>
    </dgm:pt>
    <dgm:pt modelId="{632BFF1F-686A-4700-BEDC-BEF801A19606}" type="pres">
      <dgm:prSet presAssocID="{7019FE97-0017-44C5-9180-C8D932BE41AC}" presName="node" presStyleLbl="node1" presStyleIdx="14" presStyleCnt="21">
        <dgm:presLayoutVars>
          <dgm:bulletEnabled val="1"/>
        </dgm:presLayoutVars>
      </dgm:prSet>
      <dgm:spPr/>
    </dgm:pt>
    <dgm:pt modelId="{E3B27031-ED49-4618-8093-FA1CAB897F1F}" type="pres">
      <dgm:prSet presAssocID="{B4ECD5ED-77EE-4D44-A69F-5C78EC71305E}" presName="sibTrans" presStyleCnt="0"/>
      <dgm:spPr/>
    </dgm:pt>
    <dgm:pt modelId="{1E00850E-028A-4DF1-ADB9-F93099A86642}" type="pres">
      <dgm:prSet presAssocID="{4DB7FC02-E842-4A10-8D4E-6B65DB6E14A9}" presName="node" presStyleLbl="node1" presStyleIdx="15" presStyleCnt="21">
        <dgm:presLayoutVars>
          <dgm:bulletEnabled val="1"/>
        </dgm:presLayoutVars>
      </dgm:prSet>
      <dgm:spPr/>
    </dgm:pt>
    <dgm:pt modelId="{96C9CE24-9EA1-4205-8358-17CC0EEF4D14}" type="pres">
      <dgm:prSet presAssocID="{776F40BA-8037-4C58-9651-307A7442C60B}" presName="sibTrans" presStyleCnt="0"/>
      <dgm:spPr/>
    </dgm:pt>
    <dgm:pt modelId="{564ACD1B-0107-4BCD-87C6-D92CBFFED476}" type="pres">
      <dgm:prSet presAssocID="{275AF6C3-5DB6-4C7A-A6BC-3E0F2CD50EDA}" presName="node" presStyleLbl="node1" presStyleIdx="16" presStyleCnt="21">
        <dgm:presLayoutVars>
          <dgm:bulletEnabled val="1"/>
        </dgm:presLayoutVars>
      </dgm:prSet>
      <dgm:spPr/>
    </dgm:pt>
    <dgm:pt modelId="{8A3ABCC8-539F-448F-B136-6FFE408945F8}" type="pres">
      <dgm:prSet presAssocID="{BE3BCE5C-5981-4A8C-BC9A-241834F6525B}" presName="sibTrans" presStyleCnt="0"/>
      <dgm:spPr/>
    </dgm:pt>
    <dgm:pt modelId="{C7F83569-2648-419F-A451-67081CA0E507}" type="pres">
      <dgm:prSet presAssocID="{62FA50AE-CBAE-47C5-9A31-7E79A18B3399}" presName="node" presStyleLbl="node1" presStyleIdx="17" presStyleCnt="21">
        <dgm:presLayoutVars>
          <dgm:bulletEnabled val="1"/>
        </dgm:presLayoutVars>
      </dgm:prSet>
      <dgm:spPr/>
    </dgm:pt>
    <dgm:pt modelId="{15BAFF7C-83C7-4CE8-9F6A-FB80F59DF1F8}" type="pres">
      <dgm:prSet presAssocID="{80857D4F-9899-4D67-B686-6C8455BCF08F}" presName="sibTrans" presStyleCnt="0"/>
      <dgm:spPr/>
    </dgm:pt>
    <dgm:pt modelId="{958C8ABD-BE28-40FC-9B1A-470C2254D703}" type="pres">
      <dgm:prSet presAssocID="{70567D51-63D7-4CED-857B-EB9F0D913838}" presName="node" presStyleLbl="node1" presStyleIdx="18" presStyleCnt="21">
        <dgm:presLayoutVars>
          <dgm:bulletEnabled val="1"/>
        </dgm:presLayoutVars>
      </dgm:prSet>
      <dgm:spPr/>
    </dgm:pt>
    <dgm:pt modelId="{9A66B100-79C7-4439-8984-73C43F9765F5}" type="pres">
      <dgm:prSet presAssocID="{22FD66BD-823C-4F79-96E9-DD7CA8DE5DD7}" presName="sibTrans" presStyleCnt="0"/>
      <dgm:spPr/>
    </dgm:pt>
    <dgm:pt modelId="{9D02E021-7A87-479C-BB85-96FF24413383}" type="pres">
      <dgm:prSet presAssocID="{A45D4855-63B5-4B56-A27B-D4CB2902823B}" presName="node" presStyleLbl="node1" presStyleIdx="19" presStyleCnt="21">
        <dgm:presLayoutVars>
          <dgm:bulletEnabled val="1"/>
        </dgm:presLayoutVars>
      </dgm:prSet>
      <dgm:spPr/>
    </dgm:pt>
    <dgm:pt modelId="{2B9ED7D3-07CE-4FEE-A83E-958D6F6A4D60}" type="pres">
      <dgm:prSet presAssocID="{751FEC43-003F-4CB7-A612-FA3038D80C6A}" presName="sibTrans" presStyleCnt="0"/>
      <dgm:spPr/>
    </dgm:pt>
    <dgm:pt modelId="{B8F182F5-625C-4A27-A211-8CF514408DCB}" type="pres">
      <dgm:prSet presAssocID="{F70FD2C9-478A-4ED2-A3D5-E0A6603CC9D2}" presName="node" presStyleLbl="node1" presStyleIdx="20" presStyleCnt="21">
        <dgm:presLayoutVars>
          <dgm:bulletEnabled val="1"/>
        </dgm:presLayoutVars>
      </dgm:prSet>
      <dgm:spPr/>
    </dgm:pt>
  </dgm:ptLst>
  <dgm:cxnLst>
    <dgm:cxn modelId="{B1C20700-4457-4CCE-86F2-6EACF96D24A1}" type="presOf" srcId="{B48163DD-09CA-4CAA-B347-F8EA27338DD1}" destId="{BDBE7BDD-0647-4BF4-9896-561C09F2AA6A}" srcOrd="0" destOrd="0" presId="urn:microsoft.com/office/officeart/2005/8/layout/default"/>
    <dgm:cxn modelId="{BFA6D506-A6EA-42E6-902F-2C959E5B473F}" srcId="{99459F35-4FD0-47EC-B390-65DFDEC558E5}" destId="{483DED91-43D6-454B-B01C-C3BC5F51E8F9}" srcOrd="11" destOrd="0" parTransId="{800D4EE6-508D-4491-B25D-85868F5B3FD3}" sibTransId="{A0A0A85D-7226-4BC2-9AE9-A1F41C6BCE70}"/>
    <dgm:cxn modelId="{94DD5D0C-2CC4-496E-9597-BBCFC4234125}" type="presOf" srcId="{62FA50AE-CBAE-47C5-9A31-7E79A18B3399}" destId="{C7F83569-2648-419F-A451-67081CA0E507}" srcOrd="0" destOrd="0" presId="urn:microsoft.com/office/officeart/2005/8/layout/default"/>
    <dgm:cxn modelId="{82B1A116-EFCE-47DA-8B58-DF8AC370C31C}" srcId="{99459F35-4FD0-47EC-B390-65DFDEC558E5}" destId="{7019FE97-0017-44C5-9180-C8D932BE41AC}" srcOrd="14" destOrd="0" parTransId="{437BDBE9-3D31-4283-B805-C37D52DF8A90}" sibTransId="{B4ECD5ED-77EE-4D44-A69F-5C78EC71305E}"/>
    <dgm:cxn modelId="{B0DE0317-17C2-45C6-88BC-10108E60FDCC}" type="presOf" srcId="{7F63B92F-C006-4400-9740-4F32F3DCDADD}" destId="{DCB13787-F8DD-48DE-9E13-9B596049003C}" srcOrd="0" destOrd="0" presId="urn:microsoft.com/office/officeart/2005/8/layout/default"/>
    <dgm:cxn modelId="{65393718-7D7A-44E6-8AD8-D89F61881619}" srcId="{99459F35-4FD0-47EC-B390-65DFDEC558E5}" destId="{D1D28BA8-A380-4BF2-8F6D-99D0D4079D3F}" srcOrd="2" destOrd="0" parTransId="{D5B91829-FFE2-44B0-A6CC-B148BEEA8420}" sibTransId="{C731B860-5B10-488F-B78D-9297EF99B57E}"/>
    <dgm:cxn modelId="{53C1581F-2DFF-4A1A-A4CE-AA5B4B5154F5}" type="presOf" srcId="{7019FE97-0017-44C5-9180-C8D932BE41AC}" destId="{632BFF1F-686A-4700-BEDC-BEF801A19606}" srcOrd="0" destOrd="0" presId="urn:microsoft.com/office/officeart/2005/8/layout/default"/>
    <dgm:cxn modelId="{15248822-FCC4-426C-B931-4DA0E50085F5}" srcId="{99459F35-4FD0-47EC-B390-65DFDEC558E5}" destId="{4DB7FC02-E842-4A10-8D4E-6B65DB6E14A9}" srcOrd="15" destOrd="0" parTransId="{E775272A-0521-457C-A7DB-7EB21B000503}" sibTransId="{776F40BA-8037-4C58-9651-307A7442C60B}"/>
    <dgm:cxn modelId="{6C40F533-A0F8-4E68-BDED-CD7B5A96EDE4}" srcId="{99459F35-4FD0-47EC-B390-65DFDEC558E5}" destId="{B48163DD-09CA-4CAA-B347-F8EA27338DD1}" srcOrd="9" destOrd="0" parTransId="{219BF35D-D104-446F-BDA4-CBC886A2B681}" sibTransId="{20FB6A79-5ED8-4D7B-B2C7-B4D7412DA91D}"/>
    <dgm:cxn modelId="{386F0D37-91B2-4911-BFB4-FEDB0836B6A1}" srcId="{99459F35-4FD0-47EC-B390-65DFDEC558E5}" destId="{8C9113D0-73E6-4AC4-B96F-45418E60E66A}" srcOrd="5" destOrd="0" parTransId="{27B605A1-E362-46FF-9460-036E1A18D13D}" sibTransId="{0B4EF061-FD80-46B1-8953-700CBACBBDD0}"/>
    <dgm:cxn modelId="{05EBE439-DFA3-417D-9647-CEA704E709A5}" srcId="{99459F35-4FD0-47EC-B390-65DFDEC558E5}" destId="{315D6D30-A379-4C7F-8739-EEBB1658A57D}" srcOrd="4" destOrd="0" parTransId="{95FE7D83-B888-40CE-B7C8-698BF905F393}" sibTransId="{E6E04C91-5E97-481C-A001-97FE9D62BCEA}"/>
    <dgm:cxn modelId="{C20FB23F-7759-416E-A3B7-A3C6DC0695BC}" type="presOf" srcId="{B8010271-C88A-4F44-9407-152C1A3183D9}" destId="{23AEBD7E-573F-4ADF-A748-86B0AADC08D5}" srcOrd="0" destOrd="0" presId="urn:microsoft.com/office/officeart/2005/8/layout/default"/>
    <dgm:cxn modelId="{CC4C3C5C-4235-4694-8586-242AF5383207}" type="presOf" srcId="{8C9113D0-73E6-4AC4-B96F-45418E60E66A}" destId="{A9DA00CD-A4DA-4A8E-B90B-B5F57BF767EB}" srcOrd="0" destOrd="0" presId="urn:microsoft.com/office/officeart/2005/8/layout/default"/>
    <dgm:cxn modelId="{E4311946-D0B9-45C6-A065-D5012E2A0803}" srcId="{99459F35-4FD0-47EC-B390-65DFDEC558E5}" destId="{D09481C3-D53B-4DA1-801B-B2E637F7F762}" srcOrd="6" destOrd="0" parTransId="{21B8863B-1EDE-4230-88E2-BCE925A222A7}" sibTransId="{DAE017FF-E4CD-47F3-AB62-D92222175914}"/>
    <dgm:cxn modelId="{92F65F67-1016-4451-A362-832AC2C948F7}" srcId="{99459F35-4FD0-47EC-B390-65DFDEC558E5}" destId="{4AB19DF1-88C6-4685-84A5-CB76065EAAE1}" srcOrd="10" destOrd="0" parTransId="{9E4F581B-F461-4D4D-A99D-909BA9DCC0DB}" sibTransId="{1064B8DC-BD64-471A-AB02-3E43F49B5B44}"/>
    <dgm:cxn modelId="{B4BDA84C-F399-4A8B-AA9C-89EE8A680179}" srcId="{99459F35-4FD0-47EC-B390-65DFDEC558E5}" destId="{F70FD2C9-478A-4ED2-A3D5-E0A6603CC9D2}" srcOrd="20" destOrd="0" parTransId="{D1E8BF9E-505B-414F-A17B-06681C5B4169}" sibTransId="{C9A98F27-723C-432F-AAE7-FC3D88CC4D21}"/>
    <dgm:cxn modelId="{E0FD2C70-A3F8-478D-8060-E4E7A7BC79A9}" type="presOf" srcId="{315D6D30-A379-4C7F-8739-EEBB1658A57D}" destId="{70CE4264-4A48-40BA-A1C7-EEE3FC109D71}" srcOrd="0" destOrd="0" presId="urn:microsoft.com/office/officeart/2005/8/layout/default"/>
    <dgm:cxn modelId="{2BA36151-E067-4813-857C-D4A4276E0DA2}" srcId="{99459F35-4FD0-47EC-B390-65DFDEC558E5}" destId="{62FA50AE-CBAE-47C5-9A31-7E79A18B3399}" srcOrd="17" destOrd="0" parTransId="{BA657C01-7DD6-46F0-B956-4618213A3F85}" sibTransId="{80857D4F-9899-4D67-B686-6C8455BCF08F}"/>
    <dgm:cxn modelId="{29059F5A-26EC-40BD-8019-367F6922A075}" srcId="{99459F35-4FD0-47EC-B390-65DFDEC558E5}" destId="{BFC687B3-6FF4-4F3C-BDB9-23380D505332}" srcOrd="1" destOrd="0" parTransId="{AB7F44E1-F5DA-4FFF-8F73-D728CD2C5C2E}" sibTransId="{2B89B6B9-6656-4686-B0B7-A81C7F2C9AA1}"/>
    <dgm:cxn modelId="{F8EC207D-1750-45A1-8936-883769F51240}" srcId="{99459F35-4FD0-47EC-B390-65DFDEC558E5}" destId="{275AF6C3-5DB6-4C7A-A6BC-3E0F2CD50EDA}" srcOrd="16" destOrd="0" parTransId="{02C7DF66-9305-451E-9194-236E3186D613}" sibTransId="{BE3BCE5C-5981-4A8C-BC9A-241834F6525B}"/>
    <dgm:cxn modelId="{CF69AA84-D081-47F6-9097-3BC4870F03FF}" type="presOf" srcId="{D1D28BA8-A380-4BF2-8F6D-99D0D4079D3F}" destId="{86D1F6B9-50D1-4575-B731-7120E16B6FE1}" srcOrd="0" destOrd="0" presId="urn:microsoft.com/office/officeart/2005/8/layout/default"/>
    <dgm:cxn modelId="{640A4288-4A1D-40CC-9A06-F1D0CC006E45}" srcId="{99459F35-4FD0-47EC-B390-65DFDEC558E5}" destId="{84CFFDC2-49A7-463C-B177-AF6889B5A56F}" srcOrd="7" destOrd="0" parTransId="{3D1F5FFF-B931-4239-B9F9-73DA09C82A39}" sibTransId="{C1986B57-4AC6-4BAE-87F9-46560E738CE3}"/>
    <dgm:cxn modelId="{3EBE438E-0262-485F-8E09-B4694658B7FB}" type="presOf" srcId="{D09481C3-D53B-4DA1-801B-B2E637F7F762}" destId="{242817D1-7FEE-499B-AF91-9D8FDAD65854}" srcOrd="0" destOrd="0" presId="urn:microsoft.com/office/officeart/2005/8/layout/default"/>
    <dgm:cxn modelId="{863CDE90-8856-46EB-9AC0-D6C76BB42CB1}" type="presOf" srcId="{BFC687B3-6FF4-4F3C-BDB9-23380D505332}" destId="{7BB36D6E-CFA5-4DBE-91C4-97E085CC3C47}" srcOrd="0" destOrd="0" presId="urn:microsoft.com/office/officeart/2005/8/layout/default"/>
    <dgm:cxn modelId="{93396893-DC56-45ED-8FF8-AB5137EFD9B7}" srcId="{99459F35-4FD0-47EC-B390-65DFDEC558E5}" destId="{B8010271-C88A-4F44-9407-152C1A3183D9}" srcOrd="13" destOrd="0" parTransId="{A3CF4D39-219E-430F-BDFF-D01543C8EDEA}" sibTransId="{6D4FF22B-4208-4DE6-A394-6CDACEC38DBA}"/>
    <dgm:cxn modelId="{8690B296-5D13-4952-938E-D0BCF77AA44F}" type="presOf" srcId="{483DED91-43D6-454B-B01C-C3BC5F51E8F9}" destId="{AA8B32C9-44BB-4123-8FA0-03C468E34141}" srcOrd="0" destOrd="0" presId="urn:microsoft.com/office/officeart/2005/8/layout/default"/>
    <dgm:cxn modelId="{8B51FCAB-F9B1-41AA-A404-8AF71AB38DE8}" type="presOf" srcId="{275AF6C3-5DB6-4C7A-A6BC-3E0F2CD50EDA}" destId="{564ACD1B-0107-4BCD-87C6-D92CBFFED476}" srcOrd="0" destOrd="0" presId="urn:microsoft.com/office/officeart/2005/8/layout/default"/>
    <dgm:cxn modelId="{B6C29DB1-764B-4EDA-844A-6009E8269C34}" srcId="{99459F35-4FD0-47EC-B390-65DFDEC558E5}" destId="{A45D4855-63B5-4B56-A27B-D4CB2902823B}" srcOrd="19" destOrd="0" parTransId="{CA748D96-6C08-41F3-9EA4-64D82A3B0CE3}" sibTransId="{751FEC43-003F-4CB7-A612-FA3038D80C6A}"/>
    <dgm:cxn modelId="{B68C40B2-05D5-428B-92CE-70E27BE3DAFE}" type="presOf" srcId="{99459F35-4FD0-47EC-B390-65DFDEC558E5}" destId="{BC89FEC0-4047-485C-9321-80257444A72D}" srcOrd="0" destOrd="0" presId="urn:microsoft.com/office/officeart/2005/8/layout/default"/>
    <dgm:cxn modelId="{DFCC27B6-D2A5-4D2F-882F-236FBFCD4C38}" srcId="{99459F35-4FD0-47EC-B390-65DFDEC558E5}" destId="{A8002C5B-58E5-41A6-BA94-33E8F01F122B}" srcOrd="8" destOrd="0" parTransId="{EF26DAF3-5E9D-4424-BC0F-293FE498A907}" sibTransId="{A6AD8535-08E4-4C13-8965-B0E50BA2A601}"/>
    <dgm:cxn modelId="{19C5D7B7-745D-4862-AC8F-7B88DCF5DE91}" srcId="{99459F35-4FD0-47EC-B390-65DFDEC558E5}" destId="{70567D51-63D7-4CED-857B-EB9F0D913838}" srcOrd="18" destOrd="0" parTransId="{14DD032E-CCE6-42E4-B0F1-EB03BA39B6D0}" sibTransId="{22FD66BD-823C-4F79-96E9-DD7CA8DE5DD7}"/>
    <dgm:cxn modelId="{4BCD55BC-D03F-4034-8809-62AAAC2386C2}" type="presOf" srcId="{7AC48194-ED92-40D5-9E16-4C1F38EF1658}" destId="{45F5D302-3B6A-4DA9-824D-21FDE959D9FC}" srcOrd="0" destOrd="0" presId="urn:microsoft.com/office/officeart/2005/8/layout/default"/>
    <dgm:cxn modelId="{292B6EBD-873D-42D1-BBD5-FA942954DEEB}" type="presOf" srcId="{F70FD2C9-478A-4ED2-A3D5-E0A6603CC9D2}" destId="{B8F182F5-625C-4A27-A211-8CF514408DCB}" srcOrd="0" destOrd="0" presId="urn:microsoft.com/office/officeart/2005/8/layout/default"/>
    <dgm:cxn modelId="{93AE47C6-8935-48C8-9DCA-F202BDA30B83}" type="presOf" srcId="{4AB19DF1-88C6-4685-84A5-CB76065EAAE1}" destId="{912FDF5A-9452-46B1-9E6F-2E0B43D80273}" srcOrd="0" destOrd="0" presId="urn:microsoft.com/office/officeart/2005/8/layout/default"/>
    <dgm:cxn modelId="{C58792C9-784E-4B60-9798-A80DC7F51340}" srcId="{99459F35-4FD0-47EC-B390-65DFDEC558E5}" destId="{7F63B92F-C006-4400-9740-4F32F3DCDADD}" srcOrd="3" destOrd="0" parTransId="{17460A65-2AED-46F5-A5BD-A006B23DD008}" sibTransId="{CED3113F-650A-480D-8E78-FC7BCB6E8B1D}"/>
    <dgm:cxn modelId="{7BE4CDD5-6FDF-412A-96B7-D48AB44EBAEC}" srcId="{99459F35-4FD0-47EC-B390-65DFDEC558E5}" destId="{7AC48194-ED92-40D5-9E16-4C1F38EF1658}" srcOrd="12" destOrd="0" parTransId="{04EB3440-3F99-4E49-8500-C46BB6F00B13}" sibTransId="{3F4DC21E-B7BC-419F-9F10-A69E0018880F}"/>
    <dgm:cxn modelId="{B5F238DD-C713-40A1-8C90-51B1DE875970}" type="presOf" srcId="{4DB7FC02-E842-4A10-8D4E-6B65DB6E14A9}" destId="{1E00850E-028A-4DF1-ADB9-F93099A86642}" srcOrd="0" destOrd="0" presId="urn:microsoft.com/office/officeart/2005/8/layout/default"/>
    <dgm:cxn modelId="{7C4283E4-3E7D-4916-96DD-FB57259EBC64}" type="presOf" srcId="{84CFFDC2-49A7-463C-B177-AF6889B5A56F}" destId="{FBF01AAC-8839-4643-94CD-418CBB18CB69}" srcOrd="0" destOrd="0" presId="urn:microsoft.com/office/officeart/2005/8/layout/default"/>
    <dgm:cxn modelId="{6A472AEF-4546-45E9-9E32-0CE6A35B4C9A}" type="presOf" srcId="{70567D51-63D7-4CED-857B-EB9F0D913838}" destId="{958C8ABD-BE28-40FC-9B1A-470C2254D703}" srcOrd="0" destOrd="0" presId="urn:microsoft.com/office/officeart/2005/8/layout/default"/>
    <dgm:cxn modelId="{A353BCF0-FB8D-4428-9F35-3E627A5837B3}" srcId="{99459F35-4FD0-47EC-B390-65DFDEC558E5}" destId="{7578A4AC-4C48-4865-B38E-DA8156437FBF}" srcOrd="0" destOrd="0" parTransId="{2A47D0D2-F508-4461-B078-2824AC3B996B}" sibTransId="{4F63D629-2D0A-432C-AE19-C752612C5584}"/>
    <dgm:cxn modelId="{38AD69F3-9270-4586-8CF6-4278C86F58C6}" type="presOf" srcId="{A8002C5B-58E5-41A6-BA94-33E8F01F122B}" destId="{D1D6EF5C-9C44-4EC1-B61E-E143EFD2A64B}" srcOrd="0" destOrd="0" presId="urn:microsoft.com/office/officeart/2005/8/layout/default"/>
    <dgm:cxn modelId="{A0B85EF8-0AB3-4B55-BC80-5B0FAE6C4C39}" type="presOf" srcId="{A45D4855-63B5-4B56-A27B-D4CB2902823B}" destId="{9D02E021-7A87-479C-BB85-96FF24413383}" srcOrd="0" destOrd="0" presId="urn:microsoft.com/office/officeart/2005/8/layout/default"/>
    <dgm:cxn modelId="{5E1F24FF-428F-4BDF-81B8-96900DF8FFC9}" type="presOf" srcId="{7578A4AC-4C48-4865-B38E-DA8156437FBF}" destId="{4CEDF11D-146F-469B-B746-367AFE1F589F}" srcOrd="0" destOrd="0" presId="urn:microsoft.com/office/officeart/2005/8/layout/default"/>
    <dgm:cxn modelId="{88ABD0BD-BF27-4A18-ABE7-1F12FFE228D2}" type="presParOf" srcId="{BC89FEC0-4047-485C-9321-80257444A72D}" destId="{4CEDF11D-146F-469B-B746-367AFE1F589F}" srcOrd="0" destOrd="0" presId="urn:microsoft.com/office/officeart/2005/8/layout/default"/>
    <dgm:cxn modelId="{6F74C7F8-4E23-4820-A6F7-035800E2EB9E}" type="presParOf" srcId="{BC89FEC0-4047-485C-9321-80257444A72D}" destId="{20D72F1A-EDDF-4B45-94D5-FBEB0D580B83}" srcOrd="1" destOrd="0" presId="urn:microsoft.com/office/officeart/2005/8/layout/default"/>
    <dgm:cxn modelId="{6C67EB22-D523-419C-95F2-B551F6305E05}" type="presParOf" srcId="{BC89FEC0-4047-485C-9321-80257444A72D}" destId="{7BB36D6E-CFA5-4DBE-91C4-97E085CC3C47}" srcOrd="2" destOrd="0" presId="urn:microsoft.com/office/officeart/2005/8/layout/default"/>
    <dgm:cxn modelId="{37461ADF-9648-45E0-B2E6-EB83EEC7BC7E}" type="presParOf" srcId="{BC89FEC0-4047-485C-9321-80257444A72D}" destId="{9D9F8229-B88D-4D70-BFB4-FF90D1CFF761}" srcOrd="3" destOrd="0" presId="urn:microsoft.com/office/officeart/2005/8/layout/default"/>
    <dgm:cxn modelId="{7D6EB9CD-27E5-4CA1-BE99-45B0204EF363}" type="presParOf" srcId="{BC89FEC0-4047-485C-9321-80257444A72D}" destId="{86D1F6B9-50D1-4575-B731-7120E16B6FE1}" srcOrd="4" destOrd="0" presId="urn:microsoft.com/office/officeart/2005/8/layout/default"/>
    <dgm:cxn modelId="{949ED17F-377F-4043-BEAC-8863A089BBB2}" type="presParOf" srcId="{BC89FEC0-4047-485C-9321-80257444A72D}" destId="{19254C84-4D26-425B-948B-F1CAF501EA16}" srcOrd="5" destOrd="0" presId="urn:microsoft.com/office/officeart/2005/8/layout/default"/>
    <dgm:cxn modelId="{378BE090-D522-4E57-8E55-AD25E928B11E}" type="presParOf" srcId="{BC89FEC0-4047-485C-9321-80257444A72D}" destId="{DCB13787-F8DD-48DE-9E13-9B596049003C}" srcOrd="6" destOrd="0" presId="urn:microsoft.com/office/officeart/2005/8/layout/default"/>
    <dgm:cxn modelId="{CF7ABA94-172A-42A7-BC57-A5B5DADA65DA}" type="presParOf" srcId="{BC89FEC0-4047-485C-9321-80257444A72D}" destId="{5B4A63E8-10D5-456D-8D5E-C28B985F7D8A}" srcOrd="7" destOrd="0" presId="urn:microsoft.com/office/officeart/2005/8/layout/default"/>
    <dgm:cxn modelId="{65750076-5E39-41F2-A78C-1DB545E8B6C7}" type="presParOf" srcId="{BC89FEC0-4047-485C-9321-80257444A72D}" destId="{70CE4264-4A48-40BA-A1C7-EEE3FC109D71}" srcOrd="8" destOrd="0" presId="urn:microsoft.com/office/officeart/2005/8/layout/default"/>
    <dgm:cxn modelId="{BFBA938E-71FB-4D46-8AC1-E7C8ABE005D3}" type="presParOf" srcId="{BC89FEC0-4047-485C-9321-80257444A72D}" destId="{C2C2B945-8F74-4EB9-8D47-78C0108DF336}" srcOrd="9" destOrd="0" presId="urn:microsoft.com/office/officeart/2005/8/layout/default"/>
    <dgm:cxn modelId="{80B33A18-EDD0-4E62-8451-D5E2B9FD3DC2}" type="presParOf" srcId="{BC89FEC0-4047-485C-9321-80257444A72D}" destId="{A9DA00CD-A4DA-4A8E-B90B-B5F57BF767EB}" srcOrd="10" destOrd="0" presId="urn:microsoft.com/office/officeart/2005/8/layout/default"/>
    <dgm:cxn modelId="{016713BA-BF0E-4AB6-B5D7-880C81C77955}" type="presParOf" srcId="{BC89FEC0-4047-485C-9321-80257444A72D}" destId="{24044423-8DAB-4605-9403-CB7EAD9D1873}" srcOrd="11" destOrd="0" presId="urn:microsoft.com/office/officeart/2005/8/layout/default"/>
    <dgm:cxn modelId="{753A5D0C-8E6A-4C9F-9924-B457A9410953}" type="presParOf" srcId="{BC89FEC0-4047-485C-9321-80257444A72D}" destId="{242817D1-7FEE-499B-AF91-9D8FDAD65854}" srcOrd="12" destOrd="0" presId="urn:microsoft.com/office/officeart/2005/8/layout/default"/>
    <dgm:cxn modelId="{BED5B8E7-B5C5-47E4-83ED-16B333634BF7}" type="presParOf" srcId="{BC89FEC0-4047-485C-9321-80257444A72D}" destId="{AF8DE393-FD8D-42EE-80A9-9648E917F51E}" srcOrd="13" destOrd="0" presId="urn:microsoft.com/office/officeart/2005/8/layout/default"/>
    <dgm:cxn modelId="{290EA958-39C1-495B-AA16-8596548924E8}" type="presParOf" srcId="{BC89FEC0-4047-485C-9321-80257444A72D}" destId="{FBF01AAC-8839-4643-94CD-418CBB18CB69}" srcOrd="14" destOrd="0" presId="urn:microsoft.com/office/officeart/2005/8/layout/default"/>
    <dgm:cxn modelId="{48213E06-04FC-4405-8B8A-C8CB714213FD}" type="presParOf" srcId="{BC89FEC0-4047-485C-9321-80257444A72D}" destId="{17A532B0-CDD5-45B1-8A18-0E8EBA44B8F5}" srcOrd="15" destOrd="0" presId="urn:microsoft.com/office/officeart/2005/8/layout/default"/>
    <dgm:cxn modelId="{B63E3F49-1DA2-4492-A2D6-2F33A09ED1C0}" type="presParOf" srcId="{BC89FEC0-4047-485C-9321-80257444A72D}" destId="{D1D6EF5C-9C44-4EC1-B61E-E143EFD2A64B}" srcOrd="16" destOrd="0" presId="urn:microsoft.com/office/officeart/2005/8/layout/default"/>
    <dgm:cxn modelId="{CE480B40-2175-439B-9710-0DA893F92D0C}" type="presParOf" srcId="{BC89FEC0-4047-485C-9321-80257444A72D}" destId="{7E105417-37E7-4878-8508-E2E6733413F8}" srcOrd="17" destOrd="0" presId="urn:microsoft.com/office/officeart/2005/8/layout/default"/>
    <dgm:cxn modelId="{DE1C5869-0A2C-499B-9BAF-A9FBD828FF10}" type="presParOf" srcId="{BC89FEC0-4047-485C-9321-80257444A72D}" destId="{BDBE7BDD-0647-4BF4-9896-561C09F2AA6A}" srcOrd="18" destOrd="0" presId="urn:microsoft.com/office/officeart/2005/8/layout/default"/>
    <dgm:cxn modelId="{8EBD1F99-CE81-48D4-9403-E6DF465C0CD3}" type="presParOf" srcId="{BC89FEC0-4047-485C-9321-80257444A72D}" destId="{A60BBB23-013C-4DBD-A1E5-7ED4A861C8DA}" srcOrd="19" destOrd="0" presId="urn:microsoft.com/office/officeart/2005/8/layout/default"/>
    <dgm:cxn modelId="{C6F6E7EC-DDB8-4782-AE9F-934D29680287}" type="presParOf" srcId="{BC89FEC0-4047-485C-9321-80257444A72D}" destId="{912FDF5A-9452-46B1-9E6F-2E0B43D80273}" srcOrd="20" destOrd="0" presId="urn:microsoft.com/office/officeart/2005/8/layout/default"/>
    <dgm:cxn modelId="{1B169F71-7589-4EA2-83AF-0099FAE561BD}" type="presParOf" srcId="{BC89FEC0-4047-485C-9321-80257444A72D}" destId="{DBD3A86D-76B1-4F9A-9F84-DC183A0695F5}" srcOrd="21" destOrd="0" presId="urn:microsoft.com/office/officeart/2005/8/layout/default"/>
    <dgm:cxn modelId="{08479495-F0AA-4500-B863-9C69B278A245}" type="presParOf" srcId="{BC89FEC0-4047-485C-9321-80257444A72D}" destId="{AA8B32C9-44BB-4123-8FA0-03C468E34141}" srcOrd="22" destOrd="0" presId="urn:microsoft.com/office/officeart/2005/8/layout/default"/>
    <dgm:cxn modelId="{FFB55797-9069-462B-B971-73BB69819F28}" type="presParOf" srcId="{BC89FEC0-4047-485C-9321-80257444A72D}" destId="{BE1781C5-E7A0-40C2-A853-B19C55C88942}" srcOrd="23" destOrd="0" presId="urn:microsoft.com/office/officeart/2005/8/layout/default"/>
    <dgm:cxn modelId="{41D42BA2-33D8-44D5-B3CC-D463D16C3B7F}" type="presParOf" srcId="{BC89FEC0-4047-485C-9321-80257444A72D}" destId="{45F5D302-3B6A-4DA9-824D-21FDE959D9FC}" srcOrd="24" destOrd="0" presId="urn:microsoft.com/office/officeart/2005/8/layout/default"/>
    <dgm:cxn modelId="{0567F7A0-5C9E-46A9-9B29-FF799402ABB4}" type="presParOf" srcId="{BC89FEC0-4047-485C-9321-80257444A72D}" destId="{3F834A4A-766E-41EE-BCAA-A968DD0F2E6F}" srcOrd="25" destOrd="0" presId="urn:microsoft.com/office/officeart/2005/8/layout/default"/>
    <dgm:cxn modelId="{CA147D48-8540-41B1-A5CC-EBFFCE208471}" type="presParOf" srcId="{BC89FEC0-4047-485C-9321-80257444A72D}" destId="{23AEBD7E-573F-4ADF-A748-86B0AADC08D5}" srcOrd="26" destOrd="0" presId="urn:microsoft.com/office/officeart/2005/8/layout/default"/>
    <dgm:cxn modelId="{1EB2225F-C0CB-48B7-815D-350C48351E96}" type="presParOf" srcId="{BC89FEC0-4047-485C-9321-80257444A72D}" destId="{FA4101D7-D6D1-464D-8525-071BAFFA1753}" srcOrd="27" destOrd="0" presId="urn:microsoft.com/office/officeart/2005/8/layout/default"/>
    <dgm:cxn modelId="{ED8F6169-FA4C-4A5A-AE4F-A07C8E8B90A2}" type="presParOf" srcId="{BC89FEC0-4047-485C-9321-80257444A72D}" destId="{632BFF1F-686A-4700-BEDC-BEF801A19606}" srcOrd="28" destOrd="0" presId="urn:microsoft.com/office/officeart/2005/8/layout/default"/>
    <dgm:cxn modelId="{D26507A3-7D5F-4D08-94F8-FB38F2846812}" type="presParOf" srcId="{BC89FEC0-4047-485C-9321-80257444A72D}" destId="{E3B27031-ED49-4618-8093-FA1CAB897F1F}" srcOrd="29" destOrd="0" presId="urn:microsoft.com/office/officeart/2005/8/layout/default"/>
    <dgm:cxn modelId="{2308AA35-5764-46F8-8732-5E815A0DD0F6}" type="presParOf" srcId="{BC89FEC0-4047-485C-9321-80257444A72D}" destId="{1E00850E-028A-4DF1-ADB9-F93099A86642}" srcOrd="30" destOrd="0" presId="urn:microsoft.com/office/officeart/2005/8/layout/default"/>
    <dgm:cxn modelId="{342B2B84-CD2F-4097-B37A-EC34D46BE60E}" type="presParOf" srcId="{BC89FEC0-4047-485C-9321-80257444A72D}" destId="{96C9CE24-9EA1-4205-8358-17CC0EEF4D14}" srcOrd="31" destOrd="0" presId="urn:microsoft.com/office/officeart/2005/8/layout/default"/>
    <dgm:cxn modelId="{C709C833-10D2-487D-9CF9-BC4F5288E94A}" type="presParOf" srcId="{BC89FEC0-4047-485C-9321-80257444A72D}" destId="{564ACD1B-0107-4BCD-87C6-D92CBFFED476}" srcOrd="32" destOrd="0" presId="urn:microsoft.com/office/officeart/2005/8/layout/default"/>
    <dgm:cxn modelId="{B8EC3F30-8C8F-496B-9361-0C5CB0BFBE53}" type="presParOf" srcId="{BC89FEC0-4047-485C-9321-80257444A72D}" destId="{8A3ABCC8-539F-448F-B136-6FFE408945F8}" srcOrd="33" destOrd="0" presId="urn:microsoft.com/office/officeart/2005/8/layout/default"/>
    <dgm:cxn modelId="{C83E783D-4C7A-4935-8D6F-61302449D363}" type="presParOf" srcId="{BC89FEC0-4047-485C-9321-80257444A72D}" destId="{C7F83569-2648-419F-A451-67081CA0E507}" srcOrd="34" destOrd="0" presId="urn:microsoft.com/office/officeart/2005/8/layout/default"/>
    <dgm:cxn modelId="{00ADFC11-D24D-42F8-97FE-D4E14E50D00D}" type="presParOf" srcId="{BC89FEC0-4047-485C-9321-80257444A72D}" destId="{15BAFF7C-83C7-4CE8-9F6A-FB80F59DF1F8}" srcOrd="35" destOrd="0" presId="urn:microsoft.com/office/officeart/2005/8/layout/default"/>
    <dgm:cxn modelId="{1959B45D-4032-4386-A88A-5A8A850C0175}" type="presParOf" srcId="{BC89FEC0-4047-485C-9321-80257444A72D}" destId="{958C8ABD-BE28-40FC-9B1A-470C2254D703}" srcOrd="36" destOrd="0" presId="urn:microsoft.com/office/officeart/2005/8/layout/default"/>
    <dgm:cxn modelId="{C9E91733-5EE0-4A50-A0F3-6813A4031077}" type="presParOf" srcId="{BC89FEC0-4047-485C-9321-80257444A72D}" destId="{9A66B100-79C7-4439-8984-73C43F9765F5}" srcOrd="37" destOrd="0" presId="urn:microsoft.com/office/officeart/2005/8/layout/default"/>
    <dgm:cxn modelId="{3C5DBD23-85AC-47EB-8985-C15BD31DFAAD}" type="presParOf" srcId="{BC89FEC0-4047-485C-9321-80257444A72D}" destId="{9D02E021-7A87-479C-BB85-96FF24413383}" srcOrd="38" destOrd="0" presId="urn:microsoft.com/office/officeart/2005/8/layout/default"/>
    <dgm:cxn modelId="{3AF9A100-1578-47EE-BA4E-73AE8D900AA5}" type="presParOf" srcId="{BC89FEC0-4047-485C-9321-80257444A72D}" destId="{2B9ED7D3-07CE-4FEE-A83E-958D6F6A4D60}" srcOrd="39" destOrd="0" presId="urn:microsoft.com/office/officeart/2005/8/layout/default"/>
    <dgm:cxn modelId="{C62AFA7E-49AD-4F67-B9F7-B9FE34831345}" type="presParOf" srcId="{BC89FEC0-4047-485C-9321-80257444A72D}" destId="{B8F182F5-625C-4A27-A211-8CF514408DCB}" srcOrd="4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DF11D-146F-469B-B746-367AFE1F589F}">
      <dsp:nvSpPr>
        <dsp:cNvPr id="0" name=""/>
        <dsp:cNvSpPr/>
      </dsp:nvSpPr>
      <dsp:spPr>
        <a:xfrm>
          <a:off x="2910" y="153623"/>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Clause Logic Service (CLS)</a:t>
          </a:r>
        </a:p>
      </dsp:txBody>
      <dsp:txXfrm>
        <a:off x="2910" y="153623"/>
        <a:ext cx="1575593" cy="945356"/>
      </dsp:txXfrm>
    </dsp:sp>
    <dsp:sp modelId="{7BB36D6E-CFA5-4DBE-91C4-97E085CC3C47}">
      <dsp:nvSpPr>
        <dsp:cNvPr id="0" name=""/>
        <dsp:cNvSpPr/>
      </dsp:nvSpPr>
      <dsp:spPr>
        <a:xfrm>
          <a:off x="1736063" y="153623"/>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Contract Closeout Module (CCM)</a:t>
          </a:r>
        </a:p>
      </dsp:txBody>
      <dsp:txXfrm>
        <a:off x="1736063" y="153623"/>
        <a:ext cx="1575593" cy="945356"/>
      </dsp:txXfrm>
    </dsp:sp>
    <dsp:sp modelId="{86D1F6B9-50D1-4575-B731-7120E16B6FE1}">
      <dsp:nvSpPr>
        <dsp:cNvPr id="0" name=""/>
        <dsp:cNvSpPr/>
      </dsp:nvSpPr>
      <dsp:spPr>
        <a:xfrm>
          <a:off x="3469216" y="153623"/>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Contract Deficiency Report (CDR)</a:t>
          </a:r>
        </a:p>
      </dsp:txBody>
      <dsp:txXfrm>
        <a:off x="3469216" y="153623"/>
        <a:ext cx="1575593" cy="945356"/>
      </dsp:txXfrm>
    </dsp:sp>
    <dsp:sp modelId="{DCB13787-F8DD-48DE-9E13-9B596049003C}">
      <dsp:nvSpPr>
        <dsp:cNvPr id="0" name=""/>
        <dsp:cNvSpPr/>
      </dsp:nvSpPr>
      <dsp:spPr>
        <a:xfrm>
          <a:off x="5202369" y="153623"/>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Electronic Military Interdepartmental Purchase Request (eMIPR)</a:t>
          </a:r>
        </a:p>
      </dsp:txBody>
      <dsp:txXfrm>
        <a:off x="5202369" y="153623"/>
        <a:ext cx="1575593" cy="945356"/>
      </dsp:txXfrm>
    </dsp:sp>
    <dsp:sp modelId="{70CE4264-4A48-40BA-A1C7-EEE3FC109D71}">
      <dsp:nvSpPr>
        <dsp:cNvPr id="0" name=""/>
        <dsp:cNvSpPr/>
      </dsp:nvSpPr>
      <dsp:spPr>
        <a:xfrm>
          <a:off x="6935523" y="153623"/>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Government Furnished Property (GFP)</a:t>
          </a:r>
        </a:p>
      </dsp:txBody>
      <dsp:txXfrm>
        <a:off x="6935523" y="153623"/>
        <a:ext cx="1575593" cy="945356"/>
      </dsp:txXfrm>
    </dsp:sp>
    <dsp:sp modelId="{A9DA00CD-A4DA-4A8E-B90B-B5F57BF767EB}">
      <dsp:nvSpPr>
        <dsp:cNvPr id="0" name=""/>
        <dsp:cNvSpPr/>
      </dsp:nvSpPr>
      <dsp:spPr>
        <a:xfrm>
          <a:off x="2910" y="1256539"/>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Item Unique Identification (IUID) Registry</a:t>
          </a:r>
        </a:p>
      </dsp:txBody>
      <dsp:txXfrm>
        <a:off x="2910" y="1256539"/>
        <a:ext cx="1575593" cy="945356"/>
      </dsp:txXfrm>
    </dsp:sp>
    <dsp:sp modelId="{242817D1-7FEE-499B-AF91-9D8FDAD65854}">
      <dsp:nvSpPr>
        <dsp:cNvPr id="0" name=""/>
        <dsp:cNvSpPr/>
      </dsp:nvSpPr>
      <dsp:spPr>
        <a:xfrm>
          <a:off x="1736063" y="1256539"/>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Joint Appointments Module (JAM)</a:t>
          </a:r>
        </a:p>
      </dsp:txBody>
      <dsp:txXfrm>
        <a:off x="1736063" y="1256539"/>
        <a:ext cx="1575593" cy="945356"/>
      </dsp:txXfrm>
    </dsp:sp>
    <dsp:sp modelId="{FBF01AAC-8839-4643-94CD-418CBB18CB69}">
      <dsp:nvSpPr>
        <dsp:cNvPr id="0" name=""/>
        <dsp:cNvSpPr/>
      </dsp:nvSpPr>
      <dsp:spPr>
        <a:xfrm>
          <a:off x="3469216" y="1256539"/>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myInvoice</a:t>
          </a:r>
        </a:p>
      </dsp:txBody>
      <dsp:txXfrm>
        <a:off x="3469216" y="1256539"/>
        <a:ext cx="1575593" cy="945356"/>
      </dsp:txXfrm>
    </dsp:sp>
    <dsp:sp modelId="{D1D6EF5C-9C44-4EC1-B61E-E143EFD2A64B}">
      <dsp:nvSpPr>
        <dsp:cNvPr id="0" name=""/>
        <dsp:cNvSpPr/>
      </dsp:nvSpPr>
      <dsp:spPr>
        <a:xfrm>
          <a:off x="5202369" y="1256539"/>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NISP Contract Classification System (NCCS)</a:t>
          </a:r>
        </a:p>
      </dsp:txBody>
      <dsp:txXfrm>
        <a:off x="5202369" y="1256539"/>
        <a:ext cx="1575593" cy="945356"/>
      </dsp:txXfrm>
    </dsp:sp>
    <dsp:sp modelId="{BDBE7BDD-0647-4BF4-9896-561C09F2AA6A}">
      <dsp:nvSpPr>
        <dsp:cNvPr id="0" name=""/>
        <dsp:cNvSpPr/>
      </dsp:nvSpPr>
      <dsp:spPr>
        <a:xfrm>
          <a:off x="6935523" y="1256539"/>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Procurement Administrative Lead Time (PALT) Tool</a:t>
          </a:r>
        </a:p>
      </dsp:txBody>
      <dsp:txXfrm>
        <a:off x="6935523" y="1256539"/>
        <a:ext cx="1575593" cy="945356"/>
      </dsp:txXfrm>
    </dsp:sp>
    <dsp:sp modelId="{912FDF5A-9452-46B1-9E6F-2E0B43D80273}">
      <dsp:nvSpPr>
        <dsp:cNvPr id="0" name=""/>
        <dsp:cNvSpPr/>
      </dsp:nvSpPr>
      <dsp:spPr>
        <a:xfrm>
          <a:off x="2910" y="2359454"/>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Protest Tracker Tool</a:t>
          </a:r>
        </a:p>
      </dsp:txBody>
      <dsp:txXfrm>
        <a:off x="2910" y="2359454"/>
        <a:ext cx="1575593" cy="945356"/>
      </dsp:txXfrm>
    </dsp:sp>
    <dsp:sp modelId="{AA8B32C9-44BB-4123-8FA0-03C468E34141}">
      <dsp:nvSpPr>
        <dsp:cNvPr id="0" name=""/>
        <dsp:cNvSpPr/>
      </dsp:nvSpPr>
      <dsp:spPr>
        <a:xfrm>
          <a:off x="1736063" y="2359454"/>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Procurement Process Model Library (PPML)</a:t>
          </a:r>
        </a:p>
      </dsp:txBody>
      <dsp:txXfrm>
        <a:off x="1736063" y="2359454"/>
        <a:ext cx="1575593" cy="945356"/>
      </dsp:txXfrm>
    </dsp:sp>
    <dsp:sp modelId="{45F5D302-3B6A-4DA9-824D-21FDE959D9FC}">
      <dsp:nvSpPr>
        <dsp:cNvPr id="0" name=""/>
        <dsp:cNvSpPr/>
      </dsp:nvSpPr>
      <dsp:spPr>
        <a:xfrm>
          <a:off x="3469216" y="2359454"/>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Purpose Code Management (PCM)</a:t>
          </a:r>
        </a:p>
      </dsp:txBody>
      <dsp:txXfrm>
        <a:off x="3469216" y="2359454"/>
        <a:ext cx="1575593" cy="945356"/>
      </dsp:txXfrm>
    </dsp:sp>
    <dsp:sp modelId="{23AEBD7E-573F-4ADF-A748-86B0AADC08D5}">
      <dsp:nvSpPr>
        <dsp:cNvPr id="0" name=""/>
        <dsp:cNvSpPr/>
      </dsp:nvSpPr>
      <dsp:spPr>
        <a:xfrm>
          <a:off x="5202369" y="2359454"/>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Records Retention &amp; Destruction</a:t>
          </a:r>
        </a:p>
      </dsp:txBody>
      <dsp:txXfrm>
        <a:off x="5202369" y="2359454"/>
        <a:ext cx="1575593" cy="945356"/>
      </dsp:txXfrm>
    </dsp:sp>
    <dsp:sp modelId="{632BFF1F-686A-4700-BEDC-BEF801A19606}">
      <dsp:nvSpPr>
        <dsp:cNvPr id="0" name=""/>
        <dsp:cNvSpPr/>
      </dsp:nvSpPr>
      <dsp:spPr>
        <a:xfrm>
          <a:off x="6935523" y="2359454"/>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Single Sign-on (SSO)</a:t>
          </a:r>
        </a:p>
      </dsp:txBody>
      <dsp:txXfrm>
        <a:off x="6935523" y="2359454"/>
        <a:ext cx="1575593" cy="945356"/>
      </dsp:txXfrm>
    </dsp:sp>
    <dsp:sp modelId="{1E00850E-028A-4DF1-ADB9-F93099A86642}">
      <dsp:nvSpPr>
        <dsp:cNvPr id="0" name=""/>
        <dsp:cNvSpPr/>
      </dsp:nvSpPr>
      <dsp:spPr>
        <a:xfrm>
          <a:off x="2910" y="3462370"/>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Solicitation Portal</a:t>
          </a:r>
        </a:p>
      </dsp:txBody>
      <dsp:txXfrm>
        <a:off x="2910" y="3462370"/>
        <a:ext cx="1575593" cy="945356"/>
      </dsp:txXfrm>
    </dsp:sp>
    <dsp:sp modelId="{564ACD1B-0107-4BCD-87C6-D92CBFFED476}">
      <dsp:nvSpPr>
        <dsp:cNvPr id="0" name=""/>
        <dsp:cNvSpPr/>
      </dsp:nvSpPr>
      <dsp:spPr>
        <a:xfrm>
          <a:off x="1736063" y="3462370"/>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Supplier Performance Risk System (SPRS)</a:t>
          </a:r>
        </a:p>
      </dsp:txBody>
      <dsp:txXfrm>
        <a:off x="1736063" y="3462370"/>
        <a:ext cx="1575593" cy="945356"/>
      </dsp:txXfrm>
    </dsp:sp>
    <dsp:sp modelId="{C7F83569-2648-419F-A451-67081CA0E507}">
      <dsp:nvSpPr>
        <dsp:cNvPr id="0" name=""/>
        <dsp:cNvSpPr/>
      </dsp:nvSpPr>
      <dsp:spPr>
        <a:xfrm>
          <a:off x="3469216" y="3462370"/>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Surveillance and Performance Monitoring (SPM)</a:t>
          </a:r>
        </a:p>
      </dsp:txBody>
      <dsp:txXfrm>
        <a:off x="3469216" y="3462370"/>
        <a:ext cx="1575593" cy="945356"/>
      </dsp:txXfrm>
    </dsp:sp>
    <dsp:sp modelId="{958C8ABD-BE28-40FC-9B1A-470C2254D703}">
      <dsp:nvSpPr>
        <dsp:cNvPr id="0" name=""/>
        <dsp:cNvSpPr/>
      </dsp:nvSpPr>
      <dsp:spPr>
        <a:xfrm>
          <a:off x="5202369" y="3462370"/>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Wide Area WorkFlow (WAWF) (formerly iRAPT)</a:t>
          </a:r>
        </a:p>
      </dsp:txBody>
      <dsp:txXfrm>
        <a:off x="5202369" y="3462370"/>
        <a:ext cx="1575593" cy="945356"/>
      </dsp:txXfrm>
    </dsp:sp>
    <dsp:sp modelId="{9D02E021-7A87-479C-BB85-96FF24413383}">
      <dsp:nvSpPr>
        <dsp:cNvPr id="0" name=""/>
        <dsp:cNvSpPr/>
      </dsp:nvSpPr>
      <dsp:spPr>
        <a:xfrm>
          <a:off x="6935523" y="3462370"/>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Electronic Data Access (EDA)</a:t>
          </a:r>
        </a:p>
      </dsp:txBody>
      <dsp:txXfrm>
        <a:off x="6935523" y="3462370"/>
        <a:ext cx="1575593" cy="945356"/>
      </dsp:txXfrm>
    </dsp:sp>
    <dsp:sp modelId="{B8F182F5-625C-4A27-A211-8CF514408DCB}">
      <dsp:nvSpPr>
        <dsp:cNvPr id="0" name=""/>
        <dsp:cNvSpPr/>
      </dsp:nvSpPr>
      <dsp:spPr>
        <a:xfrm>
          <a:off x="3469216" y="4565286"/>
          <a:ext cx="1575593" cy="945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Management Reporting System (MRS)</a:t>
          </a:r>
        </a:p>
      </dsp:txBody>
      <dsp:txXfrm>
        <a:off x="3469216" y="4565286"/>
        <a:ext cx="1575593" cy="9453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6285A4-0175-4BBE-9545-ACCA748D04DE}" type="datetimeFigureOut">
              <a:rPr lang="en-US" smtClean="0"/>
              <a:t>9/8/2022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F532DF-9924-4741-83DD-716B927E1076}" type="slidenum">
              <a:rPr lang="en-US" smtClean="0"/>
              <a:t>‹#›</a:t>
            </a:fld>
            <a:endParaRPr lang="en-US"/>
          </a:p>
        </p:txBody>
      </p:sp>
    </p:spTree>
    <p:extLst>
      <p:ext uri="{BB962C8B-B14F-4D97-AF65-F5344CB8AC3E}">
        <p14:creationId xmlns:p14="http://schemas.microsoft.com/office/powerpoint/2010/main" val="380329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532DF-9924-4741-83DD-716B927E107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117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532DF-9924-4741-83DD-716B927E10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35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32DF-9924-4741-83DD-716B927E1076}" type="slidenum">
              <a:rPr lang="en-US" smtClean="0"/>
              <a:t>12</a:t>
            </a:fld>
            <a:endParaRPr lang="en-US"/>
          </a:p>
        </p:txBody>
      </p:sp>
    </p:spTree>
    <p:extLst>
      <p:ext uri="{BB962C8B-B14F-4D97-AF65-F5344CB8AC3E}">
        <p14:creationId xmlns:p14="http://schemas.microsoft.com/office/powerpoint/2010/main" val="400056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32DF-9924-4741-83DD-716B927E1076}" type="slidenum">
              <a:rPr lang="en-US" smtClean="0"/>
              <a:t>13</a:t>
            </a:fld>
            <a:endParaRPr lang="en-US"/>
          </a:p>
        </p:txBody>
      </p:sp>
    </p:spTree>
    <p:extLst>
      <p:ext uri="{BB962C8B-B14F-4D97-AF65-F5344CB8AC3E}">
        <p14:creationId xmlns:p14="http://schemas.microsoft.com/office/powerpoint/2010/main" val="228549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t>9/8/2022</a:t>
            </a:fld>
            <a:endParaRPr lang="en-US"/>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5018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pPr/>
              <a:t>9/8/2022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67439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pPr/>
              <a:t>9/8/2022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09454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9/8/2022</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94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90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789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7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9/8/2022</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41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9/8/2022</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756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9/8/2022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3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pPr algn="ctr"/>
              <a:t>9/8/2022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84186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31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965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731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9/8/2022</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316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194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1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7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9/8/2022</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847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9/8/2022</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23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9/8/2022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6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pPr/>
              <a:t>9/8/2022</a:t>
            </a:fld>
            <a:endParaRPr lang="en-US" dirty="0"/>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791169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021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88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896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801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pening With Title">
    <p:spTree>
      <p:nvGrpSpPr>
        <p:cNvPr id="1" name=""/>
        <p:cNvGrpSpPr/>
        <p:nvPr/>
      </p:nvGrpSpPr>
      <p:grpSpPr>
        <a:xfrm>
          <a:off x="0" y="0"/>
          <a:ext cx="0" cy="0"/>
          <a:chOff x="0" y="0"/>
          <a:chExt cx="0" cy="0"/>
        </a:xfrm>
      </p:grpSpPr>
      <p:pic>
        <p:nvPicPr>
          <p:cNvPr id="4" name="iStock_000018011268X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0882"/>
            <a:ext cx="121920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1P1A9574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 y="5329240"/>
            <a:ext cx="305011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Stock_000050172376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0826"/>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Stock_000014864330Large.jpg"/>
          <p:cNvPicPr>
            <a:picLocks noChangeAspect="1"/>
          </p:cNvPicPr>
          <p:nvPr/>
        </p:nvPicPr>
        <p:blipFill>
          <a:blip r:embed="rId5">
            <a:extLst>
              <a:ext uri="{28A0092B-C50C-407E-A947-70E740481C1C}">
                <a14:useLocalDpi xmlns:a14="http://schemas.microsoft.com/office/drawing/2010/main" val="0"/>
              </a:ext>
            </a:extLst>
          </a:blip>
          <a:srcRect t="28925"/>
          <a:stretch>
            <a:fillRect/>
          </a:stretch>
        </p:blipFill>
        <p:spPr bwMode="auto">
          <a:xfrm>
            <a:off x="6089651" y="5335590"/>
            <a:ext cx="3054349"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Stock_000006680172Large.jpg"/>
          <p:cNvPicPr>
            <a:picLocks noChangeAspect="1"/>
          </p:cNvPicPr>
          <p:nvPr/>
        </p:nvPicPr>
        <p:blipFill>
          <a:blip r:embed="rId6">
            <a:extLst>
              <a:ext uri="{28A0092B-C50C-407E-A947-70E740481C1C}">
                <a14:useLocalDpi xmlns:a14="http://schemas.microsoft.com/office/drawing/2010/main" val="0"/>
              </a:ext>
            </a:extLst>
          </a:blip>
          <a:srcRect t="13022"/>
          <a:stretch>
            <a:fillRect/>
          </a:stretch>
        </p:blipFill>
        <p:spPr bwMode="auto">
          <a:xfrm>
            <a:off x="9137651" y="53721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291147"/>
            <a:ext cx="12192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wpi_full_logo_white.ai"/>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87401" y="233363"/>
            <a:ext cx="2872638" cy="112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37"/>
          <p:cNvSpPr>
            <a:spLocks noGrp="1"/>
          </p:cNvSpPr>
          <p:nvPr>
            <p:ph type="sldNum" sz="quarter" idx="15"/>
          </p:nvPr>
        </p:nvSpPr>
        <p:spPr>
          <a:xfrm>
            <a:off x="8610600" y="6356350"/>
            <a:ext cx="2743200" cy="365125"/>
          </a:xfrm>
          <a:prstGeom prst="rect">
            <a:avLst/>
          </a:prstGeom>
        </p:spPr>
        <p:txBody>
          <a:bodyPr/>
          <a:lstStyle>
            <a:lvl1pPr algn="l" eaLnBrk="0">
              <a:defRPr>
                <a:solidFill>
                  <a:schemeClr val="tx1"/>
                </a:solidFill>
                <a:latin typeface="Arial" panose="020B0604020202020204" pitchFamily="34" charset="0"/>
              </a:defRPr>
            </a:lvl1pPr>
          </a:lstStyle>
          <a:p>
            <a:pPr>
              <a:defRPr/>
            </a:pPr>
            <a:r>
              <a:rPr lang="en-US" altLang="en-US" dirty="0">
                <a:solidFill>
                  <a:prstClr val="black"/>
                </a:solidFill>
              </a:rPr>
              <a:t>9/24/19</a:t>
            </a:r>
          </a:p>
          <a:p>
            <a:pPr>
              <a:defRPr/>
            </a:pPr>
            <a:endParaRPr lang="en-US" altLang="en-US" dirty="0">
              <a:solidFill>
                <a:prstClr val="black"/>
              </a:solidFill>
            </a:endParaRPr>
          </a:p>
        </p:txBody>
      </p:sp>
    </p:spTree>
    <p:extLst>
      <p:ext uri="{BB962C8B-B14F-4D97-AF65-F5344CB8AC3E}">
        <p14:creationId xmlns:p14="http://schemas.microsoft.com/office/powerpoint/2010/main" val="186926443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9/8/2022</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328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900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49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26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9/8/2022</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21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pPr/>
              <a:t>9/8/2022</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744321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9/8/2022</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165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9/8/2022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86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578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2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36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973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9A689A-60D2-4428-8142-56FCB98135E4}" type="datetime1">
              <a:rPr lang="en-US" smtClean="0">
                <a:solidFill>
                  <a:prstClr val="black">
                    <a:tint val="75000"/>
                  </a:prstClr>
                </a:solidFill>
              </a:rPr>
              <a:pPr/>
              <a:t>9/8/2022</a:t>
            </a:fld>
            <a:endParaRPr lang="en-US">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56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575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0C19B4B8-96EC-45C9-99C1-F9C902E0DD3C}"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86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ctr">
              <a:defRPr/>
            </a:lvl1pPr>
          </a:lstStyle>
          <a:p>
            <a:fld id="{51332603-61E1-4EC0-B7DC-80FCBA8F8F72}"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95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pPr/>
              <a:t>9/8/2022</a:t>
            </a:fld>
            <a:endParaRPr lang="en-US" dirty="0"/>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79997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a:defRPr/>
            </a:lvl1pPr>
          </a:lstStyle>
          <a:p>
            <a:fld id="{A2ACEAC2-D951-4326-AC30-C05059989BDA}" type="datetime1">
              <a:rPr lang="en-US" smtClean="0">
                <a:solidFill>
                  <a:prstClr val="black">
                    <a:tint val="75000"/>
                  </a:prstClr>
                </a:solidFill>
              </a:rPr>
              <a:pPr/>
              <a:t>9/8/2022</a:t>
            </a:fld>
            <a:endParaRPr lang="en-US" dirty="0">
              <a:solidFill>
                <a:prstClr val="black">
                  <a:tint val="75000"/>
                </a:prstClr>
              </a:solidFill>
            </a:endParaRPr>
          </a:p>
        </p:txBody>
      </p:sp>
      <p:sp>
        <p:nvSpPr>
          <p:cNvPr id="8" name="Footer Placeholder 7"/>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solidFill>
                  <a:prstClr val="black">
                    <a:tint val="75000"/>
                  </a:prstClr>
                </a:solidFill>
              </a:rPr>
              <a:pPr/>
              <a:t>9/8/2022</a:t>
            </a:fld>
            <a:endParaRPr lang="en-US" dirty="0">
              <a:solidFill>
                <a:prstClr val="black">
                  <a:tint val="75000"/>
                </a:prstClr>
              </a:solidFill>
            </a:endParaRPr>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804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solidFill>
                  <a:prstClr val="black">
                    <a:tint val="75000"/>
                  </a:prstClr>
                </a:solidFill>
              </a:rPr>
              <a:pPr/>
              <a:t>9/8/2022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772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904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solidFill>
                  <a:prstClr val="black">
                    <a:tint val="75000"/>
                  </a:prstClr>
                </a:solidFill>
              </a:rPr>
              <a:pPr/>
              <a:t>9/8/2022</a:t>
            </a:fld>
            <a:endParaRPr lang="en-US" dirty="0">
              <a:solidFill>
                <a:prstClr val="black">
                  <a:tint val="75000"/>
                </a:prstClr>
              </a:solidFill>
            </a:endParaRPr>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75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CCB78463-47EC-4C83-9E96-D27CF60A9894}"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388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defRPr/>
            </a:lvl1pPr>
          </a:lstStyle>
          <a:p>
            <a:fld id="{5B96041A-6101-4EA2-B6D8-40B583CFB1AB}" type="datetime1">
              <a:rPr lang="en-US" smtClean="0">
                <a:solidFill>
                  <a:prstClr val="black">
                    <a:tint val="75000"/>
                  </a:prstClr>
                </a:solidFill>
              </a:rPr>
              <a:pPr/>
              <a:t>9/8/2022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98585" y="6350977"/>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87C8F9-D69E-408A-9471-1F7D9DCD1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87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167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838348"/>
      </p:ext>
    </p:extLst>
  </p:cSld>
  <p:clrMapOvr>
    <a:masterClrMapping/>
  </p:clrMapOvr>
  <p:extLst>
    <p:ext uri="{DCECCB84-F9BA-43D5-87BE-67443E8EF086}">
      <p15:sldGuideLst xmlns:p15="http://schemas.microsoft.com/office/powerpoint/2012/main">
        <p15:guide id="1" orient="horz" pos="288">
          <p15:clr>
            <a:srgbClr val="FBAE40"/>
          </p15:clr>
        </p15:guide>
        <p15:guide id="2" pos="28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2879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lgn="ctr">
              <a:defRPr/>
            </a:lvl1pPr>
          </a:lstStyle>
          <a:p>
            <a:fld id="{BF73A919-5EA3-477E-BC53-F0D684D6619F}" type="datetime1">
              <a:rPr lang="en-US" smtClean="0"/>
              <a:pPr/>
              <a:t>9/8/2022</a:t>
            </a:fld>
            <a:endParaRPr lang="en-US" dirty="0"/>
          </a:p>
        </p:txBody>
      </p:sp>
      <p:sp>
        <p:nvSpPr>
          <p:cNvPr id="4" name="Footer Placeholder 3"/>
          <p:cNvSpPr>
            <a:spLocks noGrp="1"/>
          </p:cNvSpPr>
          <p:nvPr>
            <p:ph type="ftr" sz="quarter" idx="11"/>
          </p:nvPr>
        </p:nvSpPr>
        <p:spPr>
          <a:xfrm>
            <a:off x="398585" y="6350977"/>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496062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191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230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61ACDF10-6833-F449-ACAB-71F6805F65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2086126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5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30509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4610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488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6157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42978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92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fld id="{7A19C343-D376-43E5-9D0F-E9BAF80AEBBB}" type="datetime1">
              <a:rPr lang="en-US" smtClean="0"/>
              <a:pPr/>
              <a:t>9/8/2022</a:t>
            </a:fld>
            <a:endParaRPr lang="en-US" dirty="0"/>
          </a:p>
        </p:txBody>
      </p:sp>
      <p:sp>
        <p:nvSpPr>
          <p:cNvPr id="3" name="Footer Placeholder 2"/>
          <p:cNvSpPr>
            <a:spLocks noGrp="1"/>
          </p:cNvSpPr>
          <p:nvPr>
            <p:ph type="ftr" sz="quarter" idx="11"/>
          </p:nvPr>
        </p:nvSpPr>
        <p:spPr>
          <a:xfrm>
            <a:off x="398585" y="6350977"/>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2698426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4716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9415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8504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63C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17"/>
            <a:ext cx="10515600" cy="1325563"/>
          </a:xfrm>
        </p:spPr>
        <p:txBody>
          <a:bodyPr/>
          <a:lstStyle>
            <a:lvl1pPr algn="ct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3E65655D-8CE7-9249-9DCF-DAF7624573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2" y="6043284"/>
            <a:ext cx="1679349" cy="660544"/>
          </a:xfrm>
          <a:prstGeom prst="rect">
            <a:avLst/>
          </a:prstGeom>
        </p:spPr>
      </p:pic>
    </p:spTree>
    <p:extLst>
      <p:ext uri="{BB962C8B-B14F-4D97-AF65-F5344CB8AC3E}">
        <p14:creationId xmlns:p14="http://schemas.microsoft.com/office/powerpoint/2010/main" val="2731582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05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134394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7516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5643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03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E444558B-70B5-4A0F-BAD6-63667F355868}" type="datetime1">
              <a:rPr lang="en-US" smtClean="0"/>
              <a:pPr/>
              <a:t>9/8/2022</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333476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a:defRPr/>
            </a:lvl1pPr>
          </a:lstStyle>
          <a:p>
            <a:fld id="{289B1CAE-6521-456C-9FD7-598D0DAAA6AB}" type="datetime1">
              <a:rPr lang="en-US" smtClean="0"/>
              <a:pPr/>
              <a:t>9/8/2022</a:t>
            </a:fld>
            <a:endParaRPr lang="en-US" dirty="0"/>
          </a:p>
        </p:txBody>
      </p:sp>
      <p:sp>
        <p:nvSpPr>
          <p:cNvPr id="6" name="Footer Placeholder 5"/>
          <p:cNvSpPr>
            <a:spLocks noGrp="1"/>
          </p:cNvSpPr>
          <p:nvPr>
            <p:ph type="ftr" sz="quarter" idx="11"/>
          </p:nvPr>
        </p:nvSpPr>
        <p:spPr>
          <a:xfrm>
            <a:off x="398585" y="6350977"/>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87C8F9-D69E-408A-9471-1F7D9DCD1C43}" type="slidenum">
              <a:rPr lang="en-US" smtClean="0"/>
              <a:t>‹#›</a:t>
            </a:fld>
            <a:endParaRPr lang="en-US"/>
          </a:p>
        </p:txBody>
      </p:sp>
    </p:spTree>
    <p:extLst>
      <p:ext uri="{BB962C8B-B14F-4D97-AF65-F5344CB8AC3E}">
        <p14:creationId xmlns:p14="http://schemas.microsoft.com/office/powerpoint/2010/main" val="139302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9.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9.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t>9/8/2022</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t>‹#›</a:t>
            </a:fld>
            <a:endParaRPr lang="en-US" dirty="0"/>
          </a:p>
        </p:txBody>
      </p:sp>
      <p:pic>
        <p:nvPicPr>
          <p:cNvPr id="7" name="Picture 6"/>
          <p:cNvPicPr>
            <a:picLocks noChangeAspect="1"/>
          </p:cNvPicPr>
          <p:nvPr userDrawn="1"/>
        </p:nvPicPr>
        <p:blipFill>
          <a:blip r:embed="rId13" cstate="print"/>
          <a:stretch>
            <a:fillRect/>
          </a:stretch>
        </p:blipFill>
        <p:spPr>
          <a:xfrm>
            <a:off x="398585" y="6250904"/>
            <a:ext cx="1872528" cy="565270"/>
          </a:xfrm>
          <a:prstGeom prst="rect">
            <a:avLst/>
          </a:prstGeom>
        </p:spPr>
      </p:pic>
    </p:spTree>
    <p:extLst>
      <p:ext uri="{BB962C8B-B14F-4D97-AF65-F5344CB8AC3E}">
        <p14:creationId xmlns:p14="http://schemas.microsoft.com/office/powerpoint/2010/main" val="31363698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9/8/2022</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37487895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9/8/2022</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4"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345393515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818" r:id="rId12"/>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9/8/2022</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154376346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4400" y="63509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25CE-8172-49D1-B12A-BB48F1BA5A86}" type="datetime1">
              <a:rPr lang="en-US" smtClean="0">
                <a:solidFill>
                  <a:prstClr val="black">
                    <a:tint val="75000"/>
                  </a:prstClr>
                </a:solidFill>
              </a:rPr>
              <a:pPr/>
              <a:t>9/8/2022</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C8F9-D69E-408A-9471-1F7D9DCD1C4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stretch>
            <a:fillRect/>
          </a:stretch>
        </p:blipFill>
        <p:spPr>
          <a:xfrm>
            <a:off x="398585" y="6126480"/>
            <a:ext cx="1872528" cy="565270"/>
          </a:xfrm>
          <a:prstGeom prst="rect">
            <a:avLst/>
          </a:prstGeom>
        </p:spPr>
      </p:pic>
    </p:spTree>
    <p:extLst>
      <p:ext uri="{BB962C8B-B14F-4D97-AF65-F5344CB8AC3E}">
        <p14:creationId xmlns:p14="http://schemas.microsoft.com/office/powerpoint/2010/main" val="141338708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3B13C2D-8860-5E4B-A3E9-E03BD6C475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21405884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6668098-28BC-1A4E-896C-123DC27CC37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548" y="6046967"/>
            <a:ext cx="1680048" cy="660819"/>
          </a:xfrm>
          <a:prstGeom prst="rect">
            <a:avLst/>
          </a:prstGeom>
        </p:spPr>
      </p:pic>
    </p:spTree>
    <p:extLst>
      <p:ext uri="{BB962C8B-B14F-4D97-AF65-F5344CB8AC3E}">
        <p14:creationId xmlns:p14="http://schemas.microsoft.com/office/powerpoint/2010/main" val="61409665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p:txStyles>
    <p:title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q.osd.mil/asda/dpc/ce/cap/piee.html"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hyperlink" Target="https://www.dla.mil/Working-With-DLA/Applications/FedMall/" TargetMode="Externa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hyperlink" Target="https://www.dla.mil/Working-With-DLA/Applications/FedMall/" TargetMode="Externa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9.xml"/><Relationship Id="rId5" Type="http://schemas.openxmlformats.org/officeDocument/2006/relationships/image" Target="../media/image11.jp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hyperlink" Target="https://www.sprs.csd.disa.mil/webtrain.htm" TargetMode="Externa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hyperlink" Target="https://pieetraining.eb.mil/wbt/xhtml/wbt/eda/overview/dashboard.xhtml" TargetMode="Externa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hyperlink" Target="https://pieetraining.eb.mil/wbt/xhtml/wbt/eda/searches/contractCloseoutSearch.xhtml" TargetMode="Externa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hyperlink" Target="https://www.wispro.org/newsletter-signup/" TargetMode="External"/><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awf-gt.nit.disa.mil/xhtml/unauth/web/homepage/vendorCustomerSupport.xhtml"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hyperlink" Target="https://www.dfas.mil/contractorsvendors/irapt/"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wispro.org/events" TargetMode="External"/><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3" Type="http://schemas.openxmlformats.org/officeDocument/2006/relationships/hyperlink" Target="http://www.wigobc.org/" TargetMode="External"/><Relationship Id="rId2" Type="http://schemas.openxmlformats.org/officeDocument/2006/relationships/image" Target="../media/image47.jpeg"/><Relationship Id="rId1" Type="http://schemas.openxmlformats.org/officeDocument/2006/relationships/slideLayout" Target="../slideLayouts/slideLayout58.xml"/></Relationships>
</file>

<file path=ppt/slides/_rels/slide74.xml.rels><?xml version="1.0" encoding="UTF-8" standalone="yes"?>
<Relationships xmlns="http://schemas.openxmlformats.org/package/2006/relationships"><Relationship Id="rId3" Type="http://schemas.openxmlformats.org/officeDocument/2006/relationships/hyperlink" Target="https://www.wispro.org/event/acquisition-hour-the-procurement-integrated-enterprise-environment-piee-and-wide-area-workflow-wawf-3/" TargetMode="External"/><Relationship Id="rId2" Type="http://schemas.openxmlformats.org/officeDocument/2006/relationships/image" Target="../media/image11.jpg"/><Relationship Id="rId1" Type="http://schemas.openxmlformats.org/officeDocument/2006/relationships/slideLayout" Target="../slideLayouts/slideLayout58.xml"/><Relationship Id="rId6" Type="http://schemas.openxmlformats.org/officeDocument/2006/relationships/hyperlink" Target="https://www.wispro.org/event/acquisition-hour-disaster-contracting-2/" TargetMode="External"/><Relationship Id="rId5" Type="http://schemas.openxmlformats.org/officeDocument/2006/relationships/hyperlink" Target="https://www.wispro.org/event/acquisition-hour-preparing-a-winning-government-proposal/" TargetMode="External"/><Relationship Id="rId4" Type="http://schemas.openxmlformats.org/officeDocument/2006/relationships/hyperlink" Target="https://www.wispro.org/event/acquisition-hour-the-federal-spend-to-the-end-2/"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58.xml"/><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0.jpg"/><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3" Type="http://schemas.openxmlformats.org/officeDocument/2006/relationships/hyperlink" Target="mailto:benjaminb@wispro.org" TargetMode="External"/><Relationship Id="rId2" Type="http://schemas.openxmlformats.org/officeDocument/2006/relationships/hyperlink" Target="http://www.wispro.org/" TargetMode="Externa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9.xml"/><Relationship Id="rId5" Type="http://schemas.openxmlformats.org/officeDocument/2006/relationships/image" Target="../media/image11.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3F908B-82DB-407B-8EDB-C8DD4CA5380A}"/>
              </a:ext>
            </a:extLst>
          </p:cNvPr>
          <p:cNvGrpSpPr/>
          <p:nvPr/>
        </p:nvGrpSpPr>
        <p:grpSpPr>
          <a:xfrm>
            <a:off x="1426771" y="3234263"/>
            <a:ext cx="8858345" cy="2235199"/>
            <a:chOff x="1444305" y="3640666"/>
            <a:chExt cx="9303390" cy="2235199"/>
          </a:xfrm>
        </p:grpSpPr>
        <p:sp>
          <p:nvSpPr>
            <p:cNvPr id="3" name="Rectangle 2">
              <a:extLst>
                <a:ext uri="{FF2B5EF4-FFF2-40B4-BE49-F238E27FC236}">
                  <a16:creationId xmlns:a16="http://schemas.microsoft.com/office/drawing/2014/main" id="{76C7C0F9-231D-E245-9096-25195CDBF9FB}"/>
                </a:ext>
              </a:extLst>
            </p:cNvPr>
            <p:cNvSpPr/>
            <p:nvPr/>
          </p:nvSpPr>
          <p:spPr>
            <a:xfrm>
              <a:off x="1444305" y="3640666"/>
              <a:ext cx="9303390" cy="2235199"/>
            </a:xfrm>
            <a:prstGeom prst="rect">
              <a:avLst/>
            </a:prstGeom>
            <a:solidFill>
              <a:srgbClr val="0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C625E61-C0B5-8345-AF24-547963373725}"/>
                </a:ext>
              </a:extLst>
            </p:cNvPr>
            <p:cNvSpPr/>
            <p:nvPr/>
          </p:nvSpPr>
          <p:spPr>
            <a:xfrm>
              <a:off x="1444305" y="3758101"/>
              <a:ext cx="9188952" cy="1477328"/>
            </a:xfrm>
            <a:prstGeom prst="rect">
              <a:avLst/>
            </a:prstGeom>
          </p:spPr>
          <p:txBody>
            <a:bodyPr wrap="square">
              <a:spAutoFit/>
            </a:bodyPr>
            <a:lstStyle/>
            <a:p>
              <a:pPr algn="ctr" defTabSz="410358">
                <a:defRPr/>
              </a:pPr>
              <a:r>
                <a:rPr lang="en-US" sz="2400" b="1" u="sng" dirty="0">
                  <a:solidFill>
                    <a:schemeClr val="bg1">
                      <a:lumMod val="95000"/>
                    </a:schemeClr>
                  </a:solidFill>
                  <a:latin typeface="Arial" charset="0"/>
                  <a:ea typeface="Arial" charset="0"/>
                  <a:cs typeface="Arial" charset="0"/>
                </a:rPr>
                <a:t>Acquisition Hour</a:t>
              </a:r>
              <a:endParaRPr lang="en-US" sz="1400" b="1" u="sng" dirty="0">
                <a:solidFill>
                  <a:schemeClr val="bg1">
                    <a:lumMod val="95000"/>
                  </a:schemeClr>
                </a:solidFill>
                <a:latin typeface="Arial" charset="0"/>
                <a:cs typeface="Arial" charset="0"/>
              </a:endParaRPr>
            </a:p>
            <a:p>
              <a:pPr algn="ctr" defTabSz="410358">
                <a:defRPr/>
              </a:pPr>
              <a:endParaRPr lang="en-US" sz="1000" b="1" dirty="0">
                <a:solidFill>
                  <a:schemeClr val="bg1">
                    <a:lumMod val="95000"/>
                  </a:schemeClr>
                </a:solidFill>
                <a:latin typeface="Arial" charset="0"/>
                <a:ea typeface="Arial" charset="0"/>
                <a:cs typeface="Arial" charset="0"/>
              </a:endParaRPr>
            </a:p>
            <a:p>
              <a:pPr algn="ctr" defTabSz="410358">
                <a:defRPr/>
              </a:pPr>
              <a:endParaRPr lang="en-US" sz="800" b="1" dirty="0">
                <a:solidFill>
                  <a:schemeClr val="bg1">
                    <a:lumMod val="95000"/>
                  </a:schemeClr>
                </a:solidFill>
                <a:latin typeface="Arial" charset="0"/>
                <a:ea typeface="Arial" charset="0"/>
                <a:cs typeface="Arial" charset="0"/>
              </a:endParaRPr>
            </a:p>
            <a:p>
              <a:pPr algn="ctr" defTabSz="410358">
                <a:defRPr/>
              </a:pPr>
              <a:r>
                <a:rPr lang="en-US" sz="2400" b="1" dirty="0">
                  <a:solidFill>
                    <a:schemeClr val="bg1">
                      <a:lumMod val="95000"/>
                    </a:schemeClr>
                  </a:solidFill>
                  <a:latin typeface="Arial" charset="0"/>
                  <a:ea typeface="Arial" charset="0"/>
                  <a:cs typeface="Arial" charset="0"/>
                </a:rPr>
                <a:t>The Procurement Integrated Enterprise Environment (PIEE) Part 2</a:t>
              </a:r>
            </a:p>
          </p:txBody>
        </p:sp>
        <p:sp>
          <p:nvSpPr>
            <p:cNvPr id="4" name="Rectangle 3">
              <a:extLst>
                <a:ext uri="{FF2B5EF4-FFF2-40B4-BE49-F238E27FC236}">
                  <a16:creationId xmlns:a16="http://schemas.microsoft.com/office/drawing/2014/main" id="{45428A9F-D680-414F-926C-337CEDE5BC67}"/>
                </a:ext>
              </a:extLst>
            </p:cNvPr>
            <p:cNvSpPr/>
            <p:nvPr/>
          </p:nvSpPr>
          <p:spPr>
            <a:xfrm>
              <a:off x="5358450" y="5419976"/>
              <a:ext cx="1475117" cy="338554"/>
            </a:xfrm>
            <a:prstGeom prst="rect">
              <a:avLst/>
            </a:prstGeom>
          </p:spPr>
          <p:txBody>
            <a:bodyPr wrap="none">
              <a:spAutoFit/>
            </a:bodyPr>
            <a:lstStyle/>
            <a:p>
              <a:pPr algn="ctr"/>
              <a:r>
                <a:rPr lang="en-US" sz="1600" dirty="0">
                  <a:solidFill>
                    <a:schemeClr val="bg1">
                      <a:lumMod val="95000"/>
                    </a:schemeClr>
                  </a:solidFill>
                  <a:latin typeface="Arial" charset="0"/>
                  <a:ea typeface="Arial" charset="0"/>
                  <a:cs typeface="Arial" charset="0"/>
                </a:rPr>
                <a:t>July 12, 2022</a:t>
              </a:r>
              <a:endParaRPr lang="en-US" sz="1600" dirty="0"/>
            </a:p>
          </p:txBody>
        </p:sp>
      </p:grpSp>
      <p:sp>
        <p:nvSpPr>
          <p:cNvPr id="9" name="Date Placeholder 3">
            <a:extLst>
              <a:ext uri="{FF2B5EF4-FFF2-40B4-BE49-F238E27FC236}">
                <a16:creationId xmlns:a16="http://schemas.microsoft.com/office/drawing/2014/main" id="{E7614C1A-31A1-8E4D-A4E9-F25C46F1B86F}"/>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7/12/22</a:t>
            </a:r>
          </a:p>
        </p:txBody>
      </p:sp>
    </p:spTree>
    <p:extLst>
      <p:ext uri="{BB962C8B-B14F-4D97-AF65-F5344CB8AC3E}">
        <p14:creationId xmlns:p14="http://schemas.microsoft.com/office/powerpoint/2010/main" val="87814823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018713" cy="955964"/>
          </a:xfrm>
        </p:spPr>
        <p:txBody>
          <a:bodyPr/>
          <a:lstStyle/>
          <a:p>
            <a:r>
              <a:rPr lang="en-US" b="1" dirty="0">
                <a:solidFill>
                  <a:srgbClr val="002060"/>
                </a:solidFill>
              </a:rPr>
              <a:t>What we will Cover Today</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10</a:t>
            </a:fld>
            <a:endParaRPr lang="en-US" dirty="0">
              <a:solidFill>
                <a:prstClr val="black">
                  <a:tint val="75000"/>
                </a:prstClr>
              </a:solidFill>
            </a:endParaRPr>
          </a:p>
        </p:txBody>
      </p:sp>
      <p:sp>
        <p:nvSpPr>
          <p:cNvPr id="3" name="Content Placeholder 2"/>
          <p:cNvSpPr>
            <a:spLocks noGrp="1"/>
          </p:cNvSpPr>
          <p:nvPr>
            <p:ph idx="1"/>
          </p:nvPr>
        </p:nvSpPr>
        <p:spPr>
          <a:xfrm>
            <a:off x="1032737" y="1496097"/>
            <a:ext cx="10018713" cy="4726378"/>
          </a:xfrm>
        </p:spPr>
        <p:txBody>
          <a:bodyPr>
            <a:normAutofit/>
          </a:bodyPr>
          <a:lstStyle/>
          <a:p>
            <a:pPr>
              <a:lnSpc>
                <a:spcPct val="110000"/>
              </a:lnSpc>
              <a:spcBef>
                <a:spcPts val="0"/>
              </a:spcBef>
              <a:spcAft>
                <a:spcPts val="1200"/>
              </a:spcAft>
              <a:buSzPct val="75000"/>
            </a:pPr>
            <a:r>
              <a:rPr lang="en-US" dirty="0"/>
              <a:t>What is PIEE</a:t>
            </a:r>
          </a:p>
          <a:p>
            <a:pPr>
              <a:lnSpc>
                <a:spcPct val="110000"/>
              </a:lnSpc>
              <a:spcBef>
                <a:spcPts val="0"/>
              </a:spcBef>
              <a:spcAft>
                <a:spcPts val="1200"/>
              </a:spcAft>
              <a:buSzPct val="75000"/>
            </a:pPr>
            <a:r>
              <a:rPr lang="en-US" dirty="0"/>
              <a:t>What is WAWF</a:t>
            </a:r>
          </a:p>
          <a:p>
            <a:pPr>
              <a:lnSpc>
                <a:spcPct val="110000"/>
              </a:lnSpc>
              <a:spcBef>
                <a:spcPts val="0"/>
              </a:spcBef>
              <a:spcAft>
                <a:spcPts val="1200"/>
              </a:spcAft>
              <a:buSzPct val="75000"/>
            </a:pPr>
            <a:r>
              <a:rPr lang="en-US" dirty="0"/>
              <a:t>Keeping up with PIEE and WAWF</a:t>
            </a:r>
          </a:p>
          <a:p>
            <a:pPr>
              <a:lnSpc>
                <a:spcPct val="110000"/>
              </a:lnSpc>
              <a:spcBef>
                <a:spcPts val="0"/>
              </a:spcBef>
              <a:spcAft>
                <a:spcPts val="1200"/>
              </a:spcAft>
              <a:buSzPct val="75000"/>
            </a:pPr>
            <a:r>
              <a:rPr lang="en-US" dirty="0"/>
              <a:t>Getting Started in PIEE, the “10 step program”</a:t>
            </a:r>
          </a:p>
          <a:p>
            <a:pPr>
              <a:lnSpc>
                <a:spcPct val="110000"/>
              </a:lnSpc>
              <a:spcBef>
                <a:spcPts val="0"/>
              </a:spcBef>
              <a:spcAft>
                <a:spcPts val="1200"/>
              </a:spcAft>
              <a:buSzPct val="75000"/>
            </a:pPr>
            <a:r>
              <a:rPr lang="en-US" dirty="0"/>
              <a:t>Using the training site</a:t>
            </a:r>
          </a:p>
          <a:p>
            <a:pPr>
              <a:lnSpc>
                <a:spcPct val="110000"/>
              </a:lnSpc>
              <a:spcBef>
                <a:spcPts val="0"/>
              </a:spcBef>
              <a:spcAft>
                <a:spcPts val="1200"/>
              </a:spcAft>
              <a:buSzPct val="75000"/>
            </a:pPr>
            <a:r>
              <a:rPr lang="en-US" dirty="0"/>
              <a:t>Do and don’t do in WAWF</a:t>
            </a:r>
          </a:p>
          <a:p>
            <a:pPr>
              <a:lnSpc>
                <a:spcPct val="110000"/>
              </a:lnSpc>
              <a:spcBef>
                <a:spcPts val="0"/>
              </a:spcBef>
              <a:spcAft>
                <a:spcPts val="1200"/>
              </a:spcAft>
              <a:buSzPct val="75000"/>
            </a:pPr>
            <a:r>
              <a:rPr lang="en-US" dirty="0"/>
              <a:t>My Invoice</a:t>
            </a:r>
          </a:p>
          <a:p>
            <a:pPr marL="0" indent="0">
              <a:buNone/>
            </a:pPr>
            <a:endParaRPr lang="en-US" dirty="0"/>
          </a:p>
        </p:txBody>
      </p:sp>
    </p:spTree>
    <p:extLst>
      <p:ext uri="{BB962C8B-B14F-4D97-AF65-F5344CB8AC3E}">
        <p14:creationId xmlns:p14="http://schemas.microsoft.com/office/powerpoint/2010/main" val="182332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PIEE</a:t>
            </a: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11</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fld id="{EB83FDDB-C3D1-4386-A88C-E6AA5DDA3D29}" type="datetime1">
              <a:rPr lang="en-US" smtClean="0">
                <a:solidFill>
                  <a:prstClr val="black">
                    <a:tint val="75000"/>
                  </a:prstClr>
                </a:solidFill>
              </a:rPr>
              <a:pPr/>
              <a:t>9/8/2022</a:t>
            </a:fld>
            <a:endParaRPr lang="en-US" dirty="0">
              <a:solidFill>
                <a:prstClr val="black">
                  <a:tint val="75000"/>
                </a:prstClr>
              </a:solidFill>
            </a:endParaRPr>
          </a:p>
        </p:txBody>
      </p:sp>
    </p:spTree>
    <p:extLst>
      <p:ext uri="{BB962C8B-B14F-4D97-AF65-F5344CB8AC3E}">
        <p14:creationId xmlns:p14="http://schemas.microsoft.com/office/powerpoint/2010/main" val="42258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12</a:t>
            </a:fld>
            <a:endParaRPr lang="en-US" dirty="0">
              <a:solidFill>
                <a:prstClr val="black">
                  <a:tint val="75000"/>
                </a:prstClr>
              </a:solidFill>
            </a:endParaRPr>
          </a:p>
        </p:txBody>
      </p:sp>
      <p:sp>
        <p:nvSpPr>
          <p:cNvPr id="6" name="Can 5"/>
          <p:cNvSpPr/>
          <p:nvPr/>
        </p:nvSpPr>
        <p:spPr>
          <a:xfrm>
            <a:off x="5318235" y="2881163"/>
            <a:ext cx="1274379" cy="19050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WAWF e-business suite</a:t>
            </a:r>
          </a:p>
          <a:p>
            <a:pPr algn="ctr"/>
            <a:endParaRPr lang="en-US" dirty="0"/>
          </a:p>
          <a:p>
            <a:pPr algn="ctr"/>
            <a:r>
              <a:rPr lang="en-US" dirty="0" err="1"/>
              <a:t>IRapt</a:t>
            </a:r>
            <a:endParaRPr lang="en-US" dirty="0"/>
          </a:p>
          <a:p>
            <a:pPr algn="ctr"/>
            <a:endParaRPr lang="en-US" dirty="0"/>
          </a:p>
        </p:txBody>
      </p:sp>
      <p:sp>
        <p:nvSpPr>
          <p:cNvPr id="8" name="Can 7"/>
          <p:cNvSpPr/>
          <p:nvPr/>
        </p:nvSpPr>
        <p:spPr>
          <a:xfrm>
            <a:off x="1563414" y="2881163"/>
            <a:ext cx="1274379" cy="57544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WAWF</a:t>
            </a:r>
          </a:p>
        </p:txBody>
      </p:sp>
      <p:sp>
        <p:nvSpPr>
          <p:cNvPr id="9" name="Can 8"/>
          <p:cNvSpPr/>
          <p:nvPr/>
        </p:nvSpPr>
        <p:spPr>
          <a:xfrm>
            <a:off x="9073056" y="2881163"/>
            <a:ext cx="1274379" cy="19050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PIEE e-business suite</a:t>
            </a:r>
          </a:p>
          <a:p>
            <a:pPr algn="ctr"/>
            <a:endParaRPr lang="en-US" dirty="0"/>
          </a:p>
          <a:p>
            <a:pPr algn="ctr"/>
            <a:r>
              <a:rPr lang="en-US" dirty="0"/>
              <a:t>WAWF</a:t>
            </a:r>
          </a:p>
        </p:txBody>
      </p:sp>
      <p:sp>
        <p:nvSpPr>
          <p:cNvPr id="10" name="Right Arrow 9"/>
          <p:cNvSpPr/>
          <p:nvPr/>
        </p:nvSpPr>
        <p:spPr>
          <a:xfrm>
            <a:off x="3467100" y="2971815"/>
            <a:ext cx="1221828" cy="394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221921" y="2938969"/>
            <a:ext cx="1221828" cy="394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0699" y="2049945"/>
            <a:ext cx="819807" cy="461665"/>
          </a:xfrm>
          <a:prstGeom prst="rect">
            <a:avLst/>
          </a:prstGeom>
          <a:noFill/>
        </p:spPr>
        <p:txBody>
          <a:bodyPr wrap="square" rtlCol="0">
            <a:spAutoFit/>
          </a:bodyPr>
          <a:lstStyle/>
          <a:p>
            <a:r>
              <a:rPr lang="en-US" sz="2400" dirty="0">
                <a:solidFill>
                  <a:schemeClr val="accent1">
                    <a:lumMod val="75000"/>
                  </a:schemeClr>
                </a:solidFill>
              </a:rPr>
              <a:t>2003</a:t>
            </a:r>
          </a:p>
        </p:txBody>
      </p:sp>
      <p:sp>
        <p:nvSpPr>
          <p:cNvPr id="14" name="TextBox 13"/>
          <p:cNvSpPr txBox="1"/>
          <p:nvPr/>
        </p:nvSpPr>
        <p:spPr>
          <a:xfrm>
            <a:off x="5513852" y="2049945"/>
            <a:ext cx="819807" cy="461665"/>
          </a:xfrm>
          <a:prstGeom prst="rect">
            <a:avLst/>
          </a:prstGeom>
          <a:noFill/>
        </p:spPr>
        <p:txBody>
          <a:bodyPr wrap="square" rtlCol="0">
            <a:spAutoFit/>
          </a:bodyPr>
          <a:lstStyle/>
          <a:p>
            <a:r>
              <a:rPr lang="en-US" sz="2400" dirty="0">
                <a:solidFill>
                  <a:schemeClr val="accent1">
                    <a:lumMod val="75000"/>
                  </a:schemeClr>
                </a:solidFill>
              </a:rPr>
              <a:t>2014</a:t>
            </a:r>
          </a:p>
        </p:txBody>
      </p:sp>
      <p:sp>
        <p:nvSpPr>
          <p:cNvPr id="15" name="TextBox 14"/>
          <p:cNvSpPr txBox="1"/>
          <p:nvPr/>
        </p:nvSpPr>
        <p:spPr>
          <a:xfrm>
            <a:off x="9300341" y="2049944"/>
            <a:ext cx="819807" cy="461665"/>
          </a:xfrm>
          <a:prstGeom prst="rect">
            <a:avLst/>
          </a:prstGeom>
          <a:noFill/>
        </p:spPr>
        <p:txBody>
          <a:bodyPr wrap="square" rtlCol="0">
            <a:spAutoFit/>
          </a:bodyPr>
          <a:lstStyle/>
          <a:p>
            <a:r>
              <a:rPr lang="en-US" sz="2400" dirty="0">
                <a:solidFill>
                  <a:schemeClr val="accent1">
                    <a:lumMod val="75000"/>
                  </a:schemeClr>
                </a:solidFill>
              </a:rPr>
              <a:t>2018</a:t>
            </a:r>
          </a:p>
        </p:txBody>
      </p:sp>
    </p:spTree>
    <p:extLst>
      <p:ext uri="{BB962C8B-B14F-4D97-AF65-F5344CB8AC3E}">
        <p14:creationId xmlns:p14="http://schemas.microsoft.com/office/powerpoint/2010/main" val="57903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13</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8E3A6D53-6F17-2BBE-D81F-D7706135B39D}"/>
              </a:ext>
            </a:extLst>
          </p:cNvPr>
          <p:cNvPicPr>
            <a:picLocks noChangeAspect="1"/>
          </p:cNvPicPr>
          <p:nvPr/>
        </p:nvPicPr>
        <p:blipFill>
          <a:blip r:embed="rId3"/>
          <a:stretch>
            <a:fillRect/>
          </a:stretch>
        </p:blipFill>
        <p:spPr>
          <a:xfrm>
            <a:off x="0" y="1121044"/>
            <a:ext cx="12192000" cy="4819111"/>
          </a:xfrm>
          <a:prstGeom prst="rect">
            <a:avLst/>
          </a:prstGeom>
        </p:spPr>
      </p:pic>
    </p:spTree>
    <p:extLst>
      <p:ext uri="{BB962C8B-B14F-4D97-AF65-F5344CB8AC3E}">
        <p14:creationId xmlns:p14="http://schemas.microsoft.com/office/powerpoint/2010/main" val="281257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14</a:t>
            </a:fld>
            <a:endParaRPr lang="en-US" dirty="0">
              <a:solidFill>
                <a:prstClr val="black">
                  <a:tint val="75000"/>
                </a:prstClr>
              </a:solidFill>
            </a:endParaRPr>
          </a:p>
        </p:txBody>
      </p:sp>
      <p:sp>
        <p:nvSpPr>
          <p:cNvPr id="3" name="Content Placeholder 2"/>
          <p:cNvSpPr>
            <a:spLocks noGrp="1"/>
          </p:cNvSpPr>
          <p:nvPr>
            <p:ph idx="1"/>
          </p:nvPr>
        </p:nvSpPr>
        <p:spPr>
          <a:xfrm>
            <a:off x="1086643" y="1993377"/>
            <a:ext cx="10018713" cy="2871246"/>
          </a:xfrm>
        </p:spPr>
        <p:txBody>
          <a:bodyPr>
            <a:normAutofit/>
          </a:bodyPr>
          <a:lstStyle/>
          <a:p>
            <a:pPr marL="0" lvl="0" indent="0" algn="ctr">
              <a:lnSpc>
                <a:spcPct val="100000"/>
              </a:lnSpc>
              <a:spcBef>
                <a:spcPts val="0"/>
              </a:spcBef>
              <a:spcAft>
                <a:spcPts val="1200"/>
              </a:spcAft>
              <a:buSzPct val="75000"/>
              <a:buNone/>
            </a:pPr>
            <a:r>
              <a:rPr lang="en-US" sz="3200" dirty="0"/>
              <a:t>The Procurement Integrated Enterprise Environment (PIEE) is the primary enterprise procure-to-pay (P2P) application for the Department of Defense and its supporting agencies.</a:t>
            </a:r>
          </a:p>
        </p:txBody>
      </p:sp>
    </p:spTree>
    <p:extLst>
      <p:ext uri="{BB962C8B-B14F-4D97-AF65-F5344CB8AC3E}">
        <p14:creationId xmlns:p14="http://schemas.microsoft.com/office/powerpoint/2010/main" val="320267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15</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85000" lnSpcReduction="20000"/>
          </a:bodyPr>
          <a:lstStyle/>
          <a:p>
            <a:pPr marL="0" lvl="0" indent="0" algn="ctr">
              <a:lnSpc>
                <a:spcPct val="100000"/>
              </a:lnSpc>
              <a:spcBef>
                <a:spcPts val="0"/>
              </a:spcBef>
              <a:spcAft>
                <a:spcPts val="1200"/>
              </a:spcAft>
              <a:buSzPct val="75000"/>
              <a:buNone/>
            </a:pPr>
            <a:r>
              <a:rPr lang="en-US" sz="3200" dirty="0"/>
              <a:t>The specific capabilities, formerly managed as standalone systems, include many DoD and Federal enterprise capabilities. </a:t>
            </a:r>
          </a:p>
          <a:p>
            <a:pPr marL="0" lvl="0" indent="0" algn="ctr">
              <a:lnSpc>
                <a:spcPct val="100000"/>
              </a:lnSpc>
              <a:spcBef>
                <a:spcPts val="0"/>
              </a:spcBef>
              <a:spcAft>
                <a:spcPts val="1200"/>
              </a:spcAft>
              <a:buSzPct val="75000"/>
              <a:buNone/>
            </a:pPr>
            <a:r>
              <a:rPr lang="en-US" sz="3200" dirty="0"/>
              <a:t>such as </a:t>
            </a:r>
          </a:p>
          <a:p>
            <a:pPr marL="0" lvl="0" indent="0" algn="ctr">
              <a:lnSpc>
                <a:spcPct val="100000"/>
              </a:lnSpc>
              <a:spcBef>
                <a:spcPts val="0"/>
              </a:spcBef>
              <a:spcAft>
                <a:spcPts val="1200"/>
              </a:spcAft>
              <a:buSzPct val="75000"/>
              <a:buNone/>
            </a:pPr>
            <a:r>
              <a:rPr lang="en-US" sz="3200" dirty="0"/>
              <a:t>Wide Area Workflow (WAWF), </a:t>
            </a:r>
          </a:p>
          <a:p>
            <a:pPr marL="0" lvl="0" indent="0" algn="ctr">
              <a:lnSpc>
                <a:spcPct val="100000"/>
              </a:lnSpc>
              <a:spcBef>
                <a:spcPts val="0"/>
              </a:spcBef>
              <a:spcAft>
                <a:spcPts val="1200"/>
              </a:spcAft>
              <a:buSzPct val="75000"/>
              <a:buNone/>
            </a:pPr>
            <a:r>
              <a:rPr lang="en-US" sz="3200" dirty="0"/>
              <a:t>Electronic Data Access (EDA), </a:t>
            </a:r>
          </a:p>
          <a:p>
            <a:pPr marL="0" lvl="0" indent="0" algn="ctr">
              <a:lnSpc>
                <a:spcPct val="100000"/>
              </a:lnSpc>
              <a:spcBef>
                <a:spcPts val="0"/>
              </a:spcBef>
              <a:spcAft>
                <a:spcPts val="1200"/>
              </a:spcAft>
              <a:buSzPct val="75000"/>
              <a:buNone/>
            </a:pPr>
            <a:r>
              <a:rPr lang="en-US" sz="3200" dirty="0"/>
              <a:t>Clause Logic Service (CLS), </a:t>
            </a:r>
          </a:p>
          <a:p>
            <a:pPr marL="0" lvl="0" indent="0" algn="ctr">
              <a:lnSpc>
                <a:spcPct val="100000"/>
              </a:lnSpc>
              <a:spcBef>
                <a:spcPts val="0"/>
              </a:spcBef>
              <a:spcAft>
                <a:spcPts val="1200"/>
              </a:spcAft>
              <a:buSzPct val="75000"/>
              <a:buNone/>
            </a:pPr>
            <a:r>
              <a:rPr lang="en-US" sz="3200" dirty="0"/>
              <a:t>Contracting Officer Representative Tracking (CORT) Tool, </a:t>
            </a:r>
          </a:p>
          <a:p>
            <a:pPr marL="0" lvl="0" indent="0" algn="ctr">
              <a:lnSpc>
                <a:spcPct val="100000"/>
              </a:lnSpc>
              <a:spcBef>
                <a:spcPts val="0"/>
              </a:spcBef>
              <a:spcAft>
                <a:spcPts val="1200"/>
              </a:spcAft>
              <a:buSzPct val="75000"/>
              <a:buNone/>
            </a:pPr>
            <a:r>
              <a:rPr lang="en-US" sz="3200" dirty="0"/>
              <a:t>and National Industrial Security Program (NISP) Contract Classification System (NCCS).  </a:t>
            </a:r>
          </a:p>
          <a:p>
            <a:pPr marL="0" lvl="0" indent="0" algn="ctr">
              <a:lnSpc>
                <a:spcPct val="100000"/>
              </a:lnSpc>
              <a:spcBef>
                <a:spcPts val="0"/>
              </a:spcBef>
              <a:spcAft>
                <a:spcPts val="1200"/>
              </a:spcAft>
              <a:buSzPct val="75000"/>
              <a:buNone/>
            </a:pPr>
            <a:r>
              <a:rPr lang="en-US" sz="3200" dirty="0"/>
              <a:t>There are upwards of 20 unique capabilities managed under PIEE</a:t>
            </a:r>
          </a:p>
        </p:txBody>
      </p:sp>
    </p:spTree>
    <p:extLst>
      <p:ext uri="{BB962C8B-B14F-4D97-AF65-F5344CB8AC3E}">
        <p14:creationId xmlns:p14="http://schemas.microsoft.com/office/powerpoint/2010/main" val="201487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16</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914400" lvl="2" indent="0">
              <a:lnSpc>
                <a:spcPct val="100000"/>
              </a:lnSpc>
              <a:spcBef>
                <a:spcPts val="0"/>
              </a:spcBef>
              <a:spcAft>
                <a:spcPts val="1200"/>
              </a:spcAft>
              <a:buSzPct val="75000"/>
              <a:buNone/>
            </a:pPr>
            <a:r>
              <a:rPr lang="en-US" dirty="0">
                <a:solidFill>
                  <a:prstClr val="black"/>
                </a:solidFill>
              </a:rPr>
              <a:t>6.12.1 – May 2022</a:t>
            </a:r>
          </a:p>
          <a:p>
            <a:pPr lvl="2">
              <a:lnSpc>
                <a:spcPct val="100000"/>
              </a:lnSpc>
              <a:spcBef>
                <a:spcPts val="0"/>
              </a:spcBef>
              <a:spcAft>
                <a:spcPts val="1200"/>
              </a:spcAft>
              <a:buSzPct val="75000"/>
            </a:pPr>
            <a:endParaRPr lang="en-US" dirty="0">
              <a:solidFill>
                <a:prstClr val="black"/>
              </a:solidFill>
            </a:endParaRPr>
          </a:p>
          <a:p>
            <a:pPr lvl="1">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p>
        </p:txBody>
      </p:sp>
      <p:pic>
        <p:nvPicPr>
          <p:cNvPr id="8" name="Picture 7">
            <a:extLst>
              <a:ext uri="{FF2B5EF4-FFF2-40B4-BE49-F238E27FC236}">
                <a16:creationId xmlns:a16="http://schemas.microsoft.com/office/drawing/2014/main" id="{33C1E42D-E727-22ED-360E-4CE7B4B50DD9}"/>
              </a:ext>
            </a:extLst>
          </p:cNvPr>
          <p:cNvPicPr>
            <a:picLocks noChangeAspect="1"/>
          </p:cNvPicPr>
          <p:nvPr/>
        </p:nvPicPr>
        <p:blipFill>
          <a:blip r:embed="rId2"/>
          <a:stretch>
            <a:fillRect/>
          </a:stretch>
        </p:blipFill>
        <p:spPr>
          <a:xfrm>
            <a:off x="2926359" y="2307960"/>
            <a:ext cx="6339282" cy="2242080"/>
          </a:xfrm>
          <a:prstGeom prst="rect">
            <a:avLst/>
          </a:prstGeom>
        </p:spPr>
      </p:pic>
      <p:sp>
        <p:nvSpPr>
          <p:cNvPr id="10" name="TextBox 9">
            <a:extLst>
              <a:ext uri="{FF2B5EF4-FFF2-40B4-BE49-F238E27FC236}">
                <a16:creationId xmlns:a16="http://schemas.microsoft.com/office/drawing/2014/main" id="{CC24AEA5-0840-DA56-11D1-E10257F44D72}"/>
              </a:ext>
            </a:extLst>
          </p:cNvPr>
          <p:cNvSpPr txBox="1"/>
          <p:nvPr/>
        </p:nvSpPr>
        <p:spPr>
          <a:xfrm>
            <a:off x="2875756" y="4883835"/>
            <a:ext cx="6096000" cy="646331"/>
          </a:xfrm>
          <a:prstGeom prst="rect">
            <a:avLst/>
          </a:prstGeom>
          <a:noFill/>
        </p:spPr>
        <p:txBody>
          <a:bodyPr wrap="square">
            <a:spAutoFit/>
          </a:bodyPr>
          <a:lstStyle/>
          <a:p>
            <a:r>
              <a:rPr lang="en-US" dirty="0">
                <a:effectLst/>
                <a:latin typeface="Times New Roman" panose="02020603050405020304" pitchFamily="18" charset="0"/>
              </a:rPr>
              <a:t>Release 6.13.0 Planned Deployment of July 2022, Consisting of Seven (7) ECPs</a:t>
            </a:r>
            <a:endParaRPr lang="en-US" dirty="0"/>
          </a:p>
        </p:txBody>
      </p:sp>
    </p:spTree>
    <p:extLst>
      <p:ext uri="{BB962C8B-B14F-4D97-AF65-F5344CB8AC3E}">
        <p14:creationId xmlns:p14="http://schemas.microsoft.com/office/powerpoint/2010/main" val="286204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17</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lnSpcReduction="10000"/>
          </a:bodyPr>
          <a:lstStyle/>
          <a:p>
            <a:pPr lvl="0">
              <a:lnSpc>
                <a:spcPct val="100000"/>
              </a:lnSpc>
              <a:spcBef>
                <a:spcPts val="0"/>
              </a:spcBef>
              <a:spcAft>
                <a:spcPts val="1200"/>
              </a:spcAft>
              <a:buSzPct val="75000"/>
            </a:pPr>
            <a:r>
              <a:rPr lang="en-US" dirty="0">
                <a:solidFill>
                  <a:prstClr val="black"/>
                </a:solidFill>
              </a:rPr>
              <a:t>The Procurement Integrated Enterprise Environment (PIEE) is the DoD and Federal one-stop-shop for procurement capabilities. </a:t>
            </a:r>
          </a:p>
          <a:p>
            <a:pPr lvl="0">
              <a:lnSpc>
                <a:spcPct val="100000"/>
              </a:lnSpc>
              <a:spcBef>
                <a:spcPts val="0"/>
              </a:spcBef>
              <a:spcAft>
                <a:spcPts val="1200"/>
              </a:spcAft>
              <a:buSzPct val="75000"/>
            </a:pPr>
            <a:r>
              <a:rPr lang="en-US" dirty="0">
                <a:solidFill>
                  <a:prstClr val="black"/>
                </a:solidFill>
              </a:rPr>
              <a:t>The PIEE is now home to Wide Area Workflow and Electronic Data Access (EDA), </a:t>
            </a:r>
            <a:r>
              <a:rPr lang="en-US" dirty="0" err="1">
                <a:solidFill>
                  <a:prstClr val="black"/>
                </a:solidFill>
              </a:rPr>
              <a:t>MyInvoice</a:t>
            </a:r>
            <a:r>
              <a:rPr lang="en-US" dirty="0">
                <a:solidFill>
                  <a:prstClr val="black"/>
                </a:solidFill>
              </a:rPr>
              <a:t>, and capabilities including:</a:t>
            </a:r>
          </a:p>
          <a:p>
            <a:pPr lvl="1">
              <a:lnSpc>
                <a:spcPct val="100000"/>
              </a:lnSpc>
              <a:spcBef>
                <a:spcPts val="0"/>
              </a:spcBef>
              <a:spcAft>
                <a:spcPts val="1200"/>
              </a:spcAft>
              <a:buSzPct val="75000"/>
            </a:pPr>
            <a:r>
              <a:rPr lang="en-US" dirty="0">
                <a:solidFill>
                  <a:prstClr val="black"/>
                </a:solidFill>
              </a:rPr>
              <a:t>single sign on/role-based access based on job series</a:t>
            </a:r>
          </a:p>
          <a:p>
            <a:pPr lvl="1">
              <a:lnSpc>
                <a:spcPct val="100000"/>
              </a:lnSpc>
              <a:spcBef>
                <a:spcPts val="0"/>
              </a:spcBef>
              <a:spcAft>
                <a:spcPts val="1200"/>
              </a:spcAft>
              <a:buSzPct val="75000"/>
            </a:pPr>
            <a:r>
              <a:rPr lang="en-US" dirty="0">
                <a:solidFill>
                  <a:prstClr val="black"/>
                </a:solidFill>
              </a:rPr>
              <a:t>pre-award, award and post-award administration</a:t>
            </a:r>
          </a:p>
          <a:p>
            <a:pPr lvl="1">
              <a:lnSpc>
                <a:spcPct val="100000"/>
              </a:lnSpc>
              <a:spcBef>
                <a:spcPts val="0"/>
              </a:spcBef>
              <a:spcAft>
                <a:spcPts val="1200"/>
              </a:spcAft>
              <a:buSzPct val="75000"/>
            </a:pPr>
            <a:r>
              <a:rPr lang="en-US" dirty="0">
                <a:solidFill>
                  <a:prstClr val="black"/>
                </a:solidFill>
              </a:rPr>
              <a:t>payment</a:t>
            </a:r>
          </a:p>
          <a:p>
            <a:pPr lvl="1">
              <a:lnSpc>
                <a:spcPct val="100000"/>
              </a:lnSpc>
              <a:spcBef>
                <a:spcPts val="0"/>
              </a:spcBef>
              <a:spcAft>
                <a:spcPts val="1200"/>
              </a:spcAft>
              <a:buSzPct val="75000"/>
            </a:pPr>
            <a:r>
              <a:rPr lang="en-US" dirty="0">
                <a:solidFill>
                  <a:prstClr val="black"/>
                </a:solidFill>
              </a:rPr>
              <a:t>property management</a:t>
            </a:r>
          </a:p>
          <a:p>
            <a:pPr lvl="1">
              <a:lnSpc>
                <a:spcPct val="100000"/>
              </a:lnSpc>
              <a:spcBef>
                <a:spcPts val="0"/>
              </a:spcBef>
              <a:spcAft>
                <a:spcPts val="1200"/>
              </a:spcAft>
              <a:buSzPct val="75000"/>
            </a:pPr>
            <a:r>
              <a:rPr lang="en-US" dirty="0">
                <a:solidFill>
                  <a:prstClr val="black"/>
                </a:solidFill>
              </a:rPr>
              <a:t>purchase card                                                                                                                             </a:t>
            </a:r>
          </a:p>
          <a:p>
            <a:pPr lvl="1">
              <a:lnSpc>
                <a:spcPct val="100000"/>
              </a:lnSpc>
              <a:spcBef>
                <a:spcPts val="0"/>
              </a:spcBef>
              <a:spcAft>
                <a:spcPts val="1200"/>
              </a:spcAft>
              <a:buSzPct val="75000"/>
            </a:pPr>
            <a:r>
              <a:rPr lang="en-US" dirty="0">
                <a:solidFill>
                  <a:prstClr val="black"/>
                </a:solidFill>
              </a:rPr>
              <a:t>contract close out </a:t>
            </a:r>
            <a:endParaRPr lang="en-US" dirty="0"/>
          </a:p>
        </p:txBody>
      </p:sp>
    </p:spTree>
    <p:extLst>
      <p:ext uri="{BB962C8B-B14F-4D97-AF65-F5344CB8AC3E}">
        <p14:creationId xmlns:p14="http://schemas.microsoft.com/office/powerpoint/2010/main" val="216986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18</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6" name="Picture 5">
            <a:extLst>
              <a:ext uri="{FF2B5EF4-FFF2-40B4-BE49-F238E27FC236}">
                <a16:creationId xmlns:a16="http://schemas.microsoft.com/office/drawing/2014/main" id="{1EB8CBCD-A485-4B38-AB0F-81C9E3D4F954}"/>
              </a:ext>
            </a:extLst>
          </p:cNvPr>
          <p:cNvPicPr>
            <a:picLocks noChangeAspect="1"/>
          </p:cNvPicPr>
          <p:nvPr/>
        </p:nvPicPr>
        <p:blipFill>
          <a:blip r:embed="rId2"/>
          <a:stretch>
            <a:fillRect/>
          </a:stretch>
        </p:blipFill>
        <p:spPr>
          <a:xfrm>
            <a:off x="643927" y="999967"/>
            <a:ext cx="10527059" cy="5858033"/>
          </a:xfrm>
          <a:prstGeom prst="rect">
            <a:avLst/>
          </a:prstGeom>
        </p:spPr>
      </p:pic>
      <p:sp>
        <p:nvSpPr>
          <p:cNvPr id="7" name="Arrow: Right 6">
            <a:extLst>
              <a:ext uri="{FF2B5EF4-FFF2-40B4-BE49-F238E27FC236}">
                <a16:creationId xmlns:a16="http://schemas.microsoft.com/office/drawing/2014/main" id="{723327C8-75F4-4218-BACA-BB20C5A26813}"/>
              </a:ext>
            </a:extLst>
          </p:cNvPr>
          <p:cNvSpPr/>
          <p:nvPr/>
        </p:nvSpPr>
        <p:spPr>
          <a:xfrm rot="8861286">
            <a:off x="4446138" y="2972552"/>
            <a:ext cx="2955235" cy="12589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377AE97F-E6FC-474B-AF44-5B656BF2EDFE}"/>
              </a:ext>
            </a:extLst>
          </p:cNvPr>
          <p:cNvSpPr/>
          <p:nvPr/>
        </p:nvSpPr>
        <p:spPr>
          <a:xfrm rot="19483679">
            <a:off x="3053055" y="2590800"/>
            <a:ext cx="190500" cy="323456"/>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AA5DEFC1-7228-4C74-98ED-1D306A4AE641}"/>
              </a:ext>
            </a:extLst>
          </p:cNvPr>
          <p:cNvSpPr/>
          <p:nvPr/>
        </p:nvSpPr>
        <p:spPr>
          <a:xfrm rot="19483679">
            <a:off x="8382000" y="1078236"/>
            <a:ext cx="190500" cy="323456"/>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id="{5F4F378B-CC11-4286-BB97-47B5D133F5A1}"/>
              </a:ext>
            </a:extLst>
          </p:cNvPr>
          <p:cNvSpPr/>
          <p:nvPr/>
        </p:nvSpPr>
        <p:spPr>
          <a:xfrm rot="19483679">
            <a:off x="8382001" y="1624070"/>
            <a:ext cx="190500" cy="323456"/>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0DC2E678-F1D0-4C1E-A5F6-9A11DDFE73CB}"/>
              </a:ext>
            </a:extLst>
          </p:cNvPr>
          <p:cNvSpPr/>
          <p:nvPr/>
        </p:nvSpPr>
        <p:spPr>
          <a:xfrm rot="19483679">
            <a:off x="3395366" y="1065266"/>
            <a:ext cx="190500" cy="323456"/>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a:extLst>
              <a:ext uri="{FF2B5EF4-FFF2-40B4-BE49-F238E27FC236}">
                <a16:creationId xmlns:a16="http://schemas.microsoft.com/office/drawing/2014/main" id="{E0A83C74-6928-4904-B3D4-F3F953AF2A96}"/>
              </a:ext>
            </a:extLst>
          </p:cNvPr>
          <p:cNvSpPr/>
          <p:nvPr/>
        </p:nvSpPr>
        <p:spPr>
          <a:xfrm rot="19483679">
            <a:off x="1082507" y="1078546"/>
            <a:ext cx="190500" cy="323456"/>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9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19</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0" lvl="0" indent="0" algn="ctr">
              <a:lnSpc>
                <a:spcPct val="100000"/>
              </a:lnSpc>
              <a:spcBef>
                <a:spcPts val="0"/>
              </a:spcBef>
              <a:spcAft>
                <a:spcPts val="1200"/>
              </a:spcAft>
              <a:buSzPct val="75000"/>
              <a:buNone/>
            </a:pPr>
            <a:r>
              <a:rPr lang="en-US" sz="3200" dirty="0">
                <a:hlinkClick r:id="rId2"/>
              </a:rPr>
              <a:t>https://www.acq.osd.mil/asda/dpc/ce/cap/piee.html</a:t>
            </a:r>
            <a:endParaRPr lang="en-US" sz="3200" dirty="0"/>
          </a:p>
          <a:p>
            <a:pPr marL="0" lvl="0" indent="0" algn="ctr">
              <a:lnSpc>
                <a:spcPct val="100000"/>
              </a:lnSpc>
              <a:spcBef>
                <a:spcPts val="0"/>
              </a:spcBef>
              <a:spcAft>
                <a:spcPts val="1200"/>
              </a:spcAft>
              <a:buSzPct val="75000"/>
              <a:buNone/>
            </a:pPr>
            <a:endParaRPr lang="en-US" sz="3200" dirty="0"/>
          </a:p>
          <a:p>
            <a:pPr marL="0" lvl="0" indent="0" algn="ctr">
              <a:lnSpc>
                <a:spcPct val="100000"/>
              </a:lnSpc>
              <a:spcBef>
                <a:spcPts val="0"/>
              </a:spcBef>
              <a:spcAft>
                <a:spcPts val="1200"/>
              </a:spcAft>
              <a:buSzPct val="75000"/>
              <a:buNone/>
            </a:pPr>
            <a:r>
              <a:rPr lang="en-US" sz="3200" dirty="0"/>
              <a:t>PIEE Capabilities</a:t>
            </a:r>
          </a:p>
        </p:txBody>
      </p:sp>
    </p:spTree>
    <p:extLst>
      <p:ext uri="{BB962C8B-B14F-4D97-AF65-F5344CB8AC3E}">
        <p14:creationId xmlns:p14="http://schemas.microsoft.com/office/powerpoint/2010/main" val="279546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70" y="32302"/>
            <a:ext cx="10515600" cy="1325563"/>
          </a:xfrm>
        </p:spPr>
        <p:txBody>
          <a:bodyPr/>
          <a:lstStyle/>
          <a:p>
            <a:r>
              <a:rPr lang="en-US" dirty="0">
                <a:solidFill>
                  <a:srgbClr val="063C59"/>
                </a:solidFill>
                <a:latin typeface="Arial" charset="0"/>
                <a:ea typeface="Arial" charset="0"/>
                <a:cs typeface="Arial" charset="0"/>
              </a:rPr>
              <a:t>Webinar Etiquette</a:t>
            </a:r>
          </a:p>
        </p:txBody>
      </p:sp>
      <p:sp>
        <p:nvSpPr>
          <p:cNvPr id="3" name="Content Placeholder 2"/>
          <p:cNvSpPr>
            <a:spLocks noGrp="1"/>
          </p:cNvSpPr>
          <p:nvPr>
            <p:ph idx="1"/>
          </p:nvPr>
        </p:nvSpPr>
        <p:spPr>
          <a:xfrm>
            <a:off x="359216" y="1395573"/>
            <a:ext cx="11650532" cy="4351338"/>
          </a:xfrm>
        </p:spPr>
        <p:txBody>
          <a:bodyPr>
            <a:normAutofit/>
          </a:bodyPr>
          <a:lstStyle/>
          <a:p>
            <a:pPr marL="0" indent="0">
              <a:lnSpc>
                <a:spcPct val="150000"/>
              </a:lnSpc>
              <a:spcAft>
                <a:spcPts val="600"/>
              </a:spcAft>
              <a:buNone/>
            </a:pPr>
            <a:r>
              <a:rPr lang="en-US" sz="3200" b="1" dirty="0">
                <a:solidFill>
                  <a:schemeClr val="tx1">
                    <a:lumMod val="85000"/>
                    <a:lumOff val="15000"/>
                  </a:schemeClr>
                </a:solidFill>
                <a:latin typeface="Arial" charset="0"/>
                <a:ea typeface="Arial" charset="0"/>
                <a:cs typeface="Arial" charset="0"/>
              </a:rPr>
              <a:t>PLEASE</a:t>
            </a:r>
          </a:p>
          <a:p>
            <a:pPr lvl="1">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Log into the </a:t>
            </a:r>
            <a:r>
              <a:rPr lang="en-US" dirty="0" err="1">
                <a:solidFill>
                  <a:schemeClr val="tx1">
                    <a:lumMod val="85000"/>
                    <a:lumOff val="15000"/>
                  </a:schemeClr>
                </a:solidFill>
                <a:latin typeface="Arial" charset="0"/>
                <a:ea typeface="Arial" charset="0"/>
                <a:cs typeface="Arial" charset="0"/>
              </a:rPr>
              <a:t>GoToWebinar</a:t>
            </a:r>
            <a:r>
              <a:rPr lang="en-US" dirty="0">
                <a:solidFill>
                  <a:schemeClr val="tx1">
                    <a:lumMod val="85000"/>
                    <a:lumOff val="15000"/>
                  </a:schemeClr>
                </a:solidFill>
                <a:latin typeface="Arial" charset="0"/>
                <a:ea typeface="Arial" charset="0"/>
                <a:cs typeface="Arial" charset="0"/>
              </a:rPr>
              <a:t> session with the name that you registered with online</a:t>
            </a:r>
          </a:p>
          <a:p>
            <a:pPr lvl="1">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Place your phone or computer on MUTE</a:t>
            </a:r>
          </a:p>
          <a:p>
            <a:pPr lvl="1">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Use the QUESTIONS option to ask your question(s). </a:t>
            </a:r>
          </a:p>
          <a:p>
            <a:pPr lvl="2">
              <a:lnSpc>
                <a:spcPct val="100000"/>
              </a:lnSpc>
              <a:spcBef>
                <a:spcPts val="0"/>
              </a:spcBef>
              <a:spcAft>
                <a:spcPts val="1200"/>
              </a:spcAft>
              <a:buClr>
                <a:schemeClr val="tx1">
                  <a:lumMod val="85000"/>
                  <a:lumOff val="15000"/>
                </a:schemeClr>
              </a:buClr>
              <a:buFont typeface="Wingdings" charset="2"/>
              <a:buChar char="§"/>
            </a:pPr>
            <a:r>
              <a:rPr lang="en-US" dirty="0">
                <a:solidFill>
                  <a:schemeClr val="tx1">
                    <a:lumMod val="85000"/>
                    <a:lumOff val="15000"/>
                  </a:schemeClr>
                </a:solidFill>
                <a:latin typeface="Arial" charset="0"/>
                <a:ea typeface="Arial" charset="0"/>
                <a:cs typeface="Arial" charset="0"/>
              </a:rPr>
              <a:t>We will share the questions with our guest speaker who will respond to the group</a:t>
            </a:r>
          </a:p>
          <a:p>
            <a:pPr marL="0" indent="0">
              <a:lnSpc>
                <a:spcPct val="150000"/>
              </a:lnSpc>
              <a:spcAft>
                <a:spcPts val="600"/>
              </a:spcAft>
              <a:buNone/>
            </a:pPr>
            <a:r>
              <a:rPr lang="en-US" sz="3200" b="1" dirty="0">
                <a:solidFill>
                  <a:schemeClr val="tx1">
                    <a:lumMod val="85000"/>
                    <a:lumOff val="15000"/>
                  </a:schemeClr>
                </a:solidFill>
                <a:latin typeface="Arial" charset="0"/>
                <a:ea typeface="Arial" charset="0"/>
                <a:cs typeface="Arial" charset="0"/>
              </a:rPr>
              <a:t>THANK YOU!</a:t>
            </a:r>
            <a:endParaRPr lang="en-US" dirty="0"/>
          </a:p>
        </p:txBody>
      </p:sp>
      <p:sp>
        <p:nvSpPr>
          <p:cNvPr id="4" name="Date Placeholder 3">
            <a:extLst>
              <a:ext uri="{FF2B5EF4-FFF2-40B4-BE49-F238E27FC236}">
                <a16:creationId xmlns:a16="http://schemas.microsoft.com/office/drawing/2014/main" id="{C7CBFE79-E53D-DE4A-906C-7B256E1E1661}"/>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7/12/22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a:extLst>
              <a:ext uri="{FF2B5EF4-FFF2-40B4-BE49-F238E27FC236}">
                <a16:creationId xmlns:a16="http://schemas.microsoft.com/office/drawing/2014/main" id="{FCEED99D-E378-46A2-BD7B-F8F964430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Tree>
    <p:extLst>
      <p:ext uri="{BB962C8B-B14F-4D97-AF65-F5344CB8AC3E}">
        <p14:creationId xmlns:p14="http://schemas.microsoft.com/office/powerpoint/2010/main" val="107776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pPr algn="ctr"/>
            <a:r>
              <a:rPr lang="en-US" b="1" dirty="0">
                <a:solidFill>
                  <a:srgbClr val="002060"/>
                </a:solidFill>
              </a:rPr>
              <a:t>CAPABILITIES</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11" name="Diagram 10">
            <a:extLst>
              <a:ext uri="{FF2B5EF4-FFF2-40B4-BE49-F238E27FC236}">
                <a16:creationId xmlns:a16="http://schemas.microsoft.com/office/drawing/2014/main" id="{D7D39CFD-73FB-7768-F8E0-CDBB5571D86D}"/>
              </a:ext>
            </a:extLst>
          </p:cNvPr>
          <p:cNvGraphicFramePr/>
          <p:nvPr>
            <p:extLst>
              <p:ext uri="{D42A27DB-BD31-4B8C-83A1-F6EECF244321}">
                <p14:modId xmlns:p14="http://schemas.microsoft.com/office/powerpoint/2010/main" val="2026798406"/>
              </p:ext>
            </p:extLst>
          </p:nvPr>
        </p:nvGraphicFramePr>
        <p:xfrm>
          <a:off x="1838986" y="1193734"/>
          <a:ext cx="8514027" cy="5664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08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21</a:t>
            </a:fld>
            <a:endParaRPr lang="en-US" dirty="0">
              <a:solidFill>
                <a:prstClr val="black">
                  <a:tint val="75000"/>
                </a:prstClr>
              </a:solidFill>
            </a:endParaRPr>
          </a:p>
        </p:txBody>
      </p:sp>
      <p:sp>
        <p:nvSpPr>
          <p:cNvPr id="7" name="Content Placeholder 6">
            <a:extLst>
              <a:ext uri="{FF2B5EF4-FFF2-40B4-BE49-F238E27FC236}">
                <a16:creationId xmlns:a16="http://schemas.microsoft.com/office/drawing/2014/main" id="{080A4A4A-56AF-2CD8-8824-7AA103C0C21B}"/>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B9E4198E-9496-2A72-DFD0-F0BD04FD8C6D}"/>
              </a:ext>
            </a:extLst>
          </p:cNvPr>
          <p:cNvPicPr>
            <a:picLocks noChangeAspect="1"/>
          </p:cNvPicPr>
          <p:nvPr/>
        </p:nvPicPr>
        <p:blipFill>
          <a:blip r:embed="rId2"/>
          <a:stretch>
            <a:fillRect/>
          </a:stretch>
        </p:blipFill>
        <p:spPr>
          <a:xfrm>
            <a:off x="1726475" y="1171517"/>
            <a:ext cx="8739050" cy="4861213"/>
          </a:xfrm>
          <a:prstGeom prst="rect">
            <a:avLst/>
          </a:prstGeom>
        </p:spPr>
      </p:pic>
      <p:sp>
        <p:nvSpPr>
          <p:cNvPr id="10" name="Oval 9">
            <a:extLst>
              <a:ext uri="{FF2B5EF4-FFF2-40B4-BE49-F238E27FC236}">
                <a16:creationId xmlns:a16="http://schemas.microsoft.com/office/drawing/2014/main" id="{D9A75D73-74D2-23C0-189C-D5B332246E44}"/>
              </a:ext>
            </a:extLst>
          </p:cNvPr>
          <p:cNvSpPr/>
          <p:nvPr/>
        </p:nvSpPr>
        <p:spPr>
          <a:xfrm>
            <a:off x="2386149" y="1646237"/>
            <a:ext cx="653142" cy="4812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05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22</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B4EB7DFB-0F0F-F392-960D-A26B5AB27AB8}"/>
              </a:ext>
            </a:extLst>
          </p:cNvPr>
          <p:cNvPicPr>
            <a:picLocks noChangeAspect="1"/>
          </p:cNvPicPr>
          <p:nvPr/>
        </p:nvPicPr>
        <p:blipFill>
          <a:blip r:embed="rId2"/>
          <a:stretch>
            <a:fillRect/>
          </a:stretch>
        </p:blipFill>
        <p:spPr>
          <a:xfrm>
            <a:off x="589179" y="1321724"/>
            <a:ext cx="11013641" cy="4422892"/>
          </a:xfrm>
          <a:prstGeom prst="rect">
            <a:avLst/>
          </a:prstGeom>
        </p:spPr>
      </p:pic>
    </p:spTree>
    <p:extLst>
      <p:ext uri="{BB962C8B-B14F-4D97-AF65-F5344CB8AC3E}">
        <p14:creationId xmlns:p14="http://schemas.microsoft.com/office/powerpoint/2010/main" val="171118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piee</a:t>
            </a:r>
            <a:r>
              <a:rPr lang="en-US" b="1" dirty="0">
                <a:solidFill>
                  <a:srgbClr val="002060"/>
                </a:solidFill>
              </a:rPr>
              <a:t>?</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23</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0" lvl="0"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p>
        </p:txBody>
      </p:sp>
      <p:pic>
        <p:nvPicPr>
          <p:cNvPr id="6" name="Picture 5">
            <a:extLst>
              <a:ext uri="{FF2B5EF4-FFF2-40B4-BE49-F238E27FC236}">
                <a16:creationId xmlns:a16="http://schemas.microsoft.com/office/drawing/2014/main" id="{AEB9765F-53CD-4E93-AEC4-E83F52C1E6AC}"/>
              </a:ext>
            </a:extLst>
          </p:cNvPr>
          <p:cNvPicPr>
            <a:picLocks noChangeAspect="1"/>
          </p:cNvPicPr>
          <p:nvPr/>
        </p:nvPicPr>
        <p:blipFill>
          <a:blip r:embed="rId2"/>
          <a:stretch>
            <a:fillRect/>
          </a:stretch>
        </p:blipFill>
        <p:spPr>
          <a:xfrm>
            <a:off x="1152273" y="1092163"/>
            <a:ext cx="9915525" cy="5048250"/>
          </a:xfrm>
          <a:prstGeom prst="rect">
            <a:avLst/>
          </a:prstGeom>
        </p:spPr>
      </p:pic>
      <p:sp>
        <p:nvSpPr>
          <p:cNvPr id="7" name="Rectangle 6"/>
          <p:cNvSpPr/>
          <p:nvPr/>
        </p:nvSpPr>
        <p:spPr>
          <a:xfrm>
            <a:off x="3993226" y="6277619"/>
            <a:ext cx="8198774" cy="369332"/>
          </a:xfrm>
          <a:prstGeom prst="rect">
            <a:avLst/>
          </a:prstGeom>
          <a:solidFill>
            <a:srgbClr val="FFFF00"/>
          </a:solidFill>
        </p:spPr>
        <p:txBody>
          <a:bodyPr wrap="square">
            <a:spAutoFit/>
          </a:bodyPr>
          <a:lstStyle/>
          <a:p>
            <a:r>
              <a:rPr lang="en-US" dirty="0"/>
              <a:t>https://wawftraining.eb.mil/wbt/xhtml/wbt/portal/overview/Glossary.xhtml</a:t>
            </a:r>
          </a:p>
        </p:txBody>
      </p:sp>
    </p:spTree>
    <p:extLst>
      <p:ext uri="{BB962C8B-B14F-4D97-AF65-F5344CB8AC3E}">
        <p14:creationId xmlns:p14="http://schemas.microsoft.com/office/powerpoint/2010/main" val="207649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The modules</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24</a:t>
            </a:fld>
            <a:endParaRPr lang="en-US" dirty="0">
              <a:solidFill>
                <a:prstClr val="black">
                  <a:tint val="75000"/>
                </a:prstClr>
              </a:solidFill>
            </a:endParaRPr>
          </a:p>
        </p:txBody>
      </p:sp>
      <p:sp>
        <p:nvSpPr>
          <p:cNvPr id="3" name="Content Placeholder 2"/>
          <p:cNvSpPr>
            <a:spLocks noGrp="1"/>
          </p:cNvSpPr>
          <p:nvPr>
            <p:ph idx="1"/>
          </p:nvPr>
        </p:nvSpPr>
        <p:spPr>
          <a:xfrm>
            <a:off x="1021014" y="1422502"/>
            <a:ext cx="10018713" cy="4726378"/>
          </a:xfrm>
        </p:spPr>
        <p:txBody>
          <a:bodyPr>
            <a:normAutofit fontScale="85000" lnSpcReduction="20000"/>
          </a:bodyPr>
          <a:lstStyle/>
          <a:p>
            <a:pPr lvl="0">
              <a:lnSpc>
                <a:spcPct val="100000"/>
              </a:lnSpc>
              <a:spcBef>
                <a:spcPts val="0"/>
              </a:spcBef>
              <a:spcAft>
                <a:spcPts val="1200"/>
              </a:spcAft>
              <a:buSzPct val="75000"/>
            </a:pPr>
            <a:r>
              <a:rPr lang="en-US" dirty="0">
                <a:solidFill>
                  <a:prstClr val="black"/>
                </a:solidFill>
              </a:rPr>
              <a:t>Award: </a:t>
            </a:r>
          </a:p>
          <a:p>
            <a:pPr lvl="1">
              <a:lnSpc>
                <a:spcPct val="100000"/>
              </a:lnSpc>
              <a:spcBef>
                <a:spcPts val="0"/>
              </a:spcBef>
              <a:spcAft>
                <a:spcPts val="1200"/>
              </a:spcAft>
              <a:buSzPct val="75000"/>
            </a:pPr>
            <a:r>
              <a:rPr lang="en-US" dirty="0" err="1">
                <a:solidFill>
                  <a:prstClr val="black"/>
                </a:solidFill>
              </a:rPr>
              <a:t>Fedmall</a:t>
            </a:r>
            <a:endParaRPr lang="en-US" dirty="0">
              <a:solidFill>
                <a:prstClr val="black"/>
              </a:solidFill>
            </a:endParaRPr>
          </a:p>
          <a:p>
            <a:pPr lvl="1">
              <a:lnSpc>
                <a:spcPct val="100000"/>
              </a:lnSpc>
              <a:spcBef>
                <a:spcPts val="0"/>
              </a:spcBef>
              <a:spcAft>
                <a:spcPts val="1200"/>
              </a:spcAft>
              <a:buSzPct val="75000"/>
            </a:pPr>
            <a:r>
              <a:rPr lang="en-US" dirty="0">
                <a:solidFill>
                  <a:prstClr val="black"/>
                </a:solidFill>
              </a:rPr>
              <a:t>Solicitation</a:t>
            </a:r>
          </a:p>
          <a:p>
            <a:pPr lvl="1">
              <a:lnSpc>
                <a:spcPct val="100000"/>
              </a:lnSpc>
              <a:spcBef>
                <a:spcPts val="0"/>
              </a:spcBef>
              <a:spcAft>
                <a:spcPts val="1200"/>
              </a:spcAft>
              <a:buSzPct val="75000"/>
            </a:pPr>
            <a:r>
              <a:rPr lang="en-US" dirty="0">
                <a:solidFill>
                  <a:prstClr val="black"/>
                </a:solidFill>
              </a:rPr>
              <a:t>SPRS</a:t>
            </a:r>
          </a:p>
          <a:p>
            <a:pPr lvl="0">
              <a:lnSpc>
                <a:spcPct val="100000"/>
              </a:lnSpc>
              <a:spcBef>
                <a:spcPts val="0"/>
              </a:spcBef>
              <a:spcAft>
                <a:spcPts val="1200"/>
              </a:spcAft>
              <a:buSzPct val="75000"/>
            </a:pPr>
            <a:r>
              <a:rPr lang="en-US" dirty="0">
                <a:solidFill>
                  <a:prstClr val="black"/>
                </a:solidFill>
              </a:rPr>
              <a:t>Post Award Administrations:</a:t>
            </a:r>
          </a:p>
          <a:p>
            <a:pPr lvl="1">
              <a:lnSpc>
                <a:spcPct val="100000"/>
              </a:lnSpc>
              <a:spcBef>
                <a:spcPts val="0"/>
              </a:spcBef>
              <a:spcAft>
                <a:spcPts val="1200"/>
              </a:spcAft>
              <a:buSzPct val="75000"/>
            </a:pPr>
            <a:r>
              <a:rPr lang="en-US" dirty="0">
                <a:solidFill>
                  <a:prstClr val="black"/>
                </a:solidFill>
              </a:rPr>
              <a:t>CCM</a:t>
            </a:r>
          </a:p>
          <a:p>
            <a:pPr lvl="1">
              <a:lnSpc>
                <a:spcPct val="100000"/>
              </a:lnSpc>
              <a:spcBef>
                <a:spcPts val="0"/>
              </a:spcBef>
              <a:spcAft>
                <a:spcPts val="1200"/>
              </a:spcAft>
              <a:buSzPct val="75000"/>
            </a:pPr>
            <a:r>
              <a:rPr lang="en-US" dirty="0">
                <a:solidFill>
                  <a:prstClr val="black"/>
                </a:solidFill>
              </a:rPr>
              <a:t>CSP</a:t>
            </a:r>
          </a:p>
          <a:p>
            <a:pPr lvl="1">
              <a:lnSpc>
                <a:spcPct val="100000"/>
              </a:lnSpc>
              <a:spcBef>
                <a:spcPts val="0"/>
              </a:spcBef>
              <a:spcAft>
                <a:spcPts val="1200"/>
              </a:spcAft>
              <a:buSzPct val="75000"/>
            </a:pPr>
            <a:r>
              <a:rPr lang="en-US" dirty="0">
                <a:solidFill>
                  <a:prstClr val="black"/>
                </a:solidFill>
              </a:rPr>
              <a:t>EDA</a:t>
            </a:r>
          </a:p>
          <a:p>
            <a:pPr>
              <a:lnSpc>
                <a:spcPct val="100000"/>
              </a:lnSpc>
              <a:spcBef>
                <a:spcPts val="0"/>
              </a:spcBef>
              <a:spcAft>
                <a:spcPts val="1200"/>
              </a:spcAft>
              <a:buSzPct val="75000"/>
            </a:pPr>
            <a:r>
              <a:rPr lang="en-US" dirty="0">
                <a:solidFill>
                  <a:prstClr val="black"/>
                </a:solidFill>
              </a:rPr>
              <a:t>Property Management</a:t>
            </a:r>
          </a:p>
          <a:p>
            <a:pPr lvl="1">
              <a:lnSpc>
                <a:spcPct val="100000"/>
              </a:lnSpc>
              <a:spcBef>
                <a:spcPts val="0"/>
              </a:spcBef>
              <a:spcAft>
                <a:spcPts val="1200"/>
              </a:spcAft>
              <a:buSzPct val="75000"/>
            </a:pPr>
            <a:r>
              <a:rPr lang="en-US" dirty="0">
                <a:solidFill>
                  <a:prstClr val="black"/>
                </a:solidFill>
              </a:rPr>
              <a:t>GFP	</a:t>
            </a:r>
          </a:p>
          <a:p>
            <a:pPr lvl="1">
              <a:lnSpc>
                <a:spcPct val="100000"/>
              </a:lnSpc>
              <a:spcBef>
                <a:spcPts val="0"/>
              </a:spcBef>
              <a:spcAft>
                <a:spcPts val="1200"/>
              </a:spcAft>
              <a:buSzPct val="75000"/>
            </a:pPr>
            <a:r>
              <a:rPr lang="en-US" dirty="0">
                <a:solidFill>
                  <a:prstClr val="black"/>
                </a:solidFill>
              </a:rPr>
              <a:t>IUID</a:t>
            </a:r>
          </a:p>
          <a:p>
            <a:pPr>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53704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FEDMALL</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25</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r>
              <a:rPr lang="en-US" dirty="0" err="1">
                <a:solidFill>
                  <a:prstClr val="black"/>
                </a:solidFill>
              </a:rPr>
              <a:t>FedMall</a:t>
            </a:r>
            <a:r>
              <a:rPr lang="en-US" dirty="0">
                <a:solidFill>
                  <a:prstClr val="black"/>
                </a:solidFill>
              </a:rPr>
              <a:t> is an eCommerce ordering system for the Department of Defense, federal, state, and authorized local agencies to search for and acquire products from government reserves and commercial sources.</a:t>
            </a:r>
          </a:p>
          <a:p>
            <a:pPr lvl="0">
              <a:lnSpc>
                <a:spcPct val="100000"/>
              </a:lnSpc>
              <a:spcBef>
                <a:spcPts val="0"/>
              </a:spcBef>
              <a:spcAft>
                <a:spcPts val="1200"/>
              </a:spcAft>
              <a:buSzPct val="75000"/>
            </a:pPr>
            <a:r>
              <a:rPr lang="en-US" dirty="0">
                <a:solidFill>
                  <a:prstClr val="black"/>
                </a:solidFill>
                <a:hlinkClick r:id="rId2"/>
              </a:rPr>
              <a:t>https://www.dla.mil/Working-With-DLA/Applications/FedMall/</a:t>
            </a: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639292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FEDMALL</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26</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EE5B9B52-B7EA-FC65-3288-6CC218FDE3BA}"/>
              </a:ext>
            </a:extLst>
          </p:cNvPr>
          <p:cNvPicPr>
            <a:picLocks noChangeAspect="1"/>
          </p:cNvPicPr>
          <p:nvPr/>
        </p:nvPicPr>
        <p:blipFill>
          <a:blip r:embed="rId2"/>
          <a:stretch>
            <a:fillRect/>
          </a:stretch>
        </p:blipFill>
        <p:spPr>
          <a:xfrm>
            <a:off x="0" y="2677195"/>
            <a:ext cx="12192000" cy="1503609"/>
          </a:xfrm>
          <a:prstGeom prst="rect">
            <a:avLst/>
          </a:prstGeom>
        </p:spPr>
      </p:pic>
    </p:spTree>
    <p:extLst>
      <p:ext uri="{BB962C8B-B14F-4D97-AF65-F5344CB8AC3E}">
        <p14:creationId xmlns:p14="http://schemas.microsoft.com/office/powerpoint/2010/main" val="371003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FEDMALL</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27</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1A5EDDCC-2E4A-ACBF-91BB-537039CBD19D}"/>
              </a:ext>
            </a:extLst>
          </p:cNvPr>
          <p:cNvSpPr txBox="1"/>
          <p:nvPr/>
        </p:nvSpPr>
        <p:spPr>
          <a:xfrm>
            <a:off x="1290320" y="2052320"/>
            <a:ext cx="8239760" cy="1200329"/>
          </a:xfrm>
          <a:prstGeom prst="rect">
            <a:avLst/>
          </a:prstGeom>
          <a:noFill/>
        </p:spPr>
        <p:txBody>
          <a:bodyPr wrap="square" rtlCol="0">
            <a:spAutoFit/>
          </a:bodyPr>
          <a:lstStyle/>
          <a:p>
            <a:r>
              <a:rPr lang="en-US" dirty="0"/>
              <a:t>More information on </a:t>
            </a:r>
            <a:r>
              <a:rPr lang="en-US" dirty="0" err="1"/>
              <a:t>FedMall</a:t>
            </a:r>
            <a:r>
              <a:rPr lang="en-US" dirty="0"/>
              <a:t>: </a:t>
            </a:r>
            <a:r>
              <a:rPr lang="en-US" dirty="0">
                <a:hlinkClick r:id="rId2"/>
              </a:rPr>
              <a:t>https://www.dla.mil/Working-With-DLA/Applications/FedMall/</a:t>
            </a:r>
            <a:endParaRPr lang="en-US" b="1" dirty="0"/>
          </a:p>
          <a:p>
            <a:endParaRPr lang="en-US" b="1" dirty="0"/>
          </a:p>
          <a:p>
            <a:endParaRPr lang="en-US" dirty="0"/>
          </a:p>
        </p:txBody>
      </p:sp>
    </p:spTree>
    <p:extLst>
      <p:ext uri="{BB962C8B-B14F-4D97-AF65-F5344CB8AC3E}">
        <p14:creationId xmlns:p14="http://schemas.microsoft.com/office/powerpoint/2010/main" val="399857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solicitation</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28</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85000" lnSpcReduction="20000"/>
          </a:bodyPr>
          <a:lstStyle/>
          <a:p>
            <a:pPr algn="ctr"/>
            <a:r>
              <a:rPr lang="en-US" b="1" dirty="0">
                <a:effectLst/>
              </a:rPr>
              <a:t>Purpose</a:t>
            </a:r>
          </a:p>
          <a:p>
            <a:r>
              <a:rPr lang="en-US" dirty="0">
                <a:effectLst/>
              </a:rPr>
              <a:t>PIEE added the Solicitation Portal Module after customers expressed a need for a more automated process to post solicitations and their attachments and capture offer responses. This tool leverages existing data standards such as PDS and GSA’s Contract Opportunity APIs to receive solicitations from the various Contract Writing Systems (CWS) used by the government and automatically share them with the Government Point of Entry (GPE) </a:t>
            </a:r>
            <a:r>
              <a:rPr lang="en-US" dirty="0" err="1">
                <a:effectLst/>
              </a:rPr>
              <a:t>FedBizOpps</a:t>
            </a:r>
            <a:r>
              <a:rPr lang="en-US" dirty="0">
                <a:effectLst/>
              </a:rPr>
              <a:t> (FBO). The solicitation documents and attachments are available on a public webpage for review by Industry. The public access allows the solicitations and their attachments to be viewable by all interested Industry partners in one consolidated location. A separate portal that requires a secure log in and is based on approved role is provided for collecting Industry Offer Responses, Industry Reps and Certs from SAM and granting access to those offers to the government users. This application has streamlined the government solicitation and offer response process and created an interface to retrieve representations and certifications efficiently.</a:t>
            </a: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54501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solicitation</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29</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910CD2EB-F03E-EDD3-C8D8-3BE913F2A98F}"/>
              </a:ext>
            </a:extLst>
          </p:cNvPr>
          <p:cNvPicPr>
            <a:picLocks noChangeAspect="1"/>
          </p:cNvPicPr>
          <p:nvPr/>
        </p:nvPicPr>
        <p:blipFill>
          <a:blip r:embed="rId2"/>
          <a:stretch>
            <a:fillRect/>
          </a:stretch>
        </p:blipFill>
        <p:spPr>
          <a:xfrm>
            <a:off x="0" y="1445409"/>
            <a:ext cx="12192000" cy="3967182"/>
          </a:xfrm>
          <a:prstGeom prst="rect">
            <a:avLst/>
          </a:prstGeom>
        </p:spPr>
      </p:pic>
    </p:spTree>
    <p:extLst>
      <p:ext uri="{BB962C8B-B14F-4D97-AF65-F5344CB8AC3E}">
        <p14:creationId xmlns:p14="http://schemas.microsoft.com/office/powerpoint/2010/main" val="167828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A95211-38BA-584D-B19D-DD1ABCA9C824}"/>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63C59"/>
                </a:solidFill>
                <a:effectLst/>
                <a:uLnTx/>
                <a:uFillTx/>
                <a:latin typeface="Arial" charset="0"/>
                <a:ea typeface="Arial" charset="0"/>
                <a:cs typeface="Arial" charset="0"/>
              </a:rPr>
              <a:t>Questions?</a:t>
            </a:r>
          </a:p>
        </p:txBody>
      </p:sp>
      <p:grpSp>
        <p:nvGrpSpPr>
          <p:cNvPr id="11" name="Group 10">
            <a:extLst>
              <a:ext uri="{FF2B5EF4-FFF2-40B4-BE49-F238E27FC236}">
                <a16:creationId xmlns:a16="http://schemas.microsoft.com/office/drawing/2014/main" id="{3378BFA4-1117-AB49-8200-D465BD12094A}"/>
              </a:ext>
            </a:extLst>
          </p:cNvPr>
          <p:cNvGrpSpPr/>
          <p:nvPr/>
        </p:nvGrpSpPr>
        <p:grpSpPr>
          <a:xfrm>
            <a:off x="0" y="1201310"/>
            <a:ext cx="12192000" cy="4851400"/>
            <a:chOff x="0" y="766318"/>
            <a:chExt cx="12223479" cy="4726128"/>
          </a:xfrm>
        </p:grpSpPr>
        <p:pic>
          <p:nvPicPr>
            <p:cNvPr id="3" name="Picture 2">
              <a:extLst>
                <a:ext uri="{FF2B5EF4-FFF2-40B4-BE49-F238E27FC236}">
                  <a16:creationId xmlns:a16="http://schemas.microsoft.com/office/drawing/2014/main" id="{B3188587-ECE9-9547-B7FB-B52F6EFAF830}"/>
                </a:ext>
              </a:extLst>
            </p:cNvPr>
            <p:cNvPicPr>
              <a:picLocks noChangeAspect="1"/>
            </p:cNvPicPr>
            <p:nvPr/>
          </p:nvPicPr>
          <p:blipFill rotWithShape="1">
            <a:blip r:embed="rId2"/>
            <a:srcRect r="18621"/>
            <a:stretch/>
          </p:blipFill>
          <p:spPr>
            <a:xfrm>
              <a:off x="2301739" y="1600118"/>
              <a:ext cx="9921740" cy="3892328"/>
            </a:xfrm>
            <a:prstGeom prst="rect">
              <a:avLst/>
            </a:prstGeom>
          </p:spPr>
        </p:pic>
        <p:pic>
          <p:nvPicPr>
            <p:cNvPr id="10" name="Picture 9">
              <a:extLst>
                <a:ext uri="{FF2B5EF4-FFF2-40B4-BE49-F238E27FC236}">
                  <a16:creationId xmlns:a16="http://schemas.microsoft.com/office/drawing/2014/main" id="{07ABFC39-678E-5F45-8506-D1D8437D5B4D}"/>
                </a:ext>
              </a:extLst>
            </p:cNvPr>
            <p:cNvPicPr>
              <a:picLocks noChangeAspect="1"/>
            </p:cNvPicPr>
            <p:nvPr/>
          </p:nvPicPr>
          <p:blipFill rotWithShape="1">
            <a:blip r:embed="rId2"/>
            <a:srcRect l="81121"/>
            <a:stretch/>
          </p:blipFill>
          <p:spPr>
            <a:xfrm>
              <a:off x="0" y="766318"/>
              <a:ext cx="2301739" cy="3892328"/>
            </a:xfrm>
            <a:prstGeom prst="rect">
              <a:avLst/>
            </a:prstGeom>
          </p:spPr>
        </p:pic>
      </p:grpSp>
      <p:sp>
        <p:nvSpPr>
          <p:cNvPr id="7" name="Date Placeholder 3">
            <a:extLst>
              <a:ext uri="{FF2B5EF4-FFF2-40B4-BE49-F238E27FC236}">
                <a16:creationId xmlns:a16="http://schemas.microsoft.com/office/drawing/2014/main" id="{C3066B82-2510-A242-93BC-4FA85AA7B32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white"/>
                </a:solidFill>
                <a:latin typeface="Arial" panose="020B0604020202020204" pitchFamily="34" charset="0"/>
                <a:cs typeface="Arial" panose="020B0604020202020204" pitchFamily="34" charset="0"/>
              </a:rPr>
              <a:t>6/24/20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CB35F75D-4727-E74B-A216-DCB194EA80AF}"/>
              </a:ext>
            </a:extLst>
          </p:cNvPr>
          <p:cNvSpPr txBox="1">
            <a:spLocks/>
          </p:cNvSpPr>
          <p:nvPr/>
        </p:nvSpPr>
        <p:spPr>
          <a:xfrm>
            <a:off x="11189110" y="6356350"/>
            <a:ext cx="8206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4FF9E37-D829-8749-81E8-48B480CA2C7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D41FE7E-A1A8-40BE-BC26-5A76CF89C7A4}"/>
              </a:ext>
            </a:extLst>
          </p:cNvPr>
          <p:cNvSpPr/>
          <p:nvPr/>
        </p:nvSpPr>
        <p:spPr>
          <a:xfrm>
            <a:off x="6060545" y="736600"/>
            <a:ext cx="4648200" cy="5984875"/>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FE852FE9-A26E-4093-A7DA-F0DA4E33AB56}"/>
              </a:ext>
            </a:extLst>
          </p:cNvPr>
          <p:cNvGrpSpPr/>
          <p:nvPr/>
        </p:nvGrpSpPr>
        <p:grpSpPr>
          <a:xfrm>
            <a:off x="6324270" y="1122877"/>
            <a:ext cx="4161717" cy="2472489"/>
            <a:chOff x="173068" y="268919"/>
            <a:chExt cx="4161717" cy="2472489"/>
          </a:xfrm>
        </p:grpSpPr>
        <p:pic>
          <p:nvPicPr>
            <p:cNvPr id="13" name="Picture 12">
              <a:extLst>
                <a:ext uri="{FF2B5EF4-FFF2-40B4-BE49-F238E27FC236}">
                  <a16:creationId xmlns:a16="http://schemas.microsoft.com/office/drawing/2014/main" id="{9E41B62D-90DD-4734-A0DE-EF9215952DF4}"/>
                </a:ext>
              </a:extLst>
            </p:cNvPr>
            <p:cNvPicPr>
              <a:picLocks noChangeAspect="1"/>
            </p:cNvPicPr>
            <p:nvPr/>
          </p:nvPicPr>
          <p:blipFill>
            <a:blip r:embed="rId3"/>
            <a:stretch>
              <a:fillRect/>
            </a:stretch>
          </p:blipFill>
          <p:spPr>
            <a:xfrm>
              <a:off x="632235" y="1318935"/>
              <a:ext cx="2997354" cy="1422473"/>
            </a:xfrm>
            <a:prstGeom prst="rect">
              <a:avLst/>
            </a:prstGeom>
          </p:spPr>
        </p:pic>
        <p:grpSp>
          <p:nvGrpSpPr>
            <p:cNvPr id="14" name="Group 13">
              <a:extLst>
                <a:ext uri="{FF2B5EF4-FFF2-40B4-BE49-F238E27FC236}">
                  <a16:creationId xmlns:a16="http://schemas.microsoft.com/office/drawing/2014/main" id="{D50E50F2-FBE1-4439-9C6A-9A29F0025689}"/>
                </a:ext>
              </a:extLst>
            </p:cNvPr>
            <p:cNvGrpSpPr/>
            <p:nvPr/>
          </p:nvGrpSpPr>
          <p:grpSpPr>
            <a:xfrm>
              <a:off x="173068" y="268919"/>
              <a:ext cx="4161717" cy="1704114"/>
              <a:chOff x="3691275" y="23497"/>
              <a:chExt cx="4161717" cy="1704114"/>
            </a:xfrm>
          </p:grpSpPr>
          <p:sp>
            <p:nvSpPr>
              <p:cNvPr id="15" name="Rectangle 14">
                <a:extLst>
                  <a:ext uri="{FF2B5EF4-FFF2-40B4-BE49-F238E27FC236}">
                    <a16:creationId xmlns:a16="http://schemas.microsoft.com/office/drawing/2014/main" id="{A2F5FFBC-AFB4-47F0-B885-40D775298879}"/>
                  </a:ext>
                </a:extLst>
              </p:cNvPr>
              <p:cNvSpPr/>
              <p:nvPr/>
            </p:nvSpPr>
            <p:spPr>
              <a:xfrm>
                <a:off x="3691275" y="23497"/>
                <a:ext cx="4161717"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Opening the Questions Box</a:t>
                </a:r>
              </a:p>
            </p:txBody>
          </p:sp>
          <p:sp>
            <p:nvSpPr>
              <p:cNvPr id="16" name="Oval 15">
                <a:extLst>
                  <a:ext uri="{FF2B5EF4-FFF2-40B4-BE49-F238E27FC236}">
                    <a16:creationId xmlns:a16="http://schemas.microsoft.com/office/drawing/2014/main" id="{F410ECF7-4547-47C7-8937-9F309120077D}"/>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D6CDEE7-829F-4FF4-BFE1-AA318A30443F}"/>
                  </a:ext>
                </a:extLst>
              </p:cNvPr>
              <p:cNvGrpSpPr/>
              <p:nvPr/>
            </p:nvGrpSpPr>
            <p:grpSpPr>
              <a:xfrm>
                <a:off x="4425469" y="846980"/>
                <a:ext cx="219456" cy="509537"/>
                <a:chOff x="3691570" y="609600"/>
                <a:chExt cx="219456" cy="509537"/>
              </a:xfrm>
            </p:grpSpPr>
            <p:sp>
              <p:nvSpPr>
                <p:cNvPr id="19" name="Down Arrow 14">
                  <a:extLst>
                    <a:ext uri="{FF2B5EF4-FFF2-40B4-BE49-F238E27FC236}">
                      <a16:creationId xmlns:a16="http://schemas.microsoft.com/office/drawing/2014/main" id="{24507065-CC98-4D9D-8302-DA5BD7579DF5}"/>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65AA707-11D4-4913-BE82-9E3CF75F8925}"/>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961905-41BC-4301-AA15-5F6BE6F8356A}"/>
                  </a:ext>
                </a:extLst>
              </p:cNvPr>
              <p:cNvSpPr txBox="1"/>
              <p:nvPr/>
            </p:nvSpPr>
            <p:spPr>
              <a:xfrm>
                <a:off x="4458428" y="557289"/>
                <a:ext cx="2453184" cy="523220"/>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here to access </a:t>
                </a: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	within the Control Panel</a:t>
                </a:r>
              </a:p>
            </p:txBody>
          </p:sp>
        </p:grpSp>
      </p:grpSp>
      <p:grpSp>
        <p:nvGrpSpPr>
          <p:cNvPr id="21" name="Group 20">
            <a:extLst>
              <a:ext uri="{FF2B5EF4-FFF2-40B4-BE49-F238E27FC236}">
                <a16:creationId xmlns:a16="http://schemas.microsoft.com/office/drawing/2014/main" id="{6BB8117B-F8D1-46D3-B84F-528660F37648}"/>
              </a:ext>
            </a:extLst>
          </p:cNvPr>
          <p:cNvGrpSpPr/>
          <p:nvPr/>
        </p:nvGrpSpPr>
        <p:grpSpPr>
          <a:xfrm>
            <a:off x="6324270" y="3797239"/>
            <a:ext cx="4044230" cy="2712018"/>
            <a:chOff x="7748853" y="107382"/>
            <a:chExt cx="4044230" cy="2712018"/>
          </a:xfrm>
        </p:grpSpPr>
        <p:pic>
          <p:nvPicPr>
            <p:cNvPr id="22" name="Picture 21">
              <a:extLst>
                <a:ext uri="{FF2B5EF4-FFF2-40B4-BE49-F238E27FC236}">
                  <a16:creationId xmlns:a16="http://schemas.microsoft.com/office/drawing/2014/main" id="{E0FA038A-5B86-420C-A071-B237275820FE}"/>
                </a:ext>
              </a:extLst>
            </p:cNvPr>
            <p:cNvPicPr>
              <a:picLocks noChangeAspect="1"/>
            </p:cNvPicPr>
            <p:nvPr/>
          </p:nvPicPr>
          <p:blipFill>
            <a:blip r:embed="rId4"/>
            <a:stretch>
              <a:fillRect/>
            </a:stretch>
          </p:blipFill>
          <p:spPr>
            <a:xfrm>
              <a:off x="9534285" y="943546"/>
              <a:ext cx="2213222" cy="1551766"/>
            </a:xfrm>
            <a:prstGeom prst="rect">
              <a:avLst/>
            </a:prstGeom>
          </p:spPr>
        </p:pic>
        <p:sp>
          <p:nvSpPr>
            <p:cNvPr id="23" name="Up Arrow 19">
              <a:extLst>
                <a:ext uri="{FF2B5EF4-FFF2-40B4-BE49-F238E27FC236}">
                  <a16:creationId xmlns:a16="http://schemas.microsoft.com/office/drawing/2014/main" id="{4AF34637-8C47-4105-812B-21138F807304}"/>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D27D1D-8C0F-4FF6-9D45-BDA97E277F9A}"/>
                </a:ext>
              </a:extLst>
            </p:cNvPr>
            <p:cNvSpPr txBox="1"/>
            <p:nvPr/>
          </p:nvSpPr>
          <p:spPr>
            <a:xfrm>
              <a:off x="7748853" y="1096234"/>
              <a:ext cx="1454329" cy="95410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Type questions here at any time during a presentation</a:t>
              </a:r>
            </a:p>
          </p:txBody>
        </p:sp>
        <p:grpSp>
          <p:nvGrpSpPr>
            <p:cNvPr id="25" name="Group 24">
              <a:extLst>
                <a:ext uri="{FF2B5EF4-FFF2-40B4-BE49-F238E27FC236}">
                  <a16:creationId xmlns:a16="http://schemas.microsoft.com/office/drawing/2014/main" id="{0CCA4D98-2429-4A7E-B60B-0D6084879D3D}"/>
                </a:ext>
              </a:extLst>
            </p:cNvPr>
            <p:cNvGrpSpPr/>
            <p:nvPr/>
          </p:nvGrpSpPr>
          <p:grpSpPr>
            <a:xfrm>
              <a:off x="7778541" y="1890781"/>
              <a:ext cx="1674120" cy="256108"/>
              <a:chOff x="7483016" y="1890781"/>
              <a:chExt cx="1674120" cy="256108"/>
            </a:xfrm>
          </p:grpSpPr>
          <p:sp>
            <p:nvSpPr>
              <p:cNvPr id="35" name="Right Arrow 25">
                <a:extLst>
                  <a:ext uri="{FF2B5EF4-FFF2-40B4-BE49-F238E27FC236}">
                    <a16:creationId xmlns:a16="http://schemas.microsoft.com/office/drawing/2014/main" id="{02E84CD8-C006-493A-AE6A-81E1070C1F04}"/>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361E7C1-883A-4E6C-9984-FEC592CF6636}"/>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19D819B-C709-4A66-81D5-9AFD98F1C7BF}"/>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55D98B-1BDD-44C8-BA66-683E10698335}"/>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87DC0F-AD0D-4AE2-9577-4253A5BC71B7}"/>
                </a:ext>
              </a:extLst>
            </p:cNvPr>
            <p:cNvSpPr txBox="1"/>
            <p:nvPr/>
          </p:nvSpPr>
          <p:spPr>
            <a:xfrm>
              <a:off x="7815484" y="2511623"/>
              <a:ext cx="3552519" cy="30777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Send when ready to submit a question</a:t>
              </a:r>
            </a:p>
          </p:txBody>
        </p:sp>
        <p:sp>
          <p:nvSpPr>
            <p:cNvPr id="29" name="Rectangle 28">
              <a:extLst>
                <a:ext uri="{FF2B5EF4-FFF2-40B4-BE49-F238E27FC236}">
                  <a16:creationId xmlns:a16="http://schemas.microsoft.com/office/drawing/2014/main" id="{D33311A1-8149-4402-AFD9-3AF89910BCE1}"/>
                </a:ext>
              </a:extLst>
            </p:cNvPr>
            <p:cNvSpPr/>
            <p:nvPr/>
          </p:nvSpPr>
          <p:spPr>
            <a:xfrm>
              <a:off x="7913517" y="107382"/>
              <a:ext cx="3791423"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Using the Questions Box</a:t>
              </a:r>
            </a:p>
          </p:txBody>
        </p:sp>
        <p:pic>
          <p:nvPicPr>
            <p:cNvPr id="30" name="Picture 29">
              <a:extLst>
                <a:ext uri="{FF2B5EF4-FFF2-40B4-BE49-F238E27FC236}">
                  <a16:creationId xmlns:a16="http://schemas.microsoft.com/office/drawing/2014/main" id="{38459571-F5BC-48A1-B14F-D23A5FFED20F}"/>
                </a:ext>
              </a:extLst>
            </p:cNvPr>
            <p:cNvPicPr>
              <a:picLocks noChangeAspect="1"/>
            </p:cNvPicPr>
            <p:nvPr/>
          </p:nvPicPr>
          <p:blipFill>
            <a:blip r:embed="rId4"/>
            <a:stretch>
              <a:fillRect/>
            </a:stretch>
          </p:blipFill>
          <p:spPr>
            <a:xfrm>
              <a:off x="9539860" y="943546"/>
              <a:ext cx="2213222" cy="1551766"/>
            </a:xfrm>
            <a:prstGeom prst="rect">
              <a:avLst/>
            </a:prstGeom>
          </p:spPr>
        </p:pic>
        <p:sp>
          <p:nvSpPr>
            <p:cNvPr id="31" name="Up Arrow 30">
              <a:extLst>
                <a:ext uri="{FF2B5EF4-FFF2-40B4-BE49-F238E27FC236}">
                  <a16:creationId xmlns:a16="http://schemas.microsoft.com/office/drawing/2014/main" id="{F028E37A-2332-4781-8EFF-B35ECDD38A4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F6980B-F6A2-47FB-BE95-D697BCFA1D59}"/>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5D8936-B8BE-45C7-BB91-71A0CD8092A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42D8C96-E202-49E1-B42D-E6B697C0A847}"/>
                </a:ext>
              </a:extLst>
            </p:cNvPr>
            <p:cNvSpPr txBox="1"/>
            <p:nvPr/>
          </p:nvSpPr>
          <p:spPr>
            <a:xfrm>
              <a:off x="7821059" y="2511623"/>
              <a:ext cx="3552519" cy="276999"/>
            </a:xfrm>
            <a:prstGeom prst="rect">
              <a:avLst/>
            </a:prstGeom>
            <a:noFill/>
          </p:spPr>
          <p:txBody>
            <a:bodyPr wrap="square" rtlCol="0">
              <a:spAutoFit/>
            </a:bodyPr>
            <a:lstStyle/>
            <a:p>
              <a:pPr>
                <a:tabLst>
                  <a:tab pos="228600" algn="l"/>
                </a:tabLst>
              </a:pPr>
              <a:endParaRPr lang="en-US" sz="1200" dirty="0">
                <a:solidFill>
                  <a:srgbClr val="FF0000"/>
                </a:solidFill>
                <a:latin typeface="Times New Roman" panose="02020603050405020304" pitchFamily="18" charset="0"/>
                <a:cs typeface="Times New Roman" panose="02020603050405020304" pitchFamily="18" charset="0"/>
              </a:endParaRPr>
            </a:p>
          </p:txBody>
        </p:sp>
      </p:grpSp>
      <p:pic>
        <p:nvPicPr>
          <p:cNvPr id="38" name="Picture 37" descr="Text&#10;&#10;Description automatically generated">
            <a:extLst>
              <a:ext uri="{FF2B5EF4-FFF2-40B4-BE49-F238E27FC236}">
                <a16:creationId xmlns:a16="http://schemas.microsoft.com/office/drawing/2014/main" id="{501661E6-19DA-4E15-851F-32E9DF18D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9" y="5857055"/>
            <a:ext cx="1962637" cy="1000945"/>
          </a:xfrm>
          <a:prstGeom prst="rect">
            <a:avLst/>
          </a:prstGeom>
        </p:spPr>
      </p:pic>
    </p:spTree>
    <p:extLst>
      <p:ext uri="{BB962C8B-B14F-4D97-AF65-F5344CB8AC3E}">
        <p14:creationId xmlns:p14="http://schemas.microsoft.com/office/powerpoint/2010/main" val="690354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sprs</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30</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a:lnSpc>
                <a:spcPct val="100000"/>
              </a:lnSpc>
              <a:spcBef>
                <a:spcPts val="0"/>
              </a:spcBef>
              <a:spcAft>
                <a:spcPts val="1200"/>
              </a:spcAft>
              <a:buSzPct val="75000"/>
            </a:pPr>
            <a:r>
              <a:rPr lang="en-US" dirty="0">
                <a:solidFill>
                  <a:prstClr val="black"/>
                </a:solidFill>
              </a:rPr>
              <a:t>SPRS is the Department of Defense’s single, authorized application to retrieve </a:t>
            </a:r>
            <a:r>
              <a:rPr lang="en-US" dirty="0" err="1">
                <a:solidFill>
                  <a:prstClr val="black"/>
                </a:solidFill>
              </a:rPr>
              <a:t>suppliers’s</a:t>
            </a:r>
            <a:r>
              <a:rPr lang="en-US" dirty="0">
                <a:solidFill>
                  <a:prstClr val="black"/>
                </a:solidFill>
              </a:rPr>
              <a:t> performance information. SPRS is web-enabled enterprise application that gathers, processes, and displays data about the performance of suppliers. The Defense Federal Acquisition Regulation Supplement (DFARS) Subpart 213.1 requires contracting officers to consider this data for supply contracts valued at less than or equal to $1 million</a:t>
            </a:r>
          </a:p>
          <a:p>
            <a:pPr>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229277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sprs</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31</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a:lnSpc>
                <a:spcPct val="100000"/>
              </a:lnSpc>
              <a:spcBef>
                <a:spcPts val="0"/>
              </a:spcBef>
              <a:spcAft>
                <a:spcPts val="1200"/>
              </a:spcAft>
              <a:buSzPct val="75000"/>
            </a:pPr>
            <a:r>
              <a:rPr lang="en-US" dirty="0">
                <a:solidFill>
                  <a:prstClr val="black"/>
                </a:solidFill>
              </a:rPr>
              <a:t>SPRS compiles supplier’s past performance data in areas of product delivery and quality to determine risks and creates a Supplier Risk Score used by procurement specialists. The quality and delivery classifications identified for a supplier in SPRS will be used by the contracting officer to evaluate a supplier’s past performance in conjunction with the supplier’s references (if requested) and other provisions of the solicitation under the past performance evaluation factor.</a:t>
            </a:r>
          </a:p>
          <a:p>
            <a:pPr>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91649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sprs</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32</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39CFD733-49CD-2F87-DCE2-98A5E8432946}"/>
              </a:ext>
            </a:extLst>
          </p:cNvPr>
          <p:cNvPicPr>
            <a:picLocks noChangeAspect="1"/>
          </p:cNvPicPr>
          <p:nvPr/>
        </p:nvPicPr>
        <p:blipFill>
          <a:blip r:embed="rId2"/>
          <a:stretch>
            <a:fillRect/>
          </a:stretch>
        </p:blipFill>
        <p:spPr>
          <a:xfrm>
            <a:off x="0" y="2121699"/>
            <a:ext cx="12192000" cy="2614601"/>
          </a:xfrm>
          <a:prstGeom prst="rect">
            <a:avLst/>
          </a:prstGeom>
        </p:spPr>
      </p:pic>
    </p:spTree>
    <p:extLst>
      <p:ext uri="{BB962C8B-B14F-4D97-AF65-F5344CB8AC3E}">
        <p14:creationId xmlns:p14="http://schemas.microsoft.com/office/powerpoint/2010/main" val="3536574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sprs</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33</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8" name="Picture 7">
            <a:extLst>
              <a:ext uri="{FF2B5EF4-FFF2-40B4-BE49-F238E27FC236}">
                <a16:creationId xmlns:a16="http://schemas.microsoft.com/office/drawing/2014/main" id="{BAA4CEDB-797C-7988-8FC0-31054EEA641A}"/>
              </a:ext>
            </a:extLst>
          </p:cNvPr>
          <p:cNvPicPr>
            <a:picLocks noChangeAspect="1"/>
          </p:cNvPicPr>
          <p:nvPr/>
        </p:nvPicPr>
        <p:blipFill>
          <a:blip r:embed="rId2"/>
          <a:stretch>
            <a:fillRect/>
          </a:stretch>
        </p:blipFill>
        <p:spPr>
          <a:xfrm>
            <a:off x="0" y="1198098"/>
            <a:ext cx="12192000" cy="4804155"/>
          </a:xfrm>
          <a:prstGeom prst="rect">
            <a:avLst/>
          </a:prstGeom>
        </p:spPr>
      </p:pic>
    </p:spTree>
    <p:extLst>
      <p:ext uri="{BB962C8B-B14F-4D97-AF65-F5344CB8AC3E}">
        <p14:creationId xmlns:p14="http://schemas.microsoft.com/office/powerpoint/2010/main" val="215411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sprs</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34</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
        <p:nvSpPr>
          <p:cNvPr id="8" name="TextBox 7">
            <a:extLst>
              <a:ext uri="{FF2B5EF4-FFF2-40B4-BE49-F238E27FC236}">
                <a16:creationId xmlns:a16="http://schemas.microsoft.com/office/drawing/2014/main" id="{7827729D-A15C-D245-CFB4-1FF262E4AB8E}"/>
              </a:ext>
            </a:extLst>
          </p:cNvPr>
          <p:cNvSpPr txBox="1"/>
          <p:nvPr/>
        </p:nvSpPr>
        <p:spPr>
          <a:xfrm>
            <a:off x="914400" y="1805001"/>
            <a:ext cx="6096000" cy="1477328"/>
          </a:xfrm>
          <a:prstGeom prst="rect">
            <a:avLst/>
          </a:prstGeom>
          <a:noFill/>
        </p:spPr>
        <p:txBody>
          <a:bodyPr wrap="square">
            <a:spAutoFit/>
          </a:bodyPr>
          <a:lstStyle/>
          <a:p>
            <a:r>
              <a:rPr lang="en-US" dirty="0"/>
              <a:t>Training and information on SPSR:</a:t>
            </a:r>
          </a:p>
          <a:p>
            <a:endParaRPr lang="en-US" dirty="0"/>
          </a:p>
          <a:p>
            <a:r>
              <a:rPr lang="en-US" dirty="0">
                <a:hlinkClick r:id="rId2"/>
              </a:rPr>
              <a:t>https://www.sprs.csd.disa.mil/webtrain.htm</a:t>
            </a:r>
            <a:endParaRPr lang="en-US" dirty="0"/>
          </a:p>
          <a:p>
            <a:endParaRPr lang="en-US" dirty="0"/>
          </a:p>
          <a:p>
            <a:endParaRPr lang="en-US" dirty="0"/>
          </a:p>
        </p:txBody>
      </p:sp>
    </p:spTree>
    <p:extLst>
      <p:ext uri="{BB962C8B-B14F-4D97-AF65-F5344CB8AC3E}">
        <p14:creationId xmlns:p14="http://schemas.microsoft.com/office/powerpoint/2010/main" val="4123100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35</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lnSpcReduction="10000"/>
          </a:bodyPr>
          <a:lstStyle/>
          <a:p>
            <a:pPr marL="457200" lvl="1" indent="0">
              <a:lnSpc>
                <a:spcPct val="100000"/>
              </a:lnSpc>
              <a:spcBef>
                <a:spcPts val="0"/>
              </a:spcBef>
              <a:spcAft>
                <a:spcPts val="1200"/>
              </a:spcAft>
              <a:buSzPct val="75000"/>
              <a:buNone/>
            </a:pPr>
            <a:r>
              <a:rPr lang="en-US" dirty="0">
                <a:solidFill>
                  <a:prstClr val="black"/>
                </a:solidFill>
              </a:rPr>
              <a:t>The Contracting Communication Module</a:t>
            </a:r>
          </a:p>
          <a:p>
            <a:pPr lvl="0">
              <a:lnSpc>
                <a:spcPct val="100000"/>
              </a:lnSpc>
              <a:spcBef>
                <a:spcPts val="0"/>
              </a:spcBef>
              <a:spcAft>
                <a:spcPts val="1200"/>
              </a:spcAft>
              <a:buSzPct val="75000"/>
            </a:pPr>
            <a:r>
              <a:rPr lang="en-US" dirty="0">
                <a:solidFill>
                  <a:prstClr val="black"/>
                </a:solidFill>
              </a:rPr>
              <a:t> The Contracting Communication Module (CCM) application provides users with a secure repository to save and share their attachments and two-way communications.</a:t>
            </a: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r>
              <a:rPr lang="en-US" dirty="0">
                <a:solidFill>
                  <a:prstClr val="black"/>
                </a:solidFill>
              </a:rPr>
              <a:t>Even though these communications and attachments reside within the CCM application, users never feel disconnected due to constant and dependable email notifications. Every document is protected within this module including those at rest and in transit.</a:t>
            </a: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088866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36</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92500" lnSpcReduction="10000"/>
          </a:bodyPr>
          <a:lstStyle/>
          <a:p>
            <a:pPr lvl="0">
              <a:lnSpc>
                <a:spcPct val="100000"/>
              </a:lnSpc>
              <a:spcBef>
                <a:spcPts val="0"/>
              </a:spcBef>
              <a:spcAft>
                <a:spcPts val="1200"/>
              </a:spcAft>
              <a:buSzPct val="75000"/>
            </a:pPr>
            <a:r>
              <a:rPr lang="en-US" dirty="0">
                <a:solidFill>
                  <a:prstClr val="black"/>
                </a:solidFill>
              </a:rPr>
              <a:t> The CCM will be automatically available if the user has one of the following roles:</a:t>
            </a: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r>
              <a:rPr lang="en-US" dirty="0">
                <a:solidFill>
                  <a:prstClr val="black"/>
                </a:solidFill>
              </a:rPr>
              <a:t>    WAWF Admin By View Only</a:t>
            </a:r>
          </a:p>
          <a:p>
            <a:pPr lvl="0">
              <a:lnSpc>
                <a:spcPct val="100000"/>
              </a:lnSpc>
              <a:spcBef>
                <a:spcPts val="0"/>
              </a:spcBef>
              <a:spcAft>
                <a:spcPts val="1200"/>
              </a:spcAft>
              <a:buSzPct val="75000"/>
            </a:pPr>
            <a:r>
              <a:rPr lang="en-US" dirty="0">
                <a:solidFill>
                  <a:prstClr val="black"/>
                </a:solidFill>
              </a:rPr>
              <a:t>    WAWF Acceptor</a:t>
            </a:r>
          </a:p>
          <a:p>
            <a:pPr lvl="0">
              <a:lnSpc>
                <a:spcPct val="100000"/>
              </a:lnSpc>
              <a:spcBef>
                <a:spcPts val="0"/>
              </a:spcBef>
              <a:spcAft>
                <a:spcPts val="1200"/>
              </a:spcAft>
              <a:buSzPct val="75000"/>
            </a:pPr>
            <a:r>
              <a:rPr lang="en-US" dirty="0">
                <a:solidFill>
                  <a:prstClr val="black"/>
                </a:solidFill>
              </a:rPr>
              <a:t>    </a:t>
            </a:r>
            <a:r>
              <a:rPr lang="en-US" dirty="0">
                <a:solidFill>
                  <a:prstClr val="black"/>
                </a:solidFill>
                <a:highlight>
                  <a:srgbClr val="FFFF00"/>
                </a:highlight>
              </a:rPr>
              <a:t>WAWF Vendor</a:t>
            </a:r>
          </a:p>
          <a:p>
            <a:pPr lvl="0">
              <a:lnSpc>
                <a:spcPct val="100000"/>
              </a:lnSpc>
              <a:spcBef>
                <a:spcPts val="0"/>
              </a:spcBef>
              <a:spcAft>
                <a:spcPts val="1200"/>
              </a:spcAft>
              <a:buSzPct val="75000"/>
            </a:pPr>
            <a:r>
              <a:rPr lang="en-US" dirty="0">
                <a:solidFill>
                  <a:prstClr val="black"/>
                </a:solidFill>
              </a:rPr>
              <a:t>    SPM COR</a:t>
            </a:r>
          </a:p>
          <a:p>
            <a:pPr lvl="0">
              <a:lnSpc>
                <a:spcPct val="100000"/>
              </a:lnSpc>
              <a:spcBef>
                <a:spcPts val="0"/>
              </a:spcBef>
              <a:spcAft>
                <a:spcPts val="1200"/>
              </a:spcAft>
              <a:buSzPct val="75000"/>
            </a:pPr>
            <a:r>
              <a:rPr lang="en-US" dirty="0">
                <a:solidFill>
                  <a:prstClr val="black"/>
                </a:solidFill>
              </a:rPr>
              <a:t>    SPM Contracting Officer</a:t>
            </a:r>
          </a:p>
          <a:p>
            <a:pPr lvl="0">
              <a:lnSpc>
                <a:spcPct val="100000"/>
              </a:lnSpc>
              <a:spcBef>
                <a:spcPts val="0"/>
              </a:spcBef>
              <a:spcAft>
                <a:spcPts val="1200"/>
              </a:spcAft>
              <a:buSzPct val="75000"/>
            </a:pPr>
            <a:r>
              <a:rPr lang="en-US" dirty="0">
                <a:solidFill>
                  <a:prstClr val="black"/>
                </a:solidFill>
              </a:rPr>
              <a:t>    SPM Contracting Specialist</a:t>
            </a: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801415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37</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lvl="0">
              <a:lnSpc>
                <a:spcPct val="100000"/>
              </a:lnSpc>
              <a:spcBef>
                <a:spcPts val="0"/>
              </a:spcBef>
              <a:spcAft>
                <a:spcPts val="1200"/>
              </a:spcAft>
              <a:buSzPct val="75000"/>
            </a:pPr>
            <a:r>
              <a:rPr lang="en-US" dirty="0">
                <a:solidFill>
                  <a:prstClr val="black"/>
                </a:solidFill>
              </a:rPr>
              <a:t> The CCM will be automatically available if the user has one of the following roles:</a:t>
            </a: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E8B949D1-3606-B93A-2C47-3102C0D790FD}"/>
              </a:ext>
            </a:extLst>
          </p:cNvPr>
          <p:cNvPicPr>
            <a:picLocks noChangeAspect="1"/>
          </p:cNvPicPr>
          <p:nvPr/>
        </p:nvPicPr>
        <p:blipFill>
          <a:blip r:embed="rId2"/>
          <a:stretch>
            <a:fillRect/>
          </a:stretch>
        </p:blipFill>
        <p:spPr>
          <a:xfrm>
            <a:off x="0" y="2404759"/>
            <a:ext cx="12192000" cy="2048482"/>
          </a:xfrm>
          <a:prstGeom prst="rect">
            <a:avLst/>
          </a:prstGeom>
        </p:spPr>
      </p:pic>
    </p:spTree>
    <p:extLst>
      <p:ext uri="{BB962C8B-B14F-4D97-AF65-F5344CB8AC3E}">
        <p14:creationId xmlns:p14="http://schemas.microsoft.com/office/powerpoint/2010/main" val="119340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38</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BA8D727E-C1FA-18FF-A688-369E23B39389}"/>
              </a:ext>
            </a:extLst>
          </p:cNvPr>
          <p:cNvPicPr>
            <a:picLocks noChangeAspect="1"/>
          </p:cNvPicPr>
          <p:nvPr/>
        </p:nvPicPr>
        <p:blipFill>
          <a:blip r:embed="rId2"/>
          <a:stretch>
            <a:fillRect/>
          </a:stretch>
        </p:blipFill>
        <p:spPr>
          <a:xfrm>
            <a:off x="1679853" y="1209267"/>
            <a:ext cx="9491133" cy="5299906"/>
          </a:xfrm>
          <a:prstGeom prst="rect">
            <a:avLst/>
          </a:prstGeom>
        </p:spPr>
      </p:pic>
    </p:spTree>
    <p:extLst>
      <p:ext uri="{BB962C8B-B14F-4D97-AF65-F5344CB8AC3E}">
        <p14:creationId xmlns:p14="http://schemas.microsoft.com/office/powerpoint/2010/main" val="2445050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39</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8" name="Picture 7">
            <a:extLst>
              <a:ext uri="{FF2B5EF4-FFF2-40B4-BE49-F238E27FC236}">
                <a16:creationId xmlns:a16="http://schemas.microsoft.com/office/drawing/2014/main" id="{1CD330F7-F371-9F07-A15A-CE7AA95F7529}"/>
              </a:ext>
            </a:extLst>
          </p:cNvPr>
          <p:cNvPicPr>
            <a:picLocks noChangeAspect="1"/>
          </p:cNvPicPr>
          <p:nvPr/>
        </p:nvPicPr>
        <p:blipFill>
          <a:blip r:embed="rId2"/>
          <a:stretch>
            <a:fillRect/>
          </a:stretch>
        </p:blipFill>
        <p:spPr>
          <a:xfrm>
            <a:off x="1902372" y="1167498"/>
            <a:ext cx="9375228" cy="5548604"/>
          </a:xfrm>
          <a:prstGeom prst="rect">
            <a:avLst/>
          </a:prstGeom>
        </p:spPr>
      </p:pic>
    </p:spTree>
    <p:extLst>
      <p:ext uri="{BB962C8B-B14F-4D97-AF65-F5344CB8AC3E}">
        <p14:creationId xmlns:p14="http://schemas.microsoft.com/office/powerpoint/2010/main" val="372101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962BD-DE46-4B64-B777-77C7DF07D81B}"/>
              </a:ext>
            </a:extLst>
          </p:cNvPr>
          <p:cNvSpPr txBox="1"/>
          <p:nvPr/>
        </p:nvSpPr>
        <p:spPr>
          <a:xfrm>
            <a:off x="2507974" y="3763062"/>
            <a:ext cx="74742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Celebrating 35 Years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serving Wisconsin Business!</a:t>
            </a:r>
          </a:p>
        </p:txBody>
      </p:sp>
      <p:sp>
        <p:nvSpPr>
          <p:cNvPr id="10" name="Title 1">
            <a:extLst>
              <a:ext uri="{FF2B5EF4-FFF2-40B4-BE49-F238E27FC236}">
                <a16:creationId xmlns:a16="http://schemas.microsoft.com/office/drawing/2014/main" id="{01070C8B-1977-8A46-914A-C0EBB7D1B30A}"/>
              </a:ext>
            </a:extLst>
          </p:cNvPr>
          <p:cNvSpPr>
            <a:spLocks noGrp="1"/>
          </p:cNvSpPr>
          <p:nvPr>
            <p:ph type="title"/>
          </p:nvPr>
        </p:nvSpPr>
        <p:spPr>
          <a:xfrm>
            <a:off x="1288761" y="1396672"/>
            <a:ext cx="9912652" cy="2336144"/>
          </a:xfrm>
        </p:spPr>
        <p:txBody>
          <a:bodyPr>
            <a:normAutofit fontScale="90000"/>
          </a:bodyPr>
          <a:lstStyle/>
          <a:p>
            <a:r>
              <a:rPr lang="en-US" sz="6000" dirty="0">
                <a:latin typeface="Arial" charset="0"/>
                <a:ea typeface="Arial" charset="0"/>
                <a:cs typeface="Arial" charset="0"/>
              </a:rPr>
              <a:t>ABOUT WPI</a:t>
            </a:r>
            <a:br>
              <a:rPr lang="en-US" sz="6000" dirty="0">
                <a:latin typeface="Arial" charset="0"/>
                <a:ea typeface="Arial" charset="0"/>
                <a:cs typeface="Arial" charset="0"/>
              </a:rPr>
            </a:br>
            <a:r>
              <a:rPr lang="en-US" sz="6000" dirty="0">
                <a:latin typeface="Arial" charset="0"/>
                <a:ea typeface="Arial" charset="0"/>
                <a:cs typeface="Arial" charset="0"/>
              </a:rPr>
              <a:t>Supporting the mission</a:t>
            </a:r>
          </a:p>
        </p:txBody>
      </p:sp>
      <p:pic>
        <p:nvPicPr>
          <p:cNvPr id="8" name="Picture 7" descr="Text&#10;&#10;Description automatically generated">
            <a:extLst>
              <a:ext uri="{FF2B5EF4-FFF2-40B4-BE49-F238E27FC236}">
                <a16:creationId xmlns:a16="http://schemas.microsoft.com/office/drawing/2014/main" id="{43841A1F-0A8F-4B69-8366-1635580AF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6" name="Date Placeholder 3">
            <a:extLst>
              <a:ext uri="{FF2B5EF4-FFF2-40B4-BE49-F238E27FC236}">
                <a16:creationId xmlns:a16="http://schemas.microsoft.com/office/drawing/2014/main" id="{DFC8C293-CA28-40AF-A293-A06DD4B61ED9}"/>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7/12/22</a:t>
            </a:r>
          </a:p>
        </p:txBody>
      </p:sp>
    </p:spTree>
    <p:extLst>
      <p:ext uri="{BB962C8B-B14F-4D97-AF65-F5344CB8AC3E}">
        <p14:creationId xmlns:p14="http://schemas.microsoft.com/office/powerpoint/2010/main" val="4085290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40</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57F5C6C2-E7B2-9E3A-5CFC-F9BDDB288978}"/>
              </a:ext>
            </a:extLst>
          </p:cNvPr>
          <p:cNvPicPr>
            <a:picLocks noChangeAspect="1"/>
          </p:cNvPicPr>
          <p:nvPr/>
        </p:nvPicPr>
        <p:blipFill>
          <a:blip r:embed="rId2"/>
          <a:stretch>
            <a:fillRect/>
          </a:stretch>
        </p:blipFill>
        <p:spPr>
          <a:xfrm>
            <a:off x="1967719" y="1067985"/>
            <a:ext cx="9203267" cy="5072428"/>
          </a:xfrm>
          <a:prstGeom prst="rect">
            <a:avLst/>
          </a:prstGeom>
        </p:spPr>
      </p:pic>
    </p:spTree>
    <p:extLst>
      <p:ext uri="{BB962C8B-B14F-4D97-AF65-F5344CB8AC3E}">
        <p14:creationId xmlns:p14="http://schemas.microsoft.com/office/powerpoint/2010/main" val="2012604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CCM</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41</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pic>
        <p:nvPicPr>
          <p:cNvPr id="8" name="Picture 7">
            <a:extLst>
              <a:ext uri="{FF2B5EF4-FFF2-40B4-BE49-F238E27FC236}">
                <a16:creationId xmlns:a16="http://schemas.microsoft.com/office/drawing/2014/main" id="{47045BDB-1BFE-7183-94A6-F16C55A1D24C}"/>
              </a:ext>
            </a:extLst>
          </p:cNvPr>
          <p:cNvPicPr>
            <a:picLocks noChangeAspect="1"/>
          </p:cNvPicPr>
          <p:nvPr/>
        </p:nvPicPr>
        <p:blipFill>
          <a:blip r:embed="rId2"/>
          <a:stretch>
            <a:fillRect/>
          </a:stretch>
        </p:blipFill>
        <p:spPr>
          <a:xfrm>
            <a:off x="1939714" y="1094251"/>
            <a:ext cx="9100013" cy="5148758"/>
          </a:xfrm>
          <a:prstGeom prst="rect">
            <a:avLst/>
          </a:prstGeom>
        </p:spPr>
      </p:pic>
    </p:spTree>
    <p:extLst>
      <p:ext uri="{BB962C8B-B14F-4D97-AF65-F5344CB8AC3E}">
        <p14:creationId xmlns:p14="http://schemas.microsoft.com/office/powerpoint/2010/main" val="2195849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Csp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42</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r>
              <a:rPr lang="en-US" b="1" dirty="0"/>
              <a:t>The Defense Contract Audit Agency (DCAA) is developing a Contractor Submission Portal (CSP) to streamline receipt of contractors’ cost proposals that are submitted in accordance with the Federal Acquisition Regulation Allowable Cost and Payment Clause (FAR 52.216-7(d)(2)).</a:t>
            </a:r>
            <a:r>
              <a:rPr lang="en-US" dirty="0"/>
              <a:t> </a:t>
            </a: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4136829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Csp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43</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r>
              <a:rPr lang="en-US" b="1" dirty="0"/>
              <a:t>PIEE provides a Single Sign On (SSO) capability for CSP. PIEE users with the Vendor role Vendor Contributor will have access to CSP and will have user registration and account management capabilities, this module will follow the PIEE Procurement/Finance/Logistics group structure. Additionally, the PIEE Super Admin or WAWF PMO will have the ability to turn on/off the CSP interface without a code change via System Properties. The Contractor Administrator will have access to the PIEE Administration console for user/role management.</a:t>
            </a:r>
            <a:r>
              <a:rPr lang="en-US" dirty="0"/>
              <a:t> </a:t>
            </a:r>
          </a:p>
          <a:p>
            <a:pPr lvl="0">
              <a:lnSpc>
                <a:spcPct val="100000"/>
              </a:lnSpc>
              <a:spcBef>
                <a:spcPts val="0"/>
              </a:spcBef>
              <a:spcAft>
                <a:spcPts val="1200"/>
              </a:spcAft>
              <a:buSzPct val="75000"/>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683549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err="1">
                <a:solidFill>
                  <a:srgbClr val="002060"/>
                </a:solidFill>
              </a:rPr>
              <a:t>Csp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44</a:t>
            </a:fld>
            <a:endParaRPr lang="en-US" dirty="0">
              <a:solidFill>
                <a:prstClr val="black">
                  <a:tint val="75000"/>
                </a:prstClr>
              </a:solidFill>
            </a:endParaRPr>
          </a:p>
        </p:txBody>
      </p:sp>
      <p:sp>
        <p:nvSpPr>
          <p:cNvPr id="9" name="Content Placeholder 8">
            <a:extLst>
              <a:ext uri="{FF2B5EF4-FFF2-40B4-BE49-F238E27FC236}">
                <a16:creationId xmlns:a16="http://schemas.microsoft.com/office/drawing/2014/main" id="{16B40EE2-8BC7-87A3-E183-9B72DBA2B4C8}"/>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9DCC8A64-04EA-A40C-6F99-7941E08E3EA9}"/>
              </a:ext>
            </a:extLst>
          </p:cNvPr>
          <p:cNvPicPr>
            <a:picLocks noChangeAspect="1"/>
          </p:cNvPicPr>
          <p:nvPr/>
        </p:nvPicPr>
        <p:blipFill>
          <a:blip r:embed="rId2"/>
          <a:stretch>
            <a:fillRect/>
          </a:stretch>
        </p:blipFill>
        <p:spPr>
          <a:xfrm>
            <a:off x="0" y="1572049"/>
            <a:ext cx="12192000" cy="4059342"/>
          </a:xfrm>
          <a:prstGeom prst="rect">
            <a:avLst/>
          </a:prstGeom>
        </p:spPr>
      </p:pic>
    </p:spTree>
    <p:extLst>
      <p:ext uri="{BB962C8B-B14F-4D97-AF65-F5344CB8AC3E}">
        <p14:creationId xmlns:p14="http://schemas.microsoft.com/office/powerpoint/2010/main" val="872973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EDA</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45</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92500"/>
          </a:bodyPr>
          <a:lstStyle/>
          <a:p>
            <a:pPr lvl="0">
              <a:lnSpc>
                <a:spcPct val="100000"/>
              </a:lnSpc>
              <a:spcBef>
                <a:spcPts val="0"/>
              </a:spcBef>
              <a:spcAft>
                <a:spcPts val="1200"/>
              </a:spcAft>
              <a:buSzPct val="75000"/>
            </a:pPr>
            <a:r>
              <a:rPr lang="en-US" dirty="0"/>
              <a:t>The Electronic Data Access (EDA) program is one of the Defense Logistics Agency (DLA) Sourcing Environment programs. EDA supports the goals of the DLA to simplify and standardize the methods that DoD uses to interact with commercial and government suppliers in the acquisition of catalog, stock, as well as made-to-order and engineer-to-order goods and services initiatives to increase the application of Electronic Business/Electronic Commerce (EB/EC) across the Department of Defense (DoD). </a:t>
            </a:r>
            <a:r>
              <a:rPr lang="en-US" dirty="0">
                <a:highlight>
                  <a:srgbClr val="FFFF00"/>
                </a:highlight>
              </a:rPr>
              <a:t>The EDA is a web-based system that provides secure online access, storage, and retrieval of Contracts</a:t>
            </a:r>
            <a:r>
              <a:rPr lang="en-US" dirty="0"/>
              <a:t>, </a:t>
            </a:r>
            <a:r>
              <a:rPr lang="en-US" dirty="0">
                <a:highlight>
                  <a:srgbClr val="FFFF00"/>
                </a:highlight>
              </a:rPr>
              <a:t>Contract modifications, Government Bills of Lading (GBLs), and Contract Deficiency Reports to authorized users throughout the DoD.</a:t>
            </a:r>
            <a:endParaRPr lang="en-US" dirty="0">
              <a:solidFill>
                <a:prstClr val="black"/>
              </a:solidFill>
              <a:highlight>
                <a:srgbClr val="FFFF00"/>
              </a:highlight>
            </a:endParaRPr>
          </a:p>
          <a:p>
            <a:pPr marL="0" indent="0">
              <a:buNone/>
            </a:pPr>
            <a:endParaRPr lang="en-US" dirty="0"/>
          </a:p>
        </p:txBody>
      </p:sp>
    </p:spTree>
    <p:extLst>
      <p:ext uri="{BB962C8B-B14F-4D97-AF65-F5344CB8AC3E}">
        <p14:creationId xmlns:p14="http://schemas.microsoft.com/office/powerpoint/2010/main" val="1587185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EDA</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46</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r>
              <a:rPr lang="en-US" b="1" dirty="0"/>
              <a:t>EDA Vendor User Role</a:t>
            </a:r>
          </a:p>
          <a:p>
            <a:r>
              <a:rPr lang="en-US" b="1" dirty="0"/>
              <a:t>Vendor</a:t>
            </a:r>
          </a:p>
          <a:p>
            <a:r>
              <a:rPr lang="en-US" dirty="0"/>
              <a:t>When a vendor registers for access to WAWF, they are automatically registered for a vendor role in EDA for EDA access.</a:t>
            </a:r>
          </a:p>
          <a:p>
            <a:r>
              <a:rPr lang="en-US" dirty="0"/>
              <a:t>EDA provides view-only capability of contract documents that match the validated DUNS or CAGE codes that the vendor is registered for.</a:t>
            </a:r>
          </a:p>
          <a:p>
            <a:r>
              <a:rPr lang="en-US" dirty="0"/>
              <a:t>EDA offers Electronic search and retrieval - 24/7 access/retrieval capability</a:t>
            </a:r>
          </a:p>
          <a:p>
            <a:pPr marL="0" indent="0">
              <a:buNone/>
            </a:pPr>
            <a:endParaRPr lang="en-US" dirty="0"/>
          </a:p>
        </p:txBody>
      </p:sp>
    </p:spTree>
    <p:extLst>
      <p:ext uri="{BB962C8B-B14F-4D97-AF65-F5344CB8AC3E}">
        <p14:creationId xmlns:p14="http://schemas.microsoft.com/office/powerpoint/2010/main" val="710054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EDA</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47</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0" lvl="0" indent="0">
              <a:lnSpc>
                <a:spcPct val="100000"/>
              </a:lnSpc>
              <a:spcBef>
                <a:spcPts val="0"/>
              </a:spcBef>
              <a:spcAft>
                <a:spcPts val="1200"/>
              </a:spcAft>
              <a:buSzPct val="75000"/>
              <a:buNone/>
            </a:pPr>
            <a:r>
              <a:rPr lang="en-US" dirty="0">
                <a:solidFill>
                  <a:prstClr val="black"/>
                </a:solidFill>
              </a:rPr>
              <a:t>Dashboard</a:t>
            </a:r>
          </a:p>
          <a:p>
            <a:pPr marL="0" lvl="0"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r>
              <a:rPr lang="en-US" dirty="0">
                <a:solidFill>
                  <a:prstClr val="black"/>
                </a:solidFill>
                <a:hlinkClick r:id="rId2"/>
              </a:rPr>
              <a:t>https://pieetraining.eb.mil/wbt/xhtml/wbt/eda/overview/dashboard.xhtml</a:t>
            </a: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125856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EDA</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48</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Closeout search</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hlinkClick r:id="rId2"/>
              </a:rPr>
              <a:t>https://pieetraining.eb.mil/wbt/xhtml/wbt/eda/searches/contractCloseoutSearch.xhtml</a:t>
            </a:r>
            <a:endParaRPr lang="en-US" dirty="0">
              <a:solidFill>
                <a:prstClr val="black"/>
              </a:solidFill>
            </a:endParaRP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55316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49</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The GFP application in PIEE allows users to create and manage GFP Attachments and GFP Property Transfer Documents. GFP Attachments are created to track all items that belong to that Contract. Property Transfer Documents are created to track Government Property. "Government property” means all property owned or leased by the Government. Government property includes both Government-furnished property and contractor-acquired property. Government property includes material, equipment, special tooling, special test equipment, and real property.</a:t>
            </a: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416727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76"/>
          <p:cNvSpPr txBox="1">
            <a:spLocks/>
          </p:cNvSpPr>
          <p:nvPr/>
        </p:nvSpPr>
        <p:spPr>
          <a:xfrm>
            <a:off x="269421" y="1722503"/>
            <a:ext cx="11487150" cy="2775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Assist businesses in creating, developing and growing their sales, revenue and jobs through Federal, State and Local </a:t>
            </a:r>
            <a:r>
              <a:rPr lang="en-US" sz="3200" b="1" dirty="0">
                <a:solidFill>
                  <a:prstClr val="black">
                    <a:lumMod val="85000"/>
                    <a:lumOff val="15000"/>
                  </a:prstClr>
                </a:solidFill>
                <a:latin typeface="Arial" panose="020B0604020202020204" pitchFamily="34" charset="0"/>
                <a:cs typeface="Arial" panose="020B0604020202020204" pitchFamily="34" charset="0"/>
              </a:rPr>
              <a:t>G</a:t>
            </a:r>
            <a:r>
              <a:rPr kumimoji="0" lang="en-US" sz="32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overnment</a:t>
            </a:r>
            <a:r>
              <a:rPr kumimoji="0" lang="en-US"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contracts.</a:t>
            </a:r>
          </a:p>
        </p:txBody>
      </p:sp>
      <p:sp>
        <p:nvSpPr>
          <p:cNvPr id="8" name="Rectangle 7"/>
          <p:cNvSpPr/>
          <p:nvPr/>
        </p:nvSpPr>
        <p:spPr>
          <a:xfrm>
            <a:off x="2225163" y="5819720"/>
            <a:ext cx="8807151" cy="830997"/>
          </a:xfrm>
          <a:prstGeom prst="rect">
            <a:avLst/>
          </a:prstGeom>
        </p:spPr>
        <p:txBody>
          <a:bodyPr wrap="square">
            <a:spAutoFit/>
          </a:bodyPr>
          <a:lstStyle/>
          <a:p>
            <a:pPr marL="0" marR="0">
              <a:spcBef>
                <a:spcPts val="0"/>
              </a:spcBef>
              <a:spcAft>
                <a:spcPts val="0"/>
              </a:spcAft>
            </a:pPr>
            <a:r>
              <a:rPr lang="en-US" sz="1200" i="1" dirty="0">
                <a:solidFill>
                  <a:srgbClr val="434343"/>
                </a:solidFill>
                <a:effectLst/>
                <a:latin typeface="Arial" panose="020B0604020202020204" pitchFamily="34" charset="0"/>
                <a:ea typeface="Calibri" panose="020F0502020204030204" pitchFamily="34" charset="0"/>
              </a:rPr>
              <a:t>The Wisconsin Procurement Institute,</a:t>
            </a:r>
            <a:r>
              <a:rPr lang="en-US" sz="1200" i="1" dirty="0">
                <a:solidFill>
                  <a:srgbClr val="FF0000"/>
                </a:solidFill>
                <a:effectLst/>
                <a:latin typeface="Arial" panose="020B0604020202020204" pitchFamily="34" charset="0"/>
                <a:ea typeface="Calibri" panose="020F0502020204030204" pitchFamily="34" charset="0"/>
              </a:rPr>
              <a:t> </a:t>
            </a:r>
            <a:r>
              <a:rPr lang="en-US" sz="1200" i="1" dirty="0">
                <a:solidFill>
                  <a:srgbClr val="434343"/>
                </a:solidFill>
                <a:effectLst/>
                <a:latin typeface="Arial" panose="020B0604020202020204" pitchFamily="34" charset="0"/>
                <a:ea typeface="Calibri" panose="020F0502020204030204" pitchFamily="34" charset="0"/>
              </a:rPr>
              <a:t>serves as Wisconsin’s Procurement Technical Assistance Center (PTAC). This procurement technical assistance center is funded in part through a cooperative agreement with the Department of Defense. WPI is also funded in part by the Wisconsin Economic Development Corporation (WEDC). The content of any written materials or verbal communications of the PTAC does not necessarily reflect the official views of or imply endorsement by our funders.</a:t>
            </a:r>
            <a:endParaRPr lang="en-US" sz="1200" dirty="0">
              <a:effectLst/>
              <a:latin typeface="Calibri" panose="020F0502020204030204" pitchFamily="34" charset="0"/>
              <a:ea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860" y="671493"/>
            <a:ext cx="2848280" cy="1120324"/>
          </a:xfrm>
          <a:prstGeom prst="rect">
            <a:avLst/>
          </a:prstGeom>
        </p:spPr>
      </p:pic>
      <p:sp>
        <p:nvSpPr>
          <p:cNvPr id="2" name="Rectangle 1"/>
          <p:cNvSpPr/>
          <p:nvPr/>
        </p:nvSpPr>
        <p:spPr>
          <a:xfrm>
            <a:off x="0" y="3365495"/>
            <a:ext cx="10418886" cy="123110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1200"/>
              </a:spcAft>
              <a:buClr>
                <a:prstClr val="black">
                  <a:lumMod val="85000"/>
                  <a:lumOff val="15000"/>
                </a:prstClr>
              </a:buClr>
              <a:buSzTx/>
              <a:buFont typeface="Wingdings" charset="2"/>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charset="0"/>
                <a:ea typeface="Arial" charset="0"/>
                <a:cs typeface="Arial" charset="0"/>
              </a:rPr>
              <a:t>INDIVIDUAL COUNSELING – At our offices, at client’s facility or via telephone/virtually</a:t>
            </a:r>
          </a:p>
          <a:p>
            <a:pPr marL="457200" marR="0" lvl="1" indent="0" algn="l" defTabSz="914400" rtl="0" eaLnBrk="1" fontAlgn="auto" latinLnBrk="0" hangingPunct="1">
              <a:lnSpc>
                <a:spcPct val="100000"/>
              </a:lnSpc>
              <a:spcBef>
                <a:spcPts val="0"/>
              </a:spcBef>
              <a:spcAft>
                <a:spcPts val="1200"/>
              </a:spcAft>
              <a:buClr>
                <a:prstClr val="black">
                  <a:lumMod val="85000"/>
                  <a:lumOff val="15000"/>
                </a:prstClr>
              </a:buClr>
              <a:buSzTx/>
              <a:buFont typeface="Wingdings" charset="2"/>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charset="0"/>
                <a:ea typeface="Arial" charset="0"/>
                <a:cs typeface="Arial" charset="0"/>
              </a:rPr>
              <a:t>SMALL GROUP TRAINING – Workshops and webinars</a:t>
            </a:r>
          </a:p>
          <a:p>
            <a:pPr marL="457200" marR="0" lvl="1" indent="0" algn="l" defTabSz="914400" rtl="0" eaLnBrk="1" fontAlgn="auto" latinLnBrk="0" hangingPunct="1">
              <a:lnSpc>
                <a:spcPct val="100000"/>
              </a:lnSpc>
              <a:spcBef>
                <a:spcPts val="0"/>
              </a:spcBef>
              <a:spcAft>
                <a:spcPts val="1200"/>
              </a:spcAft>
              <a:buClr>
                <a:prstClr val="black">
                  <a:lumMod val="85000"/>
                  <a:lumOff val="15000"/>
                </a:prstClr>
              </a:buClr>
              <a:buSzTx/>
              <a:buFont typeface="Wingdings" charset="2"/>
              <a:buChar char="§"/>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Arial" charset="0"/>
                <a:ea typeface="Arial" charset="0"/>
                <a:cs typeface="Arial" charset="0"/>
              </a:rPr>
              <a:t>CONFERENCES to include one on one or roundtable sessions</a:t>
            </a:r>
          </a:p>
        </p:txBody>
      </p:sp>
      <p:sp>
        <p:nvSpPr>
          <p:cNvPr id="3" name="Rectangle 2"/>
          <p:cNvSpPr/>
          <p:nvPr/>
        </p:nvSpPr>
        <p:spPr>
          <a:xfrm>
            <a:off x="1846543" y="4835933"/>
            <a:ext cx="874122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C59"/>
                </a:solidFill>
                <a:effectLst/>
                <a:uLnTx/>
                <a:uFillTx/>
                <a:latin typeface="Arial" charset="0"/>
                <a:ea typeface="Arial" charset="0"/>
                <a:cs typeface="Arial" charset="0"/>
              </a:rPr>
              <a:t>Last year WPI provided training at over 100 events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C59"/>
                </a:solidFill>
                <a:effectLst/>
                <a:uLnTx/>
                <a:uFillTx/>
                <a:latin typeface="Arial" charset="0"/>
                <a:ea typeface="Arial" charset="0"/>
                <a:cs typeface="Arial" charset="0"/>
              </a:rPr>
              <a:t>provided service to over 1,200 companies</a:t>
            </a:r>
            <a:endParaRPr kumimoji="0" lang="en-US" sz="1600" b="0" i="0" u="none" strike="noStrike" kern="1200" cap="none" spc="0" normalizeH="0" baseline="0" noProof="0" dirty="0">
              <a:ln>
                <a:noFill/>
              </a:ln>
              <a:solidFill>
                <a:srgbClr val="063C59"/>
              </a:solidFill>
              <a:effectLst/>
              <a:uLnTx/>
              <a:uFillTx/>
              <a:latin typeface="Arial" charset="0"/>
              <a:ea typeface="Arial" charset="0"/>
              <a:cs typeface="Arial" charset="0"/>
            </a:endParaRPr>
          </a:p>
        </p:txBody>
      </p:sp>
      <p:pic>
        <p:nvPicPr>
          <p:cNvPr id="11" name="Picture 10" descr="Text&#10;&#10;Description automatically generated">
            <a:extLst>
              <a:ext uri="{FF2B5EF4-FFF2-40B4-BE49-F238E27FC236}">
                <a16:creationId xmlns:a16="http://schemas.microsoft.com/office/drawing/2014/main" id="{022F40F9-3CA1-4B55-98E7-94B8D5FA5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0" name="Date Placeholder 3">
            <a:extLst>
              <a:ext uri="{FF2B5EF4-FFF2-40B4-BE49-F238E27FC236}">
                <a16:creationId xmlns:a16="http://schemas.microsoft.com/office/drawing/2014/main" id="{C131786D-E789-4770-BE13-27A7775AE109}"/>
              </a:ext>
            </a:extLst>
          </p:cNvPr>
          <p:cNvSpPr txBox="1">
            <a:spLocks/>
          </p:cNvSpPr>
          <p:nvPr/>
        </p:nvSpPr>
        <p:spPr>
          <a:xfrm>
            <a:off x="11028430" y="645211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7/12/22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3778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50</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The GFP application will allow for the creation of a GFP Attachment. There are four types of GFP Attachments: Contract Award, Contract Modification, Solicitation, and Solicitation Amendment.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540225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51</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92500" lnSpcReduction="20000"/>
          </a:bodyPr>
          <a:lstStyle/>
          <a:p>
            <a:pPr marL="457200" lvl="1" indent="0">
              <a:lnSpc>
                <a:spcPct val="100000"/>
              </a:lnSpc>
              <a:spcBef>
                <a:spcPts val="0"/>
              </a:spcBef>
              <a:spcAft>
                <a:spcPts val="1200"/>
              </a:spcAft>
              <a:buSzPct val="75000"/>
              <a:buNone/>
            </a:pPr>
            <a:r>
              <a:rPr lang="en-US" dirty="0">
                <a:solidFill>
                  <a:prstClr val="black"/>
                </a:solidFill>
              </a:rPr>
              <a:t>Property Transfer</a:t>
            </a:r>
          </a:p>
          <a:p>
            <a:pPr marL="457200" lvl="1" indent="0">
              <a:lnSpc>
                <a:spcPct val="100000"/>
              </a:lnSpc>
              <a:spcBef>
                <a:spcPts val="0"/>
              </a:spcBef>
              <a:spcAft>
                <a:spcPts val="1200"/>
              </a:spcAft>
              <a:buSzPct val="75000"/>
              <a:buNone/>
            </a:pPr>
            <a:r>
              <a:rPr lang="en-US" dirty="0">
                <a:solidFill>
                  <a:prstClr val="black"/>
                </a:solidFill>
              </a:rPr>
              <a:t>Purpose</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The GFP Application allows the creation of Property Transfer documents. "Property in the possession of, or directly acquired by, the Government and subsequently furnished to the contractor for performance of a contract. Government furnished property includes, but is not limited to, spares and property furnished for repairs, maintenance, overhaul, or modification. Government furnished property also includes contractor acquired property if the contractor acquired property is a deliverable under a cost contract when accepted by the Government for continued use under the contract." Reference: Federal Acquisition Regulation Part 45.101</a:t>
            </a: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4003997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52</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Property Loss</a:t>
            </a:r>
          </a:p>
          <a:p>
            <a:pPr marL="457200" lvl="1" indent="0">
              <a:lnSpc>
                <a:spcPct val="100000"/>
              </a:lnSpc>
              <a:spcBef>
                <a:spcPts val="0"/>
              </a:spcBef>
              <a:spcAft>
                <a:spcPts val="1200"/>
              </a:spcAft>
              <a:buSzPct val="75000"/>
              <a:buNone/>
            </a:pPr>
            <a:r>
              <a:rPr lang="en-US" dirty="0">
                <a:solidFill>
                  <a:prstClr val="black"/>
                </a:solidFill>
              </a:rPr>
              <a:t>Purpose</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The GFP Module will allow the creation of Property Loss Cases to report the details of GFP leaving the DoD Inventory due to Property Loss. The Mission of the GFP Module is to centralize information about GFP over its lifecycle, including events that cause them to leave the DoD’s inventory/accountability.</a:t>
            </a: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292709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53</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Contractor Acquired Property</a:t>
            </a:r>
          </a:p>
          <a:p>
            <a:pPr marL="457200" lvl="1" indent="0">
              <a:lnSpc>
                <a:spcPct val="100000"/>
              </a:lnSpc>
              <a:spcBef>
                <a:spcPts val="0"/>
              </a:spcBef>
              <a:spcAft>
                <a:spcPts val="1200"/>
              </a:spcAft>
              <a:buSzPct val="75000"/>
              <a:buNone/>
            </a:pPr>
            <a:r>
              <a:rPr lang="en-US" dirty="0">
                <a:solidFill>
                  <a:prstClr val="black"/>
                </a:solidFill>
              </a:rPr>
              <a:t>Purpose</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The GFP Module will allow the creation of Contractor Acquired Property Pre-screening documents by a Vendor Contractor Property Manager to be sent to the Government for determination of inventory scheduling. The mission of the GFP Module is to centralize information about GFP over the lifecycle including events that cause them to leave DoD inventory/accountability.</a:t>
            </a: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556311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54</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55000" lnSpcReduction="20000"/>
          </a:bodyPr>
          <a:lstStyle/>
          <a:p>
            <a:pPr marL="457200" lvl="1" indent="0">
              <a:lnSpc>
                <a:spcPct val="100000"/>
              </a:lnSpc>
              <a:spcBef>
                <a:spcPts val="0"/>
              </a:spcBef>
              <a:spcAft>
                <a:spcPts val="1200"/>
              </a:spcAft>
              <a:buSzPct val="75000"/>
              <a:buNone/>
            </a:pPr>
            <a:r>
              <a:rPr lang="en-US" dirty="0">
                <a:solidFill>
                  <a:prstClr val="black"/>
                </a:solidFill>
              </a:rPr>
              <a:t>Plant Clearance</a:t>
            </a:r>
          </a:p>
          <a:p>
            <a:pPr marL="457200" lvl="1" indent="0">
              <a:lnSpc>
                <a:spcPct val="100000"/>
              </a:lnSpc>
              <a:spcBef>
                <a:spcPts val="0"/>
              </a:spcBef>
              <a:spcAft>
                <a:spcPts val="1200"/>
              </a:spcAft>
              <a:buSzPct val="75000"/>
              <a:buNone/>
            </a:pPr>
            <a:r>
              <a:rPr lang="en-US" dirty="0">
                <a:solidFill>
                  <a:prstClr val="black"/>
                </a:solidFill>
              </a:rPr>
              <a:t>Purpose</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Plant Clearance allows acquiring agencies to view excess property, create requisitions, and see the status of current requisitions. Contractors with the role Contractor Property Manager will be able to create and submit Plant Clearance Inventory Schedule documents in GFP. The submitted Plant Clearance Inventory Schedule documents will be reviewed and accepted by Plant Clearance Officers (PLCO) or Support Plant Clearance Officers (Support PLCO).</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After a PLCO or a Support PLCO has accepted an Inventory Schedule document, a PLCO will be able to create a Case document from the Inventory schedule and apply screener rules to the line items. Screener Rules dictate how long and who may view the line items that have been submitted on an accepted Inventory Schedule that is established to a Plant Clearance case. Those with a DoD Screener role may view items within the module that are marked as Standard Screening or Special Screening. Standard Screening is available for 20 days, after that the items are sent to GSA for days 21-46. Special Screening is available for 20 days. If items are marked as GSA Screening only, they are sent directly to GSA and can't be screened in the module. There is also an option for the screener rules to skip the screening process.</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Once Cases have been established from the Plant Clearance Inventory Schedules PLCOs and DoD Screeners may create a Transfer Request from the line items to be reviewed by a PLCO. A PLCO will review the Transfer Requests and Accept or Reject the requests.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351806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55</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Vendor users</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pic>
        <p:nvPicPr>
          <p:cNvPr id="9" name="Picture 8">
            <a:extLst>
              <a:ext uri="{FF2B5EF4-FFF2-40B4-BE49-F238E27FC236}">
                <a16:creationId xmlns:a16="http://schemas.microsoft.com/office/drawing/2014/main" id="{5B286D85-5C3B-5D64-3FEB-4DEE79985D69}"/>
              </a:ext>
            </a:extLst>
          </p:cNvPr>
          <p:cNvPicPr>
            <a:picLocks noChangeAspect="1"/>
          </p:cNvPicPr>
          <p:nvPr/>
        </p:nvPicPr>
        <p:blipFill>
          <a:blip r:embed="rId2"/>
          <a:stretch>
            <a:fillRect/>
          </a:stretch>
        </p:blipFill>
        <p:spPr>
          <a:xfrm>
            <a:off x="0" y="1875552"/>
            <a:ext cx="12192000" cy="1396629"/>
          </a:xfrm>
          <a:prstGeom prst="rect">
            <a:avLst/>
          </a:prstGeom>
        </p:spPr>
      </p:pic>
      <p:pic>
        <p:nvPicPr>
          <p:cNvPr id="11" name="Picture 10">
            <a:extLst>
              <a:ext uri="{FF2B5EF4-FFF2-40B4-BE49-F238E27FC236}">
                <a16:creationId xmlns:a16="http://schemas.microsoft.com/office/drawing/2014/main" id="{8DDF659D-0779-C7A4-8BE2-EDA96B5F6736}"/>
              </a:ext>
            </a:extLst>
          </p:cNvPr>
          <p:cNvPicPr>
            <a:picLocks noChangeAspect="1"/>
          </p:cNvPicPr>
          <p:nvPr/>
        </p:nvPicPr>
        <p:blipFill>
          <a:blip r:embed="rId3"/>
          <a:stretch>
            <a:fillRect/>
          </a:stretch>
        </p:blipFill>
        <p:spPr>
          <a:xfrm>
            <a:off x="-65630" y="3182341"/>
            <a:ext cx="12192000" cy="1626551"/>
          </a:xfrm>
          <a:prstGeom prst="rect">
            <a:avLst/>
          </a:prstGeom>
        </p:spPr>
      </p:pic>
    </p:spTree>
    <p:extLst>
      <p:ext uri="{BB962C8B-B14F-4D97-AF65-F5344CB8AC3E}">
        <p14:creationId xmlns:p14="http://schemas.microsoft.com/office/powerpoint/2010/main" val="147050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dirty="0">
                <a:solidFill>
                  <a:srgbClr val="002060"/>
                </a:solidFill>
              </a:rPr>
              <a:t>GFP</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56</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marL="457200" lvl="1" indent="0">
              <a:lnSpc>
                <a:spcPct val="100000"/>
              </a:lnSpc>
              <a:spcBef>
                <a:spcPts val="0"/>
              </a:spcBef>
              <a:spcAft>
                <a:spcPts val="1200"/>
              </a:spcAft>
              <a:buSzPct val="75000"/>
              <a:buNone/>
            </a:pPr>
            <a:r>
              <a:rPr lang="en-US" dirty="0">
                <a:solidFill>
                  <a:prstClr val="black"/>
                </a:solidFill>
              </a:rPr>
              <a:t>Vendor users</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F27A4C23-3863-7521-D313-D347656EC480}"/>
              </a:ext>
            </a:extLst>
          </p:cNvPr>
          <p:cNvPicPr>
            <a:picLocks noChangeAspect="1"/>
          </p:cNvPicPr>
          <p:nvPr/>
        </p:nvPicPr>
        <p:blipFill>
          <a:blip r:embed="rId2"/>
          <a:stretch>
            <a:fillRect/>
          </a:stretch>
        </p:blipFill>
        <p:spPr>
          <a:xfrm>
            <a:off x="0" y="1859289"/>
            <a:ext cx="12192000" cy="4383720"/>
          </a:xfrm>
          <a:prstGeom prst="rect">
            <a:avLst/>
          </a:prstGeom>
        </p:spPr>
      </p:pic>
    </p:spTree>
    <p:extLst>
      <p:ext uri="{BB962C8B-B14F-4D97-AF65-F5344CB8AC3E}">
        <p14:creationId xmlns:p14="http://schemas.microsoft.com/office/powerpoint/2010/main" val="1098530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IUID</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57</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92500" lnSpcReduction="10000"/>
          </a:bodyPr>
          <a:lstStyle/>
          <a:p>
            <a:pPr algn="ctr"/>
            <a:r>
              <a:rPr lang="en-US" b="1" dirty="0">
                <a:effectLst/>
              </a:rPr>
              <a:t>Purpose</a:t>
            </a:r>
          </a:p>
          <a:p>
            <a:r>
              <a:rPr lang="en-US" b="1" dirty="0">
                <a:effectLst/>
              </a:rPr>
              <a:t>Item Unique Identification (formerly Unique Item Identification - UID) is the system of marking and valuing tangible property furnished by the DoD and making the item information available in support of DoD logistics and contracting. The DoD can track the tangible item in maintenance, repair, and/or supply. For small business and commercial items, the expectation is that the items will be marked concurrent with delivery. The policies, standards, and procedures of this system are managed by the UID Program Office.</a:t>
            </a:r>
            <a:r>
              <a:rPr lang="en-US" dirty="0">
                <a:effectLst/>
              </a:rPr>
              <a:t> </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805066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IUID</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58</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fontScale="62500" lnSpcReduction="20000"/>
          </a:bodyPr>
          <a:lstStyle/>
          <a:p>
            <a:pPr algn="ctr"/>
            <a:r>
              <a:rPr lang="en-US" b="1" dirty="0">
                <a:effectLst/>
              </a:rPr>
              <a:t>Background</a:t>
            </a:r>
          </a:p>
          <a:p>
            <a:r>
              <a:rPr lang="en-US" dirty="0"/>
              <a:t>Unique Identification (UID) is an essential program for the war fighter and for you. It supports DoD operational readiness and benefits your business. DFARS 211.274-1 - General mandates Item Unique Identification (IUID) and valuation as a system of marking and valuing items delivered to DoD that enhances logistics, contracting, and financial business transactions supporting the United States and coalition troops.</a:t>
            </a:r>
          </a:p>
          <a:p>
            <a:pPr algn="ctr"/>
            <a:r>
              <a:rPr lang="en-US" b="1" dirty="0">
                <a:effectLst/>
              </a:rPr>
              <a:t>What requires an IUID?</a:t>
            </a:r>
          </a:p>
          <a:p>
            <a:r>
              <a:rPr lang="en-US" dirty="0"/>
              <a:t>Contracts require DoD recognized unique identification (UID) for all property items delivered to the Government if any one of the following conditions is met:</a:t>
            </a:r>
          </a:p>
          <a:p>
            <a:pPr>
              <a:buFont typeface="Arial" panose="020B0604020202020204" pitchFamily="34" charset="0"/>
              <a:buChar char="•"/>
            </a:pPr>
            <a:r>
              <a:rPr lang="en-US" dirty="0"/>
              <a:t>The acquisition cost (unit cost) is $5000 or more</a:t>
            </a:r>
          </a:p>
          <a:p>
            <a:pPr>
              <a:buFont typeface="Arial" panose="020B0604020202020204" pitchFamily="34" charset="0"/>
              <a:buChar char="•"/>
            </a:pPr>
            <a:r>
              <a:rPr lang="en-US" dirty="0"/>
              <a:t>It is either a serially managed item, a mission essential item, a controlled inventory piece of equipment, a reparable item, or a consumable item</a:t>
            </a:r>
          </a:p>
          <a:p>
            <a:pPr>
              <a:buFont typeface="Arial" panose="020B0604020202020204" pitchFamily="34" charset="0"/>
              <a:buChar char="•"/>
            </a:pPr>
            <a:r>
              <a:rPr lang="en-US" dirty="0"/>
              <a:t>It is a component of a delivered item</a:t>
            </a:r>
          </a:p>
          <a:p>
            <a:pPr>
              <a:buFont typeface="Arial" panose="020B0604020202020204" pitchFamily="34" charset="0"/>
              <a:buChar char="•"/>
            </a:pPr>
            <a:r>
              <a:rPr lang="en-US" dirty="0"/>
              <a:t>The program manager has determined that UID is required</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488536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IUID</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59</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lnSpcReduction="10000"/>
          </a:bodyPr>
          <a:lstStyle/>
          <a:p>
            <a:pPr algn="ctr"/>
            <a:r>
              <a:rPr lang="en-US" b="1" dirty="0">
                <a:effectLst/>
              </a:rPr>
              <a:t>IUID Registry Responsibility</a:t>
            </a:r>
          </a:p>
          <a:p>
            <a:r>
              <a:rPr lang="en-US" dirty="0"/>
              <a:t>Your job is to ensure the visibility of government furnished property by submitting the Unique Item Identifier (UII) data elements to the IUID Registry. The IUID Registry is a database operated by the Defense Logistics Information Service. It collects Government Furnished Property IUID information and distributes it to authorized Registry users. You submit the UII data elements to the IUID Registry during the process of creating a Receiving Report (DD250), </a:t>
            </a:r>
            <a:r>
              <a:rPr lang="en-US" dirty="0" err="1"/>
              <a:t>Reparables</a:t>
            </a:r>
            <a:r>
              <a:rPr lang="en-US" dirty="0"/>
              <a:t> Receiving Report, Combo, or GFP Transfer/Receipt using PIEE.</a:t>
            </a:r>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101120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76"/>
          <p:cNvSpPr txBox="1">
            <a:spLocks/>
          </p:cNvSpPr>
          <p:nvPr/>
        </p:nvSpPr>
        <p:spPr>
          <a:xfrm>
            <a:off x="352425" y="1803560"/>
            <a:ext cx="11487150" cy="2775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6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Sign-up for our Newsletter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Stay up-to-date with the latest WPI news and events.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412" y="223719"/>
            <a:ext cx="3501176" cy="1377130"/>
          </a:xfrm>
          <a:prstGeom prst="rect">
            <a:avLst/>
          </a:prstGeom>
        </p:spPr>
      </p:pic>
      <p:sp>
        <p:nvSpPr>
          <p:cNvPr id="3" name="Rectangle 2"/>
          <p:cNvSpPr/>
          <p:nvPr/>
        </p:nvSpPr>
        <p:spPr>
          <a:xfrm>
            <a:off x="616052" y="4225591"/>
            <a:ext cx="1024199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1" u="none" strike="noStrike" kern="1200" cap="none" spc="0" normalizeH="0" baseline="0" noProof="0" dirty="0">
                <a:ln>
                  <a:noFill/>
                </a:ln>
                <a:effectLst/>
                <a:highlight>
                  <a:srgbClr val="C0C0C0"/>
                </a:highlight>
                <a:uLnTx/>
                <a:uFillTx/>
                <a:latin typeface="Arial" charset="0"/>
                <a:ea typeface="Arial" charset="0"/>
                <a:cs typeface="Arial" charset="0"/>
                <a:hlinkClick r:id="rId3"/>
              </a:rPr>
              <a:t>https://www.wispro.org/newsletter-signup/</a:t>
            </a:r>
            <a:endParaRPr kumimoji="0" lang="en-US" sz="3600" i="1" u="none" strike="noStrike" kern="1200" cap="none" spc="0" normalizeH="0" baseline="0" noProof="0" dirty="0">
              <a:ln>
                <a:noFill/>
              </a:ln>
              <a:effectLst/>
              <a:highlight>
                <a:srgbClr val="C0C0C0"/>
              </a:highlight>
              <a:uLnTx/>
              <a:uFillTx/>
              <a:latin typeface="Arial" charset="0"/>
              <a:ea typeface="Arial" charset="0"/>
              <a:cs typeface="Arial" charset="0"/>
            </a:endParaRPr>
          </a:p>
        </p:txBody>
      </p:sp>
      <p:pic>
        <p:nvPicPr>
          <p:cNvPr id="11" name="Picture 10" descr="Text&#10;&#10;Description automatically generated">
            <a:extLst>
              <a:ext uri="{FF2B5EF4-FFF2-40B4-BE49-F238E27FC236}">
                <a16:creationId xmlns:a16="http://schemas.microsoft.com/office/drawing/2014/main" id="{022F40F9-3CA1-4B55-98E7-94B8D5FA5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0" name="Date Placeholder 3">
            <a:extLst>
              <a:ext uri="{FF2B5EF4-FFF2-40B4-BE49-F238E27FC236}">
                <a16:creationId xmlns:a16="http://schemas.microsoft.com/office/drawing/2014/main" id="{C131786D-E789-4770-BE13-27A7775AE109}"/>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7/12/22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7072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IUID</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60</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algn="ctr"/>
            <a:r>
              <a:rPr lang="en-US" b="1" dirty="0">
                <a:effectLst/>
              </a:rPr>
              <a:t>User</a:t>
            </a:r>
          </a:p>
          <a:p>
            <a:pPr algn="ctr"/>
            <a:endParaRPr lang="en-US" dirty="0"/>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pic>
        <p:nvPicPr>
          <p:cNvPr id="7" name="Picture 6">
            <a:extLst>
              <a:ext uri="{FF2B5EF4-FFF2-40B4-BE49-F238E27FC236}">
                <a16:creationId xmlns:a16="http://schemas.microsoft.com/office/drawing/2014/main" id="{C0CCBEBE-4A08-E357-7D0B-CB8E9ADB0144}"/>
              </a:ext>
            </a:extLst>
          </p:cNvPr>
          <p:cNvPicPr>
            <a:picLocks noChangeAspect="1"/>
          </p:cNvPicPr>
          <p:nvPr/>
        </p:nvPicPr>
        <p:blipFill>
          <a:blip r:embed="rId2"/>
          <a:stretch>
            <a:fillRect/>
          </a:stretch>
        </p:blipFill>
        <p:spPr>
          <a:xfrm>
            <a:off x="953462" y="1977913"/>
            <a:ext cx="10153816" cy="4373064"/>
          </a:xfrm>
          <a:prstGeom prst="rect">
            <a:avLst/>
          </a:prstGeom>
        </p:spPr>
      </p:pic>
    </p:spTree>
    <p:extLst>
      <p:ext uri="{BB962C8B-B14F-4D97-AF65-F5344CB8AC3E}">
        <p14:creationId xmlns:p14="http://schemas.microsoft.com/office/powerpoint/2010/main" val="3060440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IUID</a:t>
            </a: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61</a:t>
            </a:fld>
            <a:endParaRPr lang="en-US" dirty="0">
              <a:solidFill>
                <a:prstClr val="black">
                  <a:tint val="75000"/>
                </a:prstClr>
              </a:solidFill>
            </a:endParaRPr>
          </a:p>
        </p:txBody>
      </p:sp>
      <p:sp>
        <p:nvSpPr>
          <p:cNvPr id="3" name="Content Placeholder 2"/>
          <p:cNvSpPr>
            <a:spLocks noGrp="1"/>
          </p:cNvSpPr>
          <p:nvPr>
            <p:ph idx="1"/>
          </p:nvPr>
        </p:nvSpPr>
        <p:spPr>
          <a:xfrm>
            <a:off x="1021014" y="1414035"/>
            <a:ext cx="10018713" cy="4726378"/>
          </a:xfrm>
        </p:spPr>
        <p:txBody>
          <a:bodyPr>
            <a:normAutofit/>
          </a:bodyPr>
          <a:lstStyle/>
          <a:p>
            <a:pPr algn="ctr"/>
            <a:r>
              <a:rPr lang="en-US" b="1" dirty="0"/>
              <a:t>UII Determination process</a:t>
            </a:r>
            <a:endParaRPr lang="en-US" b="1" dirty="0">
              <a:effectLst/>
            </a:endParaRPr>
          </a:p>
          <a:p>
            <a:pPr algn="ctr"/>
            <a:endParaRPr lang="en-US" dirty="0"/>
          </a:p>
          <a:p>
            <a:pPr marL="457200" lvl="1" indent="0">
              <a:lnSpc>
                <a:spcPct val="100000"/>
              </a:lnSpc>
              <a:spcBef>
                <a:spcPts val="0"/>
              </a:spcBef>
              <a:spcAft>
                <a:spcPts val="1200"/>
              </a:spcAft>
              <a:buSzPct val="75000"/>
              <a:buNone/>
            </a:pPr>
            <a:endParaRPr lang="en-US" dirty="0">
              <a:solidFill>
                <a:prstClr val="black"/>
              </a:solidFill>
            </a:endParaRPr>
          </a:p>
          <a:p>
            <a:pPr marL="457200" lvl="1" indent="0">
              <a:lnSpc>
                <a:spcPct val="100000"/>
              </a:lnSpc>
              <a:spcBef>
                <a:spcPts val="0"/>
              </a:spcBef>
              <a:spcAft>
                <a:spcPts val="1200"/>
              </a:spcAft>
              <a:buSzPct val="75000"/>
              <a:buNone/>
            </a:pPr>
            <a:r>
              <a:rPr lang="en-US" dirty="0">
                <a:solidFill>
                  <a:prstClr val="black"/>
                </a:solidFill>
              </a:rPr>
              <a:t>	</a:t>
            </a:r>
          </a:p>
          <a:p>
            <a:pPr marL="457200" lvl="1" indent="0">
              <a:lnSpc>
                <a:spcPct val="100000"/>
              </a:lnSpc>
              <a:spcBef>
                <a:spcPts val="0"/>
              </a:spcBef>
              <a:spcAft>
                <a:spcPts val="1200"/>
              </a:spcAft>
              <a:buSzPct val="75000"/>
              <a:buNone/>
            </a:pPr>
            <a:endParaRPr lang="en-US" dirty="0">
              <a:solidFill>
                <a:prstClr val="black"/>
              </a:solidFill>
            </a:endParaRPr>
          </a:p>
          <a:p>
            <a:pPr marL="0" lvl="0" indent="0">
              <a:lnSpc>
                <a:spcPct val="100000"/>
              </a:lnSpc>
              <a:spcBef>
                <a:spcPts val="0"/>
              </a:spcBef>
              <a:spcAft>
                <a:spcPts val="1200"/>
              </a:spcAft>
              <a:buSzPct val="75000"/>
              <a:buNone/>
            </a:pPr>
            <a:endParaRPr lang="en-US" dirty="0">
              <a:solidFill>
                <a:prstClr val="black"/>
              </a:solidFill>
            </a:endParaRPr>
          </a:p>
          <a:p>
            <a:pPr marL="0" indent="0">
              <a:buNone/>
            </a:pPr>
            <a:endParaRPr lang="en-US" dirty="0"/>
          </a:p>
        </p:txBody>
      </p:sp>
      <p:pic>
        <p:nvPicPr>
          <p:cNvPr id="8" name="Picture 7">
            <a:extLst>
              <a:ext uri="{FF2B5EF4-FFF2-40B4-BE49-F238E27FC236}">
                <a16:creationId xmlns:a16="http://schemas.microsoft.com/office/drawing/2014/main" id="{E1699A0D-B5CE-866E-4BF7-F5D63211B1EB}"/>
              </a:ext>
            </a:extLst>
          </p:cNvPr>
          <p:cNvPicPr>
            <a:picLocks noChangeAspect="1"/>
          </p:cNvPicPr>
          <p:nvPr/>
        </p:nvPicPr>
        <p:blipFill>
          <a:blip r:embed="rId2"/>
          <a:stretch>
            <a:fillRect/>
          </a:stretch>
        </p:blipFill>
        <p:spPr>
          <a:xfrm>
            <a:off x="1770490" y="1858645"/>
            <a:ext cx="8762337" cy="4384364"/>
          </a:xfrm>
          <a:prstGeom prst="rect">
            <a:avLst/>
          </a:prstGeom>
        </p:spPr>
      </p:pic>
      <p:sp>
        <p:nvSpPr>
          <p:cNvPr id="10" name="TextBox 9">
            <a:extLst>
              <a:ext uri="{FF2B5EF4-FFF2-40B4-BE49-F238E27FC236}">
                <a16:creationId xmlns:a16="http://schemas.microsoft.com/office/drawing/2014/main" id="{BEF3F6A9-5D76-F1E4-A061-E225E7C7331C}"/>
              </a:ext>
            </a:extLst>
          </p:cNvPr>
          <p:cNvSpPr txBox="1"/>
          <p:nvPr/>
        </p:nvSpPr>
        <p:spPr>
          <a:xfrm>
            <a:off x="6307372" y="729377"/>
            <a:ext cx="6094674" cy="646331"/>
          </a:xfrm>
          <a:prstGeom prst="rect">
            <a:avLst/>
          </a:prstGeom>
          <a:noFill/>
        </p:spPr>
        <p:txBody>
          <a:bodyPr wrap="square">
            <a:spAutoFit/>
          </a:bodyPr>
          <a:lstStyle/>
          <a:p>
            <a:r>
              <a:rPr lang="en-US" dirty="0"/>
              <a:t>https://dodprocurementtoolbox.com/site-pages/unique-id-tools</a:t>
            </a:r>
          </a:p>
        </p:txBody>
      </p:sp>
    </p:spTree>
    <p:extLst>
      <p:ext uri="{BB962C8B-B14F-4D97-AF65-F5344CB8AC3E}">
        <p14:creationId xmlns:p14="http://schemas.microsoft.com/office/powerpoint/2010/main" val="816069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CDB6-9A06-F87F-8A68-6C3DCC49DB5E}"/>
              </a:ext>
            </a:extLst>
          </p:cNvPr>
          <p:cNvSpPr>
            <a:spLocks noGrp="1"/>
          </p:cNvSpPr>
          <p:nvPr>
            <p:ph type="title"/>
          </p:nvPr>
        </p:nvSpPr>
        <p:spPr/>
        <p:txBody>
          <a:bodyPr/>
          <a:lstStyle/>
          <a:p>
            <a:r>
              <a:rPr lang="en-US" dirty="0">
                <a:solidFill>
                  <a:srgbClr val="002060"/>
                </a:solidFill>
              </a:rPr>
              <a:t>Adding a role in </a:t>
            </a:r>
            <a:r>
              <a:rPr lang="en-US" dirty="0" err="1">
                <a:solidFill>
                  <a:srgbClr val="002060"/>
                </a:solidFill>
              </a:rPr>
              <a:t>piee</a:t>
            </a:r>
            <a:endParaRPr lang="en-US" dirty="0"/>
          </a:p>
        </p:txBody>
      </p:sp>
      <p:sp>
        <p:nvSpPr>
          <p:cNvPr id="4" name="Date Placeholder 3">
            <a:extLst>
              <a:ext uri="{FF2B5EF4-FFF2-40B4-BE49-F238E27FC236}">
                <a16:creationId xmlns:a16="http://schemas.microsoft.com/office/drawing/2014/main" id="{ED45CE88-AC1E-24AA-BEA4-A77EA612438C}"/>
              </a:ext>
            </a:extLst>
          </p:cNvPr>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DB792B70-7CF4-6BB5-5581-50370B8F02BC}"/>
              </a:ext>
            </a:extLst>
          </p:cNvPr>
          <p:cNvSpPr>
            <a:spLocks noGrp="1"/>
          </p:cNvSpPr>
          <p:nvPr>
            <p:ph type="sldNum" sz="quarter" idx="12"/>
          </p:nvPr>
        </p:nvSpPr>
        <p:spPr/>
        <p:txBody>
          <a:bodyPr/>
          <a:lstStyle/>
          <a:p>
            <a:fld id="{B687C8F9-D69E-408A-9471-1F7D9DCD1C43}" type="slidenum">
              <a:rPr lang="en-US" smtClean="0">
                <a:solidFill>
                  <a:prstClr val="black">
                    <a:tint val="75000"/>
                  </a:prstClr>
                </a:solidFill>
              </a:rPr>
              <a:pPr/>
              <a:t>62</a:t>
            </a:fld>
            <a:endParaRPr lang="en-US">
              <a:solidFill>
                <a:prstClr val="black">
                  <a:tint val="75000"/>
                </a:prstClr>
              </a:solidFill>
            </a:endParaRPr>
          </a:p>
        </p:txBody>
      </p:sp>
      <p:sp>
        <p:nvSpPr>
          <p:cNvPr id="11" name="Content Placeholder 10">
            <a:extLst>
              <a:ext uri="{FF2B5EF4-FFF2-40B4-BE49-F238E27FC236}">
                <a16:creationId xmlns:a16="http://schemas.microsoft.com/office/drawing/2014/main" id="{3F9E112D-5263-C4B2-0C96-16316658AB19}"/>
              </a:ext>
            </a:extLst>
          </p:cNvPr>
          <p:cNvSpPr>
            <a:spLocks noGrp="1"/>
          </p:cNvSpPr>
          <p:nvPr>
            <p:ph idx="1"/>
          </p:nvPr>
        </p:nvSpPr>
        <p:spPr/>
        <p:txBody>
          <a:bodyPr>
            <a:normAutofit fontScale="55000" lnSpcReduction="20000"/>
          </a:bodyPr>
          <a:lstStyle/>
          <a:p>
            <a:r>
              <a:rPr lang="en-US" dirty="0"/>
              <a:t>Every Vendor must register in the Procurement Integrated Enterprise Environment for the specific applications they wish to use.</a:t>
            </a:r>
          </a:p>
          <a:p>
            <a:r>
              <a:rPr lang="en-US" dirty="0"/>
              <a:t>Note: When registering for the WAWF application, will give the vendor automatic access to the </a:t>
            </a:r>
            <a:r>
              <a:rPr lang="en-US" dirty="0" err="1"/>
              <a:t>myInvoice</a:t>
            </a:r>
            <a:r>
              <a:rPr lang="en-US" dirty="0"/>
              <a:t> application.</a:t>
            </a:r>
          </a:p>
          <a:p>
            <a:r>
              <a:rPr lang="en-US" dirty="0"/>
              <a:t>To use an application in the Procurement Integrated Enterprise Environment system, you must establish a personal account in the system.</a:t>
            </a:r>
          </a:p>
          <a:p>
            <a:r>
              <a:rPr lang="en-US" dirty="0"/>
              <a:t>This account is activated by your Government Administrator or the Procurement Integrated Enterprise Environment Customer Support Center.</a:t>
            </a:r>
          </a:p>
          <a:p>
            <a:r>
              <a:rPr lang="en-US" dirty="0"/>
              <a:t>You will need to take several steps to establish your personal account:</a:t>
            </a:r>
          </a:p>
          <a:p>
            <a:r>
              <a:rPr lang="en-US" dirty="0"/>
              <a:t>On the PIEE Home Page, click the Help/Training button in the upper right hand corner for steps needed to complete before registering.</a:t>
            </a:r>
          </a:p>
          <a:p>
            <a:pPr>
              <a:buFont typeface="+mj-lt"/>
              <a:buAutoNum type="arabicPeriod"/>
            </a:pPr>
            <a:r>
              <a:rPr lang="en-US" dirty="0"/>
              <a:t>Complete your Vendor activation requirements (See Vendors Getting Started section on the Help/Training page).</a:t>
            </a:r>
          </a:p>
          <a:p>
            <a:pPr>
              <a:buFont typeface="+mj-lt"/>
              <a:buAutoNum type="arabicPeriod"/>
            </a:pPr>
            <a:r>
              <a:rPr lang="en-US" dirty="0"/>
              <a:t>Set up your PC to use the applications (See Machine Setup link on the Help/Training page).</a:t>
            </a:r>
          </a:p>
          <a:p>
            <a:pPr>
              <a:buFont typeface="+mj-lt"/>
              <a:buAutoNum type="arabicPeriod"/>
            </a:pPr>
            <a:r>
              <a:rPr lang="en-US" dirty="0"/>
              <a:t>Self-register as "Vendor" or your Contractor role for your CAGE codes (See the demo below for help with Self Registration).</a:t>
            </a:r>
          </a:p>
          <a:p>
            <a:pPr>
              <a:buFont typeface="+mj-lt"/>
              <a:buAutoNum type="arabicPeriod"/>
            </a:pPr>
            <a:r>
              <a:rPr lang="en-US" dirty="0"/>
              <a:t>Have your GAM activate your account.</a:t>
            </a:r>
          </a:p>
          <a:p>
            <a:endParaRPr lang="en-US" dirty="0"/>
          </a:p>
        </p:txBody>
      </p:sp>
    </p:spTree>
    <p:extLst>
      <p:ext uri="{BB962C8B-B14F-4D97-AF65-F5344CB8AC3E}">
        <p14:creationId xmlns:p14="http://schemas.microsoft.com/office/powerpoint/2010/main" val="408694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CDB6-9A06-F87F-8A68-6C3DCC49DB5E}"/>
              </a:ext>
            </a:extLst>
          </p:cNvPr>
          <p:cNvSpPr>
            <a:spLocks noGrp="1"/>
          </p:cNvSpPr>
          <p:nvPr>
            <p:ph type="title"/>
          </p:nvPr>
        </p:nvSpPr>
        <p:spPr/>
        <p:txBody>
          <a:bodyPr/>
          <a:lstStyle/>
          <a:p>
            <a:r>
              <a:rPr lang="en-US" dirty="0">
                <a:solidFill>
                  <a:srgbClr val="002060"/>
                </a:solidFill>
              </a:rPr>
              <a:t>Adding a role in </a:t>
            </a:r>
            <a:r>
              <a:rPr lang="en-US" dirty="0" err="1">
                <a:solidFill>
                  <a:srgbClr val="002060"/>
                </a:solidFill>
              </a:rPr>
              <a:t>piee</a:t>
            </a:r>
            <a:endParaRPr lang="en-US" dirty="0"/>
          </a:p>
        </p:txBody>
      </p:sp>
      <p:pic>
        <p:nvPicPr>
          <p:cNvPr id="7" name="Content Placeholder 6">
            <a:extLst>
              <a:ext uri="{FF2B5EF4-FFF2-40B4-BE49-F238E27FC236}">
                <a16:creationId xmlns:a16="http://schemas.microsoft.com/office/drawing/2014/main" id="{40DF6071-9085-FD01-11D5-BB4EBD676776}"/>
              </a:ext>
            </a:extLst>
          </p:cNvPr>
          <p:cNvPicPr>
            <a:picLocks noGrp="1" noChangeAspect="1"/>
          </p:cNvPicPr>
          <p:nvPr>
            <p:ph idx="1"/>
          </p:nvPr>
        </p:nvPicPr>
        <p:blipFill>
          <a:blip r:embed="rId2"/>
          <a:stretch>
            <a:fillRect/>
          </a:stretch>
        </p:blipFill>
        <p:spPr>
          <a:xfrm>
            <a:off x="962025" y="1929606"/>
            <a:ext cx="10267950" cy="4143375"/>
          </a:xfrm>
        </p:spPr>
      </p:pic>
      <p:sp>
        <p:nvSpPr>
          <p:cNvPr id="4" name="Date Placeholder 3">
            <a:extLst>
              <a:ext uri="{FF2B5EF4-FFF2-40B4-BE49-F238E27FC236}">
                <a16:creationId xmlns:a16="http://schemas.microsoft.com/office/drawing/2014/main" id="{ED45CE88-AC1E-24AA-BEA4-A77EA612438C}"/>
              </a:ext>
            </a:extLst>
          </p:cNvPr>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9/9/2022</a:t>
            </a:fld>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DB792B70-7CF4-6BB5-5581-50370B8F02BC}"/>
              </a:ext>
            </a:extLst>
          </p:cNvPr>
          <p:cNvSpPr>
            <a:spLocks noGrp="1"/>
          </p:cNvSpPr>
          <p:nvPr>
            <p:ph type="sldNum" sz="quarter" idx="12"/>
          </p:nvPr>
        </p:nvSpPr>
        <p:spPr/>
        <p:txBody>
          <a:bodyPr/>
          <a:lstStyle/>
          <a:p>
            <a:fld id="{B687C8F9-D69E-408A-9471-1F7D9DCD1C43}" type="slidenum">
              <a:rPr lang="en-US" smtClean="0">
                <a:solidFill>
                  <a:prstClr val="black">
                    <a:tint val="75000"/>
                  </a:prstClr>
                </a:solidFill>
              </a:rPr>
              <a:pPr/>
              <a:t>63</a:t>
            </a:fld>
            <a:endParaRPr lang="en-US">
              <a:solidFill>
                <a:prstClr val="black">
                  <a:tint val="75000"/>
                </a:prstClr>
              </a:solidFill>
            </a:endParaRPr>
          </a:p>
        </p:txBody>
      </p:sp>
      <p:sp>
        <p:nvSpPr>
          <p:cNvPr id="9" name="TextBox 8">
            <a:extLst>
              <a:ext uri="{FF2B5EF4-FFF2-40B4-BE49-F238E27FC236}">
                <a16:creationId xmlns:a16="http://schemas.microsoft.com/office/drawing/2014/main" id="{B7F5FF3B-9454-0238-2437-B2636676CC24}"/>
              </a:ext>
            </a:extLst>
          </p:cNvPr>
          <p:cNvSpPr txBox="1"/>
          <p:nvPr/>
        </p:nvSpPr>
        <p:spPr>
          <a:xfrm>
            <a:off x="3886200" y="1283275"/>
            <a:ext cx="6096000" cy="646331"/>
          </a:xfrm>
          <a:prstGeom prst="rect">
            <a:avLst/>
          </a:prstGeom>
          <a:noFill/>
        </p:spPr>
        <p:txBody>
          <a:bodyPr wrap="square">
            <a:spAutoFit/>
          </a:bodyPr>
          <a:lstStyle/>
          <a:p>
            <a:r>
              <a:rPr lang="en-US" dirty="0"/>
              <a:t>https://pieetraining.eb.mil/wbt/xhtml/wbt/portal/overview/vendorRegister.xhtml</a:t>
            </a:r>
          </a:p>
        </p:txBody>
      </p:sp>
    </p:spTree>
    <p:extLst>
      <p:ext uri="{BB962C8B-B14F-4D97-AF65-F5344CB8AC3E}">
        <p14:creationId xmlns:p14="http://schemas.microsoft.com/office/powerpoint/2010/main" val="4176132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up with PIEE AND </a:t>
            </a:r>
            <a:r>
              <a:rPr lang="en-US" dirty="0" err="1"/>
              <a:t>wawf</a:t>
            </a:r>
            <a:endParaRPr lang="en-US" dirty="0"/>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64</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fld id="{EB83FDDB-C3D1-4386-A88C-E6AA5DDA3D29}" type="datetime1">
              <a:rPr lang="en-US" smtClean="0">
                <a:solidFill>
                  <a:prstClr val="black">
                    <a:tint val="75000"/>
                  </a:prstClr>
                </a:solidFill>
              </a:rPr>
              <a:pPr/>
              <a:t>9/8/2022</a:t>
            </a:fld>
            <a:endParaRPr lang="en-US" dirty="0">
              <a:solidFill>
                <a:prstClr val="black">
                  <a:tint val="75000"/>
                </a:prstClr>
              </a:solidFill>
            </a:endParaRPr>
          </a:p>
        </p:txBody>
      </p:sp>
    </p:spTree>
    <p:extLst>
      <p:ext uri="{BB962C8B-B14F-4D97-AF65-F5344CB8AC3E}">
        <p14:creationId xmlns:p14="http://schemas.microsoft.com/office/powerpoint/2010/main" val="2690914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65</a:t>
            </a:fld>
            <a:endParaRPr lang="en-US" dirty="0">
              <a:solidFill>
                <a:prstClr val="black">
                  <a:tint val="75000"/>
                </a:prstClr>
              </a:solidFill>
            </a:endParaRPr>
          </a:p>
        </p:txBody>
      </p:sp>
      <p:sp>
        <p:nvSpPr>
          <p:cNvPr id="10" name="Rectangle 9"/>
          <p:cNvSpPr/>
          <p:nvPr/>
        </p:nvSpPr>
        <p:spPr>
          <a:xfrm>
            <a:off x="914400" y="365760"/>
            <a:ext cx="9737272" cy="523220"/>
          </a:xfrm>
          <a:prstGeom prst="rect">
            <a:avLst/>
          </a:prstGeom>
        </p:spPr>
        <p:txBody>
          <a:bodyPr wrap="square">
            <a:spAutoFit/>
          </a:bodyPr>
          <a:lstStyle/>
          <a:p>
            <a:r>
              <a:rPr lang="en-US" sz="2800" dirty="0">
                <a:solidFill>
                  <a:prstClr val="black"/>
                </a:solidFill>
                <a:latin typeface="Corbel" panose="020B0503020204020204" pitchFamily="34" charset="0"/>
              </a:rPr>
              <a:t>Updates are found under:</a:t>
            </a:r>
          </a:p>
        </p:txBody>
      </p:sp>
      <p:pic>
        <p:nvPicPr>
          <p:cNvPr id="6" name="Picture 5">
            <a:extLst>
              <a:ext uri="{FF2B5EF4-FFF2-40B4-BE49-F238E27FC236}">
                <a16:creationId xmlns:a16="http://schemas.microsoft.com/office/drawing/2014/main" id="{364BBE3C-BF60-7DD4-7DEF-A3AC93719AC1}"/>
              </a:ext>
            </a:extLst>
          </p:cNvPr>
          <p:cNvPicPr>
            <a:picLocks noChangeAspect="1"/>
          </p:cNvPicPr>
          <p:nvPr/>
        </p:nvPicPr>
        <p:blipFill>
          <a:blip r:embed="rId2"/>
          <a:stretch>
            <a:fillRect/>
          </a:stretch>
        </p:blipFill>
        <p:spPr>
          <a:xfrm>
            <a:off x="1820560" y="888980"/>
            <a:ext cx="7924952" cy="4807718"/>
          </a:xfrm>
          <a:prstGeom prst="rect">
            <a:avLst/>
          </a:prstGeom>
        </p:spPr>
      </p:pic>
      <p:sp>
        <p:nvSpPr>
          <p:cNvPr id="9" name="TextBox 8">
            <a:extLst>
              <a:ext uri="{FF2B5EF4-FFF2-40B4-BE49-F238E27FC236}">
                <a16:creationId xmlns:a16="http://schemas.microsoft.com/office/drawing/2014/main" id="{FBB9897C-CB3E-A229-DF8A-2776DFAE4DD0}"/>
              </a:ext>
            </a:extLst>
          </p:cNvPr>
          <p:cNvSpPr txBox="1"/>
          <p:nvPr/>
        </p:nvSpPr>
        <p:spPr>
          <a:xfrm>
            <a:off x="5740400" y="5784354"/>
            <a:ext cx="3454400" cy="369332"/>
          </a:xfrm>
          <a:prstGeom prst="rect">
            <a:avLst/>
          </a:prstGeom>
          <a:noFill/>
        </p:spPr>
        <p:txBody>
          <a:bodyPr wrap="square">
            <a:spAutoFit/>
          </a:bodyPr>
          <a:lstStyle/>
          <a:p>
            <a:r>
              <a:rPr lang="en-US" dirty="0">
                <a:highlight>
                  <a:srgbClr val="FFFF00"/>
                </a:highlight>
              </a:rPr>
              <a:t>https://pieetraining.eb.mil/wbt/</a:t>
            </a:r>
          </a:p>
        </p:txBody>
      </p:sp>
      <p:sp>
        <p:nvSpPr>
          <p:cNvPr id="11" name="Oval 10">
            <a:extLst>
              <a:ext uri="{FF2B5EF4-FFF2-40B4-BE49-F238E27FC236}">
                <a16:creationId xmlns:a16="http://schemas.microsoft.com/office/drawing/2014/main" id="{610CA50F-6059-2264-ABB3-E3628BB64E35}"/>
              </a:ext>
            </a:extLst>
          </p:cNvPr>
          <p:cNvSpPr/>
          <p:nvPr/>
        </p:nvSpPr>
        <p:spPr>
          <a:xfrm>
            <a:off x="7848600" y="1706880"/>
            <a:ext cx="1744512" cy="8335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890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
            <a:ext cx="10018713" cy="955964"/>
          </a:xfrm>
        </p:spPr>
        <p:txBody>
          <a:bodyPr/>
          <a:lstStyle/>
          <a:p>
            <a:r>
              <a:rPr lang="en-US" b="1" dirty="0">
                <a:solidFill>
                  <a:srgbClr val="002060"/>
                </a:solidFill>
              </a:rPr>
              <a:t>What IS </a:t>
            </a:r>
            <a:r>
              <a:rPr lang="en-US" dirty="0">
                <a:solidFill>
                  <a:srgbClr val="002060"/>
                </a:solidFill>
              </a:rPr>
              <a:t>NEW?</a:t>
            </a:r>
            <a:endParaRPr lang="en-US" b="1" dirty="0">
              <a:solidFill>
                <a:srgbClr val="002060"/>
              </a:solidFill>
            </a:endParaRP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E13199D-DE1B-43B0-912A-BEF77BB2970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t>
            </a:r>
            <a:fld id="{01C0EA06-4A67-497D-BB69-6F5FC9913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1021014" y="1414035"/>
            <a:ext cx="10018713" cy="4726378"/>
          </a:xfrm>
        </p:spPr>
        <p:txBody>
          <a:bodyPr>
            <a:normAutofit/>
          </a:bodyPr>
          <a:lstStyle/>
          <a:p>
            <a:pPr lvl="2"/>
            <a:endParaRPr lang="en-US" dirty="0"/>
          </a:p>
          <a:p>
            <a:pPr lvl="2">
              <a:lnSpc>
                <a:spcPct val="100000"/>
              </a:lnSpc>
              <a:spcBef>
                <a:spcPts val="0"/>
              </a:spcBef>
              <a:spcAft>
                <a:spcPts val="1200"/>
              </a:spcAft>
              <a:buSzPct val="75000"/>
            </a:pPr>
            <a:endParaRPr lang="en-US" dirty="0">
              <a:solidFill>
                <a:prstClr val="black"/>
              </a:solidFill>
            </a:endParaRPr>
          </a:p>
          <a:p>
            <a:pPr lvl="2">
              <a:lnSpc>
                <a:spcPct val="100000"/>
              </a:lnSpc>
              <a:spcBef>
                <a:spcPts val="0"/>
              </a:spcBef>
              <a:spcAft>
                <a:spcPts val="1200"/>
              </a:spcAft>
              <a:buSzPct val="75000"/>
            </a:pPr>
            <a:endParaRPr lang="en-US" dirty="0">
              <a:solidFill>
                <a:prstClr val="black"/>
              </a:solidFill>
            </a:endParaRPr>
          </a:p>
          <a:p>
            <a:pPr lvl="1">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p>
        </p:txBody>
      </p:sp>
      <p:pic>
        <p:nvPicPr>
          <p:cNvPr id="7" name="Picture 6">
            <a:extLst>
              <a:ext uri="{FF2B5EF4-FFF2-40B4-BE49-F238E27FC236}">
                <a16:creationId xmlns:a16="http://schemas.microsoft.com/office/drawing/2014/main" id="{B111B08E-4D35-AE66-1565-42E2D8FF5D06}"/>
              </a:ext>
            </a:extLst>
          </p:cNvPr>
          <p:cNvPicPr>
            <a:picLocks noChangeAspect="1"/>
          </p:cNvPicPr>
          <p:nvPr/>
        </p:nvPicPr>
        <p:blipFill>
          <a:blip r:embed="rId2"/>
          <a:stretch>
            <a:fillRect/>
          </a:stretch>
        </p:blipFill>
        <p:spPr>
          <a:xfrm>
            <a:off x="0" y="1453221"/>
            <a:ext cx="12192000" cy="3951557"/>
          </a:xfrm>
          <a:prstGeom prst="rect">
            <a:avLst/>
          </a:prstGeom>
        </p:spPr>
      </p:pic>
    </p:spTree>
    <p:extLst>
      <p:ext uri="{BB962C8B-B14F-4D97-AF65-F5344CB8AC3E}">
        <p14:creationId xmlns:p14="http://schemas.microsoft.com/office/powerpoint/2010/main" val="1446011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ChangeAspect="1"/>
          </p:cNvPicPr>
          <p:nvPr/>
        </p:nvPicPr>
        <p:blipFill>
          <a:blip r:embed="rId2"/>
          <a:stretch>
            <a:fillRect/>
          </a:stretch>
        </p:blipFill>
        <p:spPr>
          <a:xfrm>
            <a:off x="1830045" y="1057594"/>
            <a:ext cx="8531910" cy="5009991"/>
          </a:xfrm>
          <a:prstGeom prst="rect">
            <a:avLst/>
          </a:prstGeom>
        </p:spPr>
      </p:pic>
      <p:sp>
        <p:nvSpPr>
          <p:cNvPr id="2" name="Title 1"/>
          <p:cNvSpPr>
            <a:spLocks noGrp="1"/>
          </p:cNvSpPr>
          <p:nvPr>
            <p:ph type="title"/>
          </p:nvPr>
        </p:nvSpPr>
        <p:spPr>
          <a:xfrm>
            <a:off x="914400" y="365760"/>
            <a:ext cx="10018713" cy="955964"/>
          </a:xfrm>
        </p:spPr>
        <p:txBody>
          <a:bodyPr>
            <a:normAutofit/>
          </a:bodyPr>
          <a:lstStyle/>
          <a:p>
            <a:r>
              <a:rPr lang="en-US" sz="1400" dirty="0">
                <a:solidFill>
                  <a:prstClr val="black"/>
                </a:solidFill>
              </a:rPr>
              <a:t>Updates CAN BE FOUND UNDER THE TRAINING SITE AS WELL</a:t>
            </a:r>
            <a:endParaRPr lang="en-US" sz="1400" b="1" dirty="0">
              <a:solidFill>
                <a:srgbClr val="002060"/>
              </a:solidFill>
            </a:endParaRP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E13199D-DE1B-43B0-912A-BEF77BB2970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9/8/2022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t>
            </a:r>
            <a:fld id="{01C0EA06-4A67-497D-BB69-6F5FC9913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1021014" y="1414035"/>
            <a:ext cx="10018713" cy="4726378"/>
          </a:xfrm>
        </p:spPr>
        <p:txBody>
          <a:bodyPr>
            <a:normAutofit/>
          </a:bodyPr>
          <a:lstStyle/>
          <a:p>
            <a:pPr lvl="2"/>
            <a:endParaRPr lang="en-US" dirty="0"/>
          </a:p>
          <a:p>
            <a:pPr lvl="2">
              <a:lnSpc>
                <a:spcPct val="100000"/>
              </a:lnSpc>
              <a:spcBef>
                <a:spcPts val="0"/>
              </a:spcBef>
              <a:spcAft>
                <a:spcPts val="1200"/>
              </a:spcAft>
              <a:buSzPct val="75000"/>
            </a:pPr>
            <a:endParaRPr lang="en-US" dirty="0">
              <a:solidFill>
                <a:prstClr val="black"/>
              </a:solidFill>
            </a:endParaRPr>
          </a:p>
          <a:p>
            <a:pPr lvl="2">
              <a:lnSpc>
                <a:spcPct val="100000"/>
              </a:lnSpc>
              <a:spcBef>
                <a:spcPts val="0"/>
              </a:spcBef>
              <a:spcAft>
                <a:spcPts val="1200"/>
              </a:spcAft>
              <a:buSzPct val="75000"/>
            </a:pPr>
            <a:endParaRPr lang="en-US" dirty="0">
              <a:solidFill>
                <a:prstClr val="black"/>
              </a:solidFill>
            </a:endParaRPr>
          </a:p>
          <a:p>
            <a:pPr lvl="1">
              <a:lnSpc>
                <a:spcPct val="100000"/>
              </a:lnSpc>
              <a:spcBef>
                <a:spcPts val="0"/>
              </a:spcBef>
              <a:spcAft>
                <a:spcPts val="1200"/>
              </a:spcAft>
              <a:buSzPct val="75000"/>
            </a:pPr>
            <a:endParaRPr lang="en-US" dirty="0">
              <a:solidFill>
                <a:prstClr val="black"/>
              </a:solidFill>
            </a:endParaRPr>
          </a:p>
          <a:p>
            <a:pPr lvl="0">
              <a:lnSpc>
                <a:spcPct val="100000"/>
              </a:lnSpc>
              <a:spcBef>
                <a:spcPts val="0"/>
              </a:spcBef>
              <a:spcAft>
                <a:spcPts val="1200"/>
              </a:spcAft>
              <a:buSzPct val="75000"/>
            </a:pPr>
            <a:endParaRPr lang="en-US" dirty="0"/>
          </a:p>
        </p:txBody>
      </p:sp>
      <p:pic>
        <p:nvPicPr>
          <p:cNvPr id="8" name="Picture 7"/>
          <p:cNvPicPr>
            <a:picLocks noChangeAspect="1"/>
          </p:cNvPicPr>
          <p:nvPr/>
        </p:nvPicPr>
        <p:blipFill>
          <a:blip r:embed="rId3"/>
          <a:stretch>
            <a:fillRect/>
          </a:stretch>
        </p:blipFill>
        <p:spPr>
          <a:xfrm>
            <a:off x="7025750" y="3174978"/>
            <a:ext cx="3340215" cy="2892607"/>
          </a:xfrm>
          <a:prstGeom prst="rect">
            <a:avLst/>
          </a:prstGeom>
        </p:spPr>
      </p:pic>
      <p:sp>
        <p:nvSpPr>
          <p:cNvPr id="9" name="Down Arrow 8"/>
          <p:cNvSpPr/>
          <p:nvPr/>
        </p:nvSpPr>
        <p:spPr>
          <a:xfrm>
            <a:off x="9504199" y="4603101"/>
            <a:ext cx="857756" cy="146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17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SUPPORT</a:t>
            </a:r>
          </a:p>
        </p:txBody>
      </p:sp>
      <p:sp>
        <p:nvSpPr>
          <p:cNvPr id="4" name="Slide Number Placeholder 3"/>
          <p:cNvSpPr>
            <a:spLocks noGrp="1"/>
          </p:cNvSpPr>
          <p:nvPr>
            <p:ph type="sldNum" sz="quarter" idx="12"/>
          </p:nvPr>
        </p:nvSpPr>
        <p:spPr/>
        <p:txBody>
          <a:bodyPr/>
          <a:lstStyle/>
          <a:p>
            <a:fld id="{B687C8F9-D69E-408A-9471-1F7D9DCD1C43}" type="slidenum">
              <a:rPr lang="en-US" smtClean="0">
                <a:solidFill>
                  <a:prstClr val="black">
                    <a:tint val="75000"/>
                  </a:prstClr>
                </a:solidFill>
              </a:rPr>
              <a:pPr/>
              <a:t>68</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fld id="{EB83FDDB-C3D1-4386-A88C-E6AA5DDA3D29}" type="datetime1">
              <a:rPr lang="en-US" smtClean="0">
                <a:solidFill>
                  <a:prstClr val="black">
                    <a:tint val="75000"/>
                  </a:prstClr>
                </a:solidFill>
              </a:rPr>
              <a:pPr/>
              <a:t>9/8/2022</a:t>
            </a:fld>
            <a:endParaRPr lang="en-US" dirty="0">
              <a:solidFill>
                <a:prstClr val="black">
                  <a:tint val="75000"/>
                </a:prstClr>
              </a:solidFill>
            </a:endParaRPr>
          </a:p>
        </p:txBody>
      </p:sp>
    </p:spTree>
    <p:extLst>
      <p:ext uri="{BB962C8B-B14F-4D97-AF65-F5344CB8AC3E}">
        <p14:creationId xmlns:p14="http://schemas.microsoft.com/office/powerpoint/2010/main" val="1423017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018713" cy="955964"/>
          </a:xfrm>
        </p:spPr>
        <p:txBody>
          <a:bodyPr>
            <a:normAutofit/>
          </a:bodyPr>
          <a:lstStyle/>
          <a:p>
            <a:r>
              <a:rPr lang="en-US" dirty="0">
                <a:solidFill>
                  <a:srgbClr val="002060"/>
                </a:solidFill>
              </a:rPr>
              <a:t>PIEE customer </a:t>
            </a:r>
            <a:r>
              <a:rPr lang="en-US" dirty="0" err="1">
                <a:solidFill>
                  <a:srgbClr val="002060"/>
                </a:solidFill>
              </a:rPr>
              <a:t>sUPPORT</a:t>
            </a:r>
            <a:endParaRPr lang="en-US" b="1" dirty="0">
              <a:solidFill>
                <a:srgbClr val="002060"/>
              </a:solidFill>
            </a:endParaRPr>
          </a:p>
        </p:txBody>
      </p:sp>
      <p:sp>
        <p:nvSpPr>
          <p:cNvPr id="4" name="Date Placeholder 3"/>
          <p:cNvSpPr>
            <a:spLocks noGrp="1"/>
          </p:cNvSpPr>
          <p:nvPr>
            <p:ph type="dt" sz="half" idx="10"/>
          </p:nvPr>
        </p:nvSpPr>
        <p:spPr/>
        <p:txBody>
          <a:bodyPr/>
          <a:lstStyle/>
          <a:p>
            <a:pPr algn="ctr"/>
            <a:fld id="{0E13199D-DE1B-43B0-912A-BEF77BB2970D}"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a:solidFill>
                  <a:prstClr val="black">
                    <a:tint val="75000"/>
                  </a:prstClr>
                </a:solidFill>
              </a:rPr>
              <a:t> </a:t>
            </a:r>
            <a:fld id="{01C0EA06-4A67-497D-BB69-6F5FC9913FB8}" type="slidenum">
              <a:rPr lang="en-US" smtClean="0">
                <a:solidFill>
                  <a:prstClr val="black">
                    <a:tint val="75000"/>
                  </a:prstClr>
                </a:solidFill>
              </a:rPr>
              <a:pPr/>
              <a:t>69</a:t>
            </a:fld>
            <a:endParaRPr lang="en-US" dirty="0">
              <a:solidFill>
                <a:prstClr val="black">
                  <a:tint val="75000"/>
                </a:prstClr>
              </a:solidFill>
            </a:endParaRPr>
          </a:p>
        </p:txBody>
      </p:sp>
      <p:sp>
        <p:nvSpPr>
          <p:cNvPr id="3" name="Content Placeholder 2"/>
          <p:cNvSpPr>
            <a:spLocks noGrp="1"/>
          </p:cNvSpPr>
          <p:nvPr>
            <p:ph idx="1"/>
          </p:nvPr>
        </p:nvSpPr>
        <p:spPr>
          <a:xfrm>
            <a:off x="1023257" y="1608365"/>
            <a:ext cx="10018713" cy="4114799"/>
          </a:xfrm>
        </p:spPr>
        <p:txBody>
          <a:bodyPr>
            <a:normAutofit/>
          </a:bodyPr>
          <a:lstStyle/>
          <a:p>
            <a:pPr fontAlgn="base">
              <a:lnSpc>
                <a:spcPct val="120000"/>
              </a:lnSpc>
              <a:spcBef>
                <a:spcPts val="0"/>
              </a:spcBef>
              <a:spcAft>
                <a:spcPts val="1200"/>
              </a:spcAft>
              <a:buNone/>
            </a:pPr>
            <a:endParaRPr lang="en-US" altLang="en-US" b="1" dirty="0">
              <a:solidFill>
                <a:prstClr val="black"/>
              </a:solidFill>
              <a:hlinkClick r:id="rId2"/>
            </a:endParaRPr>
          </a:p>
          <a:p>
            <a:pPr fontAlgn="base">
              <a:lnSpc>
                <a:spcPct val="120000"/>
              </a:lnSpc>
              <a:spcBef>
                <a:spcPts val="0"/>
              </a:spcBef>
              <a:spcAft>
                <a:spcPts val="1200"/>
              </a:spcAft>
              <a:buNone/>
            </a:pPr>
            <a:endParaRPr lang="en-US" altLang="en-US" dirty="0">
              <a:solidFill>
                <a:prstClr val="black"/>
              </a:solidFill>
            </a:endParaRPr>
          </a:p>
          <a:p>
            <a:pPr marL="0" indent="0">
              <a:lnSpc>
                <a:spcPct val="120000"/>
              </a:lnSpc>
              <a:spcBef>
                <a:spcPts val="0"/>
              </a:spcBef>
              <a:spcAft>
                <a:spcPts val="1200"/>
              </a:spcAft>
              <a:buNone/>
            </a:pPr>
            <a:endParaRPr lang="en-US" dirty="0"/>
          </a:p>
        </p:txBody>
      </p:sp>
      <p:pic>
        <p:nvPicPr>
          <p:cNvPr id="6" name="Content Placeholder 5"/>
          <p:cNvPicPr>
            <a:picLocks noChangeAspect="1"/>
          </p:cNvPicPr>
          <p:nvPr/>
        </p:nvPicPr>
        <p:blipFill>
          <a:blip r:embed="rId3"/>
          <a:stretch>
            <a:fillRect/>
          </a:stretch>
        </p:blipFill>
        <p:spPr>
          <a:xfrm>
            <a:off x="992860" y="3028583"/>
            <a:ext cx="10018713" cy="1304798"/>
          </a:xfrm>
          <a:prstGeom prst="rect">
            <a:avLst/>
          </a:prstGeom>
        </p:spPr>
      </p:pic>
    </p:spTree>
    <p:extLst>
      <p:ext uri="{BB962C8B-B14F-4D97-AF65-F5344CB8AC3E}">
        <p14:creationId xmlns:p14="http://schemas.microsoft.com/office/powerpoint/2010/main" val="140527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B5DB87-484D-4552-950D-48CC819B94C6}"/>
              </a:ext>
            </a:extLst>
          </p:cNvPr>
          <p:cNvPicPr>
            <a:picLocks noChangeAspect="1"/>
          </p:cNvPicPr>
          <p:nvPr/>
        </p:nvPicPr>
        <p:blipFill>
          <a:blip r:embed="rId2"/>
          <a:stretch>
            <a:fillRect/>
          </a:stretch>
        </p:blipFill>
        <p:spPr>
          <a:xfrm>
            <a:off x="9257102" y="3429000"/>
            <a:ext cx="2934898" cy="3150066"/>
          </a:xfrm>
          <a:prstGeom prst="rect">
            <a:avLst/>
          </a:prstGeom>
        </p:spPr>
      </p:pic>
      <p:sp>
        <p:nvSpPr>
          <p:cNvPr id="8" name="TextBox 7"/>
          <p:cNvSpPr txBox="1"/>
          <p:nvPr/>
        </p:nvSpPr>
        <p:spPr>
          <a:xfrm>
            <a:off x="306593" y="917766"/>
            <a:ext cx="4822830" cy="5447645"/>
          </a:xfrm>
          <a:prstGeom prst="rect">
            <a:avLst/>
          </a:prstGeom>
          <a:noFill/>
        </p:spPr>
        <p:txBody>
          <a:bodyPr wrap="square" rtlCol="0">
            <a:spAutoFit/>
          </a:bodyPr>
          <a:lstStyle/>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MILWAUKEE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Technology Innovation Center</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MADISON</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FEED Kitchens</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Dane County Latino Chamber of Commerce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Wisconsin Manufacturing Extension Partnership (WMEP)</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Madison Area Technical College (MATC)</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CAMP DOUGLAS</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Juneau County Economic Development Corporation (JCEDC)</a:t>
            </a:r>
          </a:p>
          <a:p>
            <a:pPr marL="228600" marR="0" lvl="1" indent="-22860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FOND DU LAC</a:t>
            </a:r>
          </a:p>
          <a:p>
            <a:pPr marL="685800" lvl="1" indent="-228600" defTabSz="685797">
              <a:buFont typeface="Wingdings" pitchFamily="2" charset="2"/>
              <a:buChar char="§"/>
              <a:defRPr/>
            </a:pPr>
            <a:r>
              <a:rPr kumimoji="0" lang="en-US" sz="140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Envision Greater Fond du Lac</a:t>
            </a: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GREEN BAY </a:t>
            </a:r>
          </a:p>
          <a:p>
            <a:pPr marL="685800" lvl="1" indent="-228600" defTabSz="685797">
              <a:buFont typeface="Wingdings" pitchFamily="2" charset="2"/>
              <a:buChar char="§"/>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NWTC Startup Hub</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APPLETON</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Fox Valley Technical College </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859AA6C3-313E-554B-B390-2F5887D38CC3}"/>
              </a:ext>
            </a:extLst>
          </p:cNvPr>
          <p:cNvSpPr txBox="1">
            <a:spLocks/>
          </p:cNvSpPr>
          <p:nvPr/>
        </p:nvSpPr>
        <p:spPr>
          <a:xfrm>
            <a:off x="306593" y="103983"/>
            <a:ext cx="10515600"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063C59"/>
                </a:solidFill>
                <a:effectLst/>
                <a:uLnTx/>
                <a:uFillTx/>
                <a:latin typeface="Arial" charset="0"/>
                <a:ea typeface="Arial" charset="0"/>
                <a:cs typeface="Arial" charset="0"/>
              </a:rPr>
              <a:t>WPI Office Locations</a:t>
            </a:r>
          </a:p>
        </p:txBody>
      </p:sp>
      <p:sp>
        <p:nvSpPr>
          <p:cNvPr id="11" name="TextBox 10">
            <a:extLst>
              <a:ext uri="{FF2B5EF4-FFF2-40B4-BE49-F238E27FC236}">
                <a16:creationId xmlns:a16="http://schemas.microsoft.com/office/drawing/2014/main" id="{4B465ECE-10D3-0B45-B722-64DD164E35EE}"/>
              </a:ext>
            </a:extLst>
          </p:cNvPr>
          <p:cNvSpPr txBox="1"/>
          <p:nvPr/>
        </p:nvSpPr>
        <p:spPr>
          <a:xfrm>
            <a:off x="5169107" y="766764"/>
            <a:ext cx="5240357" cy="7017306"/>
          </a:xfrm>
          <a:prstGeom prst="rect">
            <a:avLst/>
          </a:prstGeom>
          <a:noFill/>
        </p:spPr>
        <p:txBody>
          <a:bodyPr wrap="square" rtlCol="0">
            <a:spAutoFit/>
          </a:bodyPr>
          <a:lstStyle/>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OSHKOSH</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Fox Valley Technical College </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Greater Oshkosh Economic Development Corporation</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EAU CLAIRE</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Western Dairyland</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LADYSMITH</a:t>
            </a:r>
            <a:endParaRPr kumimoji="0" lang="en-US"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Indianhead Community Action Agency</a:t>
            </a:r>
            <a:b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RHINELANDER</a:t>
            </a:r>
            <a:endParaRPr kumimoji="0" lang="en-US"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Nicolet Area Technical College</a:t>
            </a:r>
          </a:p>
          <a:p>
            <a:pPr marL="502920" marR="0" lvl="2" algn="l" defTabSz="685797" rtl="0" eaLnBrk="1" fontAlgn="auto" latinLnBrk="0" hangingPunct="1">
              <a:lnSpc>
                <a:spcPct val="100000"/>
              </a:lnSpc>
              <a:spcBef>
                <a:spcPts val="0"/>
              </a:spcBef>
              <a:spcAft>
                <a:spcPts val="0"/>
              </a:spcAft>
              <a:buClrTx/>
              <a:buSzTx/>
              <a:tabLst/>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marR="0" lvl="0"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ASHLAND</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Ashland Area Development Corporation </a:t>
            </a:r>
          </a:p>
          <a:p>
            <a:pPr marL="685800" marR="0" lvl="2" indent="-18288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FLORENCE</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Florence County Economic Development </a:t>
            </a: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1"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DOOR COUNTY</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NE WI Technical College </a:t>
            </a:r>
          </a:p>
          <a:p>
            <a:pPr marL="685800" lvl="2" indent="-228600" defTabSz="685797">
              <a:buFont typeface="Wingdings" pitchFamily="2" charset="2"/>
              <a:buChar char="§"/>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Door County Economic Development Corporation</a:t>
            </a:r>
          </a:p>
          <a:p>
            <a:pPr marL="685800" lvl="2" indent="-228600" defTabSz="685797">
              <a:buFont typeface="Wingdings" pitchFamily="2" charset="2"/>
              <a:buChar char="§"/>
              <a:defRPr/>
            </a:pPr>
            <a:endParaRPr lang="en-US" sz="1400" i="1" dirty="0">
              <a:solidFill>
                <a:prstClr val="black">
                  <a:lumMod val="85000"/>
                  <a:lumOff val="15000"/>
                </a:prstClr>
              </a:solidFill>
              <a:latin typeface="Arial" panose="020B0604020202020204" pitchFamily="34" charset="0"/>
              <a:cs typeface="Arial" panose="020B0604020202020204" pitchFamily="34" charset="0"/>
            </a:endParaRPr>
          </a:p>
          <a:p>
            <a:pPr marL="228600" marR="0" lvl="0"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SUPERIOR</a:t>
            </a: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Small Business Dev Center; UW Superior </a:t>
            </a:r>
          </a:p>
          <a:p>
            <a:pPr marL="685800" lvl="2" indent="-228600" defTabSz="685797">
              <a:buFont typeface="Wingdings" pitchFamily="2" charset="2"/>
              <a:buChar char="§"/>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685800" marR="0" lvl="2" indent="-228600" algn="l" defTabSz="685797"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502920" marR="0" lvl="2" indent="0" algn="l" defTabSz="685797"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898" marR="0" lvl="0" indent="-342898" algn="l" defTabSz="68579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pic>
        <p:nvPicPr>
          <p:cNvPr id="9" name="Picture 8" descr="Text&#10;&#10;Description automatically generated">
            <a:extLst>
              <a:ext uri="{FF2B5EF4-FFF2-40B4-BE49-F238E27FC236}">
                <a16:creationId xmlns:a16="http://schemas.microsoft.com/office/drawing/2014/main" id="{5DAC0748-3F37-4E20-BE9A-01B91957A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19" y="6072181"/>
            <a:ext cx="1540821" cy="785819"/>
          </a:xfrm>
          <a:prstGeom prst="rect">
            <a:avLst/>
          </a:prstGeom>
        </p:spPr>
      </p:pic>
    </p:spTree>
    <p:extLst>
      <p:ext uri="{BB962C8B-B14F-4D97-AF65-F5344CB8AC3E}">
        <p14:creationId xmlns:p14="http://schemas.microsoft.com/office/powerpoint/2010/main" val="3122722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59519" y="1310024"/>
            <a:ext cx="8432481" cy="5382539"/>
          </a:xfrm>
          <a:prstGeom prst="rect">
            <a:avLst/>
          </a:prstGeom>
        </p:spPr>
      </p:pic>
      <p:sp>
        <p:nvSpPr>
          <p:cNvPr id="2" name="Title 1"/>
          <p:cNvSpPr>
            <a:spLocks noGrp="1"/>
          </p:cNvSpPr>
          <p:nvPr>
            <p:ph type="title"/>
          </p:nvPr>
        </p:nvSpPr>
        <p:spPr/>
        <p:txBody>
          <a:bodyPr/>
          <a:lstStyle/>
          <a:p>
            <a:r>
              <a:rPr lang="en-US" dirty="0" err="1">
                <a:solidFill>
                  <a:srgbClr val="002060"/>
                </a:solidFill>
              </a:rPr>
              <a:t>Dfas</a:t>
            </a:r>
            <a:r>
              <a:rPr lang="en-US" dirty="0">
                <a:solidFill>
                  <a:srgbClr val="002060"/>
                </a:solidFill>
              </a:rPr>
              <a:t> customer support</a:t>
            </a:r>
          </a:p>
        </p:txBody>
      </p:sp>
      <p:sp>
        <p:nvSpPr>
          <p:cNvPr id="3" name="Content Placeholder 2"/>
          <p:cNvSpPr>
            <a:spLocks noGrp="1"/>
          </p:cNvSpPr>
          <p:nvPr>
            <p:ph idx="1"/>
          </p:nvPr>
        </p:nvSpPr>
        <p:spPr>
          <a:xfrm>
            <a:off x="2953755" y="6184782"/>
            <a:ext cx="7431093" cy="531320"/>
          </a:xfrm>
          <a:solidFill>
            <a:srgbClr val="FFFF00"/>
          </a:solidFill>
        </p:spPr>
        <p:txBody>
          <a:bodyPr>
            <a:normAutofit lnSpcReduction="10000"/>
          </a:bodyPr>
          <a:lstStyle/>
          <a:p>
            <a:r>
              <a:rPr lang="en-US" dirty="0">
                <a:hlinkClick r:id="rId3"/>
              </a:rPr>
              <a:t>https://www.dfas.mil/contractorsvendors/irapt/</a:t>
            </a:r>
            <a:endParaRPr lang="en-US" dirty="0"/>
          </a:p>
          <a:p>
            <a:endParaRPr lang="en-US" dirty="0"/>
          </a:p>
        </p:txBody>
      </p:sp>
      <p:sp>
        <p:nvSpPr>
          <p:cNvPr id="4" name="Date Placeholder 3"/>
          <p:cNvSpPr>
            <a:spLocks noGrp="1"/>
          </p:cNvSpPr>
          <p:nvPr>
            <p:ph type="dt" sz="half" idx="10"/>
          </p:nvPr>
        </p:nvSpPr>
        <p:spPr/>
        <p:txBody>
          <a:bodyPr/>
          <a:lstStyle/>
          <a:p>
            <a:pPr algn="ctr"/>
            <a:fld id="{00336FE8-B02B-4F0C-80BD-4B3A967C78D6}" type="datetime1">
              <a:rPr lang="en-US" smtClean="0">
                <a:solidFill>
                  <a:prstClr val="black">
                    <a:tint val="75000"/>
                  </a:prstClr>
                </a:solidFill>
              </a:rPr>
              <a:pPr algn="ctr"/>
              <a:t>9/8/2022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87C8F9-D69E-408A-9471-1F7D9DCD1C43}" type="slidenum">
              <a:rPr lang="en-US" smtClean="0">
                <a:solidFill>
                  <a:prstClr val="black">
                    <a:tint val="75000"/>
                  </a:prstClr>
                </a:solidFill>
              </a:rPr>
              <a:pPr/>
              <a:t>70</a:t>
            </a:fld>
            <a:endParaRPr lang="en-US">
              <a:solidFill>
                <a:prstClr val="black">
                  <a:tint val="75000"/>
                </a:prstClr>
              </a:solidFill>
            </a:endParaRPr>
          </a:p>
        </p:txBody>
      </p:sp>
      <p:sp>
        <p:nvSpPr>
          <p:cNvPr id="7" name="Rectangle 6"/>
          <p:cNvSpPr/>
          <p:nvPr/>
        </p:nvSpPr>
        <p:spPr>
          <a:xfrm>
            <a:off x="3845472" y="2708025"/>
            <a:ext cx="1757855" cy="1229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04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E3F5B5-CE01-3A46-914C-2F38AD3F8E7B}"/>
              </a:ext>
            </a:extLst>
          </p:cNvPr>
          <p:cNvSpPr txBox="1">
            <a:spLocks/>
          </p:cNvSpPr>
          <p:nvPr/>
        </p:nvSpPr>
        <p:spPr>
          <a:xfrm>
            <a:off x="759305" y="3003074"/>
            <a:ext cx="10673391" cy="85185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kern="1200" cap="all" baseline="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solidFill>
                  <a:prstClr val="white"/>
                </a:solidFill>
                <a:effectLst/>
                <a:uLnTx/>
                <a:uFillTx/>
                <a:latin typeface="Arial" charset="0"/>
                <a:ea typeface="Arial" charset="0"/>
                <a:cs typeface="Arial" charset="0"/>
              </a:rPr>
              <a:t>UPCOMING TRAINING - EVENTS</a:t>
            </a:r>
          </a:p>
        </p:txBody>
      </p:sp>
      <p:sp>
        <p:nvSpPr>
          <p:cNvPr id="3" name="Date Placeholder 3">
            <a:extLst>
              <a:ext uri="{FF2B5EF4-FFF2-40B4-BE49-F238E27FC236}">
                <a16:creationId xmlns:a16="http://schemas.microsoft.com/office/drawing/2014/main" id="{61F89848-3A4A-5849-821B-9A3307FC59C3}"/>
              </a:ext>
            </a:extLst>
          </p:cNvPr>
          <p:cNvSpPr txBox="1">
            <a:spLocks/>
          </p:cNvSpPr>
          <p:nvPr/>
        </p:nvSpPr>
        <p:spPr>
          <a:xfrm>
            <a:off x="10393136" y="6356350"/>
            <a:ext cx="9134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5/19/21</a:t>
            </a:r>
          </a:p>
        </p:txBody>
      </p:sp>
      <p:pic>
        <p:nvPicPr>
          <p:cNvPr id="6" name="Picture 5" descr="Text&#10;&#10;Description automatically generated">
            <a:extLst>
              <a:ext uri="{FF2B5EF4-FFF2-40B4-BE49-F238E27FC236}">
                <a16:creationId xmlns:a16="http://schemas.microsoft.com/office/drawing/2014/main" id="{EE587427-9362-4667-87C0-06180C290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Tree>
    <p:extLst>
      <p:ext uri="{BB962C8B-B14F-4D97-AF65-F5344CB8AC3E}">
        <p14:creationId xmlns:p14="http://schemas.microsoft.com/office/powerpoint/2010/main" val="3824387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B3970201-459B-4D24-BB57-9E6AF1AC107D}"/>
              </a:ext>
            </a:extLst>
          </p:cNvPr>
          <p:cNvSpPr txBox="1">
            <a:spLocks/>
          </p:cNvSpPr>
          <p:nvPr/>
        </p:nvSpPr>
        <p:spPr>
          <a:xfrm>
            <a:off x="81710" y="2779612"/>
            <a:ext cx="12028582" cy="1000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lvl="1" algn="ctr" defTabSz="914377">
              <a:defRPr/>
            </a:pPr>
            <a:r>
              <a:rPr lang="en-US" sz="4400" b="1" dirty="0">
                <a:solidFill>
                  <a:srgbClr val="063C59"/>
                </a:solidFill>
                <a:latin typeface="Arial" charset="0"/>
                <a:ea typeface="Arial" charset="0"/>
                <a:cs typeface="Arial" charset="0"/>
              </a:rPr>
              <a:t>July 27</a:t>
            </a:r>
          </a:p>
          <a:p>
            <a:pPr lvl="1" algn="ctr" defTabSz="914377">
              <a:defRPr/>
            </a:pPr>
            <a:endParaRPr lang="en-US" sz="11500" b="1" dirty="0">
              <a:solidFill>
                <a:srgbClr val="063C59"/>
              </a:solidFill>
              <a:latin typeface="Arial" charset="0"/>
              <a:ea typeface="Arial" charset="0"/>
              <a:cs typeface="Arial" charset="0"/>
            </a:endParaRPr>
          </a:p>
        </p:txBody>
      </p:sp>
      <p:sp>
        <p:nvSpPr>
          <p:cNvPr id="3" name="TextBox 2">
            <a:extLst>
              <a:ext uri="{FF2B5EF4-FFF2-40B4-BE49-F238E27FC236}">
                <a16:creationId xmlns:a16="http://schemas.microsoft.com/office/drawing/2014/main" id="{F9DABD02-DBEF-4659-9BEA-7B9726323D4B}"/>
              </a:ext>
            </a:extLst>
          </p:cNvPr>
          <p:cNvSpPr txBox="1"/>
          <p:nvPr/>
        </p:nvSpPr>
        <p:spPr>
          <a:xfrm>
            <a:off x="2547419" y="5329623"/>
            <a:ext cx="7650237" cy="830997"/>
          </a:xfrm>
          <a:prstGeom prst="rect">
            <a:avLst/>
          </a:prstGeom>
          <a:noFill/>
        </p:spPr>
        <p:txBody>
          <a:bodyPr wrap="square" rtlCol="0">
            <a:spAutoFit/>
          </a:bodyPr>
          <a:lstStyle/>
          <a:p>
            <a:pPr algn="ctr"/>
            <a:r>
              <a:rPr lang="en-US" sz="2400" b="1" dirty="0">
                <a:solidFill>
                  <a:srgbClr val="063C59"/>
                </a:solidFill>
                <a:latin typeface="Arial" panose="020B0604020202020204" pitchFamily="34" charset="0"/>
              </a:rPr>
              <a:t>Registration now open at </a:t>
            </a:r>
          </a:p>
          <a:p>
            <a:pPr algn="ctr"/>
            <a:r>
              <a:rPr lang="en-US" sz="2400" b="1" dirty="0">
                <a:solidFill>
                  <a:srgbClr val="0D5236"/>
                </a:solidFill>
                <a:latin typeface="Arial" panose="020B0604020202020204" pitchFamily="34" charset="0"/>
                <a:hlinkClick r:id="rId2"/>
              </a:rPr>
              <a:t>www.wispro.org/events</a:t>
            </a:r>
            <a:r>
              <a:rPr lang="en-US" sz="2400" b="1" dirty="0">
                <a:solidFill>
                  <a:srgbClr val="0D5236"/>
                </a:solidFill>
                <a:latin typeface="Arial" panose="020B0604020202020204" pitchFamily="34" charset="0"/>
              </a:rPr>
              <a:t> </a:t>
            </a:r>
            <a:endParaRPr lang="en-US" sz="2400" dirty="0"/>
          </a:p>
        </p:txBody>
      </p:sp>
      <p:sp>
        <p:nvSpPr>
          <p:cNvPr id="8" name="Title 1">
            <a:extLst>
              <a:ext uri="{FF2B5EF4-FFF2-40B4-BE49-F238E27FC236}">
                <a16:creationId xmlns:a16="http://schemas.microsoft.com/office/drawing/2014/main" id="{AD6F3590-93E4-4BF6-AD70-8033ED68CD70}"/>
              </a:ext>
            </a:extLst>
          </p:cNvPr>
          <p:cNvSpPr txBox="1">
            <a:spLocks/>
          </p:cNvSpPr>
          <p:nvPr/>
        </p:nvSpPr>
        <p:spPr>
          <a:xfrm>
            <a:off x="160791" y="1671260"/>
            <a:ext cx="12028582" cy="1000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lvl="1" algn="ctr" defTabSz="914377">
              <a:defRPr/>
            </a:pPr>
            <a:r>
              <a:rPr lang="en-US" sz="3200" b="1" dirty="0">
                <a:solidFill>
                  <a:srgbClr val="063C59"/>
                </a:solidFill>
                <a:latin typeface="Arial" charset="0"/>
                <a:ea typeface="Arial" charset="0"/>
                <a:cs typeface="Arial" charset="0"/>
              </a:rPr>
              <a:t>Introducing Cybersecurity Series with American Family Insurance, WBDC and WPI</a:t>
            </a:r>
            <a:endParaRPr lang="en-US" sz="9600" b="1" dirty="0">
              <a:solidFill>
                <a:srgbClr val="063C59"/>
              </a:solidFill>
              <a:latin typeface="Arial" charset="0"/>
              <a:ea typeface="Arial" charset="0"/>
              <a:cs typeface="Arial" charset="0"/>
            </a:endParaRPr>
          </a:p>
        </p:txBody>
      </p:sp>
      <p:sp>
        <p:nvSpPr>
          <p:cNvPr id="2" name="TextBox 1">
            <a:extLst>
              <a:ext uri="{FF2B5EF4-FFF2-40B4-BE49-F238E27FC236}">
                <a16:creationId xmlns:a16="http://schemas.microsoft.com/office/drawing/2014/main" id="{D408CC1D-26F4-4883-94F6-6D7A556C9057}"/>
              </a:ext>
            </a:extLst>
          </p:cNvPr>
          <p:cNvSpPr txBox="1"/>
          <p:nvPr/>
        </p:nvSpPr>
        <p:spPr>
          <a:xfrm>
            <a:off x="760576" y="3780556"/>
            <a:ext cx="11349714" cy="1477328"/>
          </a:xfrm>
          <a:prstGeom prst="rect">
            <a:avLst/>
          </a:prstGeom>
          <a:noFill/>
        </p:spPr>
        <p:txBody>
          <a:bodyPr wrap="square" rtlCol="0">
            <a:spAutoFit/>
          </a:bodyPr>
          <a:lstStyle/>
          <a:p>
            <a:pPr algn="ctr"/>
            <a:r>
              <a:rPr lang="en-US" b="0" i="0" dirty="0">
                <a:solidFill>
                  <a:srgbClr val="434343"/>
                </a:solidFill>
                <a:effectLst/>
                <a:latin typeface="Arial" panose="020B0604020202020204" pitchFamily="34" charset="0"/>
              </a:rPr>
              <a:t>This is a series presented by American Family Insurance in partnership with the Women’s Business Development Center (WBDC) and Wisconsin Procurement Institute (WPI).</a:t>
            </a:r>
          </a:p>
          <a:p>
            <a:pPr algn="ctr"/>
            <a:endParaRPr lang="en-US" dirty="0">
              <a:solidFill>
                <a:srgbClr val="434343"/>
              </a:solidFill>
              <a:latin typeface="Arial" panose="020B0604020202020204" pitchFamily="34" charset="0"/>
            </a:endParaRPr>
          </a:p>
          <a:p>
            <a:pPr algn="ctr"/>
            <a:r>
              <a:rPr lang="en-US" dirty="0">
                <a:solidFill>
                  <a:srgbClr val="434343"/>
                </a:solidFill>
                <a:latin typeface="Arial" panose="020B0604020202020204" pitchFamily="34" charset="0"/>
              </a:rPr>
              <a:t>Guest Speaker: </a:t>
            </a:r>
            <a:r>
              <a:rPr lang="en-US" b="0" i="0" dirty="0">
                <a:solidFill>
                  <a:srgbClr val="434343"/>
                </a:solidFill>
                <a:effectLst/>
                <a:latin typeface="Arial" panose="020B0604020202020204" pitchFamily="34" charset="0"/>
              </a:rPr>
              <a:t>Andy </a:t>
            </a:r>
            <a:r>
              <a:rPr lang="en-US" b="0" i="0" dirty="0" err="1">
                <a:solidFill>
                  <a:srgbClr val="434343"/>
                </a:solidFill>
                <a:effectLst/>
                <a:latin typeface="Arial" panose="020B0604020202020204" pitchFamily="34" charset="0"/>
              </a:rPr>
              <a:t>Fiumefreddo</a:t>
            </a:r>
            <a:r>
              <a:rPr lang="en-US" b="0" i="0" dirty="0">
                <a:solidFill>
                  <a:srgbClr val="434343"/>
                </a:solidFill>
                <a:effectLst/>
                <a:latin typeface="Arial" panose="020B0604020202020204" pitchFamily="34" charset="0"/>
              </a:rPr>
              <a:t> is IT Security &amp; Risk Manager – Consulting, Assessments, &amp; Third-Party with American Family Insurance.</a:t>
            </a:r>
          </a:p>
        </p:txBody>
      </p:sp>
      <p:cxnSp>
        <p:nvCxnSpPr>
          <p:cNvPr id="5" name="Straight Connector 4">
            <a:extLst>
              <a:ext uri="{FF2B5EF4-FFF2-40B4-BE49-F238E27FC236}">
                <a16:creationId xmlns:a16="http://schemas.microsoft.com/office/drawing/2014/main" id="{11C6AA3E-0760-4BE3-A33A-9698D550217F}"/>
              </a:ext>
            </a:extLst>
          </p:cNvPr>
          <p:cNvCxnSpPr>
            <a:cxnSpLocks/>
          </p:cNvCxnSpPr>
          <p:nvPr/>
        </p:nvCxnSpPr>
        <p:spPr>
          <a:xfrm>
            <a:off x="1744461" y="2769110"/>
            <a:ext cx="8861244"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5068AB-C83D-49D4-8AA9-24C39C3D0652}"/>
              </a:ext>
            </a:extLst>
          </p:cNvPr>
          <p:cNvCxnSpPr>
            <a:cxnSpLocks/>
          </p:cNvCxnSpPr>
          <p:nvPr/>
        </p:nvCxnSpPr>
        <p:spPr>
          <a:xfrm>
            <a:off x="1665378" y="3513239"/>
            <a:ext cx="8861244" cy="0"/>
          </a:xfrm>
          <a:prstGeom prst="line">
            <a:avLst/>
          </a:prstGeom>
        </p:spPr>
        <p:style>
          <a:lnRef idx="1">
            <a:schemeClr val="dk1"/>
          </a:lnRef>
          <a:fillRef idx="0">
            <a:schemeClr val="dk1"/>
          </a:fillRef>
          <a:effectRef idx="0">
            <a:schemeClr val="dk1"/>
          </a:effectRef>
          <a:fontRef idx="minor">
            <a:schemeClr val="tx1"/>
          </a:fontRef>
        </p:style>
      </p:cxnSp>
      <p:pic>
        <p:nvPicPr>
          <p:cNvPr id="4" name="Picture 2">
            <a:extLst>
              <a:ext uri="{FF2B5EF4-FFF2-40B4-BE49-F238E27FC236}">
                <a16:creationId xmlns:a16="http://schemas.microsoft.com/office/drawing/2014/main" id="{A1763431-AFE2-48B1-8A29-C2B24E843E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3052" y="53412"/>
            <a:ext cx="5298969" cy="1766323"/>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732C160E-017E-4E5A-97AC-AD5EC45B6747}"/>
              </a:ext>
            </a:extLst>
          </p:cNvPr>
          <p:cNvSpPr txBox="1">
            <a:spLocks/>
          </p:cNvSpPr>
          <p:nvPr/>
        </p:nvSpPr>
        <p:spPr>
          <a:xfrm>
            <a:off x="10982795" y="6356350"/>
            <a:ext cx="9134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7/12/22</a:t>
            </a:r>
          </a:p>
        </p:txBody>
      </p:sp>
    </p:spTree>
    <p:extLst>
      <p:ext uri="{BB962C8B-B14F-4D97-AF65-F5344CB8AC3E}">
        <p14:creationId xmlns:p14="http://schemas.microsoft.com/office/powerpoint/2010/main" val="4155760070"/>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4A7CF3-FEFE-581C-35C4-FD6B20678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6" y="-445733"/>
            <a:ext cx="12002934" cy="34294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B3970201-459B-4D24-BB57-9E6AF1AC107D}"/>
              </a:ext>
            </a:extLst>
          </p:cNvPr>
          <p:cNvSpPr txBox="1">
            <a:spLocks/>
          </p:cNvSpPr>
          <p:nvPr/>
        </p:nvSpPr>
        <p:spPr>
          <a:xfrm>
            <a:off x="-233825" y="2495096"/>
            <a:ext cx="12028582" cy="1000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lvl="1" algn="ctr" defTabSz="914377">
              <a:defRPr/>
            </a:pPr>
            <a:r>
              <a:rPr lang="en-US" sz="7200" b="1" dirty="0">
                <a:solidFill>
                  <a:srgbClr val="063C59"/>
                </a:solidFill>
                <a:latin typeface="Arial" charset="0"/>
                <a:ea typeface="Arial" charset="0"/>
                <a:cs typeface="Arial" charset="0"/>
              </a:rPr>
              <a:t>July 13-14</a:t>
            </a:r>
          </a:p>
          <a:p>
            <a:pPr lvl="1" algn="ctr" defTabSz="914377">
              <a:defRPr/>
            </a:pPr>
            <a:endParaRPr lang="en-US" sz="28700" b="1" dirty="0">
              <a:solidFill>
                <a:srgbClr val="063C59"/>
              </a:solidFill>
              <a:latin typeface="Arial" charset="0"/>
              <a:ea typeface="Arial" charset="0"/>
              <a:cs typeface="Arial" charset="0"/>
            </a:endParaRPr>
          </a:p>
        </p:txBody>
      </p:sp>
      <p:sp>
        <p:nvSpPr>
          <p:cNvPr id="3" name="TextBox 2">
            <a:extLst>
              <a:ext uri="{FF2B5EF4-FFF2-40B4-BE49-F238E27FC236}">
                <a16:creationId xmlns:a16="http://schemas.microsoft.com/office/drawing/2014/main" id="{F9DABD02-DBEF-4659-9BEA-7B9726323D4B}"/>
              </a:ext>
            </a:extLst>
          </p:cNvPr>
          <p:cNvSpPr txBox="1"/>
          <p:nvPr/>
        </p:nvSpPr>
        <p:spPr>
          <a:xfrm>
            <a:off x="2547419" y="5617448"/>
            <a:ext cx="7650237" cy="830997"/>
          </a:xfrm>
          <a:prstGeom prst="rect">
            <a:avLst/>
          </a:prstGeom>
          <a:noFill/>
        </p:spPr>
        <p:txBody>
          <a:bodyPr wrap="square" rtlCol="0">
            <a:spAutoFit/>
          </a:bodyPr>
          <a:lstStyle/>
          <a:p>
            <a:pPr algn="ctr"/>
            <a:r>
              <a:rPr lang="en-US" sz="2400" b="1" dirty="0">
                <a:solidFill>
                  <a:srgbClr val="063C59"/>
                </a:solidFill>
                <a:latin typeface="Arial" panose="020B0604020202020204" pitchFamily="34" charset="0"/>
              </a:rPr>
              <a:t>Registration now open at </a:t>
            </a:r>
          </a:p>
          <a:p>
            <a:pPr algn="ctr"/>
            <a:r>
              <a:rPr lang="en-US" sz="2400" b="1" dirty="0">
                <a:solidFill>
                  <a:srgbClr val="0D5236"/>
                </a:solidFill>
                <a:latin typeface="Arial" panose="020B0604020202020204" pitchFamily="34" charset="0"/>
                <a:hlinkClick r:id="rId3"/>
              </a:rPr>
              <a:t>www.wigobc.org</a:t>
            </a:r>
            <a:r>
              <a:rPr lang="en-US" sz="2400" b="1" dirty="0">
                <a:solidFill>
                  <a:srgbClr val="0D5236"/>
                </a:solidFill>
                <a:latin typeface="Arial" panose="020B0604020202020204" pitchFamily="34" charset="0"/>
              </a:rPr>
              <a:t> </a:t>
            </a:r>
            <a:endParaRPr lang="en-US" sz="2400" dirty="0"/>
          </a:p>
        </p:txBody>
      </p:sp>
      <p:sp>
        <p:nvSpPr>
          <p:cNvPr id="2" name="TextBox 1">
            <a:extLst>
              <a:ext uri="{FF2B5EF4-FFF2-40B4-BE49-F238E27FC236}">
                <a16:creationId xmlns:a16="http://schemas.microsoft.com/office/drawing/2014/main" id="{D408CC1D-26F4-4883-94F6-6D7A556C9057}"/>
              </a:ext>
            </a:extLst>
          </p:cNvPr>
          <p:cNvSpPr txBox="1"/>
          <p:nvPr/>
        </p:nvSpPr>
        <p:spPr>
          <a:xfrm>
            <a:off x="760576" y="3780556"/>
            <a:ext cx="11349714" cy="1661993"/>
          </a:xfrm>
          <a:prstGeom prst="rect">
            <a:avLst/>
          </a:prstGeom>
          <a:noFill/>
        </p:spPr>
        <p:txBody>
          <a:bodyPr wrap="square" rtlCol="0">
            <a:spAutoFit/>
          </a:bodyPr>
          <a:lstStyle/>
          <a:p>
            <a:pPr algn="ctr"/>
            <a:r>
              <a:rPr lang="en-US" b="0" i="0" dirty="0">
                <a:solidFill>
                  <a:srgbClr val="434343"/>
                </a:solidFill>
                <a:effectLst/>
                <a:latin typeface="Arial" panose="020B0604020202020204" pitchFamily="34" charset="0"/>
              </a:rPr>
              <a:t>The 16th Annual GOBC will take place live and in-person at </a:t>
            </a:r>
          </a:p>
          <a:p>
            <a:pPr algn="ctr"/>
            <a:r>
              <a:rPr lang="en-US" b="0" i="0" dirty="0">
                <a:solidFill>
                  <a:srgbClr val="434343"/>
                </a:solidFill>
                <a:effectLst/>
                <a:latin typeface="Arial" panose="020B0604020202020204" pitchFamily="34" charset="0"/>
              </a:rPr>
              <a:t>Volk Field Air National Guard Base in Camp Douglas, WI.</a:t>
            </a:r>
          </a:p>
          <a:p>
            <a:pPr algn="ctr"/>
            <a:endParaRPr lang="en-US" b="0" i="0" dirty="0">
              <a:solidFill>
                <a:srgbClr val="434343"/>
              </a:solidFill>
              <a:effectLst/>
              <a:latin typeface="Arial" panose="020B0604020202020204" pitchFamily="34" charset="0"/>
            </a:endParaRPr>
          </a:p>
          <a:p>
            <a:pPr algn="ctr"/>
            <a:r>
              <a:rPr lang="en-US" sz="2400" b="1" i="0" dirty="0">
                <a:solidFill>
                  <a:srgbClr val="434343"/>
                </a:solidFill>
                <a:effectLst/>
                <a:latin typeface="Arial" panose="020B0604020202020204" pitchFamily="34" charset="0"/>
              </a:rPr>
              <a:t>Day 1: Grants and Funding</a:t>
            </a:r>
          </a:p>
          <a:p>
            <a:pPr algn="ctr"/>
            <a:r>
              <a:rPr lang="en-US" sz="2400" b="1" i="0" dirty="0">
                <a:solidFill>
                  <a:srgbClr val="434343"/>
                </a:solidFill>
                <a:effectLst/>
                <a:latin typeface="Arial" panose="020B0604020202020204" pitchFamily="34" charset="0"/>
              </a:rPr>
              <a:t>Day 2: Selling to the Government and Corporations</a:t>
            </a:r>
          </a:p>
        </p:txBody>
      </p:sp>
      <p:cxnSp>
        <p:nvCxnSpPr>
          <p:cNvPr id="5" name="Straight Connector 4">
            <a:extLst>
              <a:ext uri="{FF2B5EF4-FFF2-40B4-BE49-F238E27FC236}">
                <a16:creationId xmlns:a16="http://schemas.microsoft.com/office/drawing/2014/main" id="{11C6AA3E-0760-4BE3-A33A-9698D550217F}"/>
              </a:ext>
            </a:extLst>
          </p:cNvPr>
          <p:cNvCxnSpPr>
            <a:cxnSpLocks/>
          </p:cNvCxnSpPr>
          <p:nvPr/>
        </p:nvCxnSpPr>
        <p:spPr>
          <a:xfrm>
            <a:off x="1744461" y="2514763"/>
            <a:ext cx="8861244"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5068AB-C83D-49D4-8AA9-24C39C3D0652}"/>
              </a:ext>
            </a:extLst>
          </p:cNvPr>
          <p:cNvCxnSpPr>
            <a:cxnSpLocks/>
          </p:cNvCxnSpPr>
          <p:nvPr/>
        </p:nvCxnSpPr>
        <p:spPr>
          <a:xfrm>
            <a:off x="1665378" y="3780556"/>
            <a:ext cx="8861244" cy="0"/>
          </a:xfrm>
          <a:prstGeom prst="line">
            <a:avLst/>
          </a:prstGeom>
        </p:spPr>
        <p:style>
          <a:lnRef idx="1">
            <a:schemeClr val="dk1"/>
          </a:lnRef>
          <a:fillRef idx="0">
            <a:schemeClr val="dk1"/>
          </a:fillRef>
          <a:effectRef idx="0">
            <a:schemeClr val="dk1"/>
          </a:effectRef>
          <a:fontRef idx="minor">
            <a:schemeClr val="tx1"/>
          </a:fontRef>
        </p:style>
      </p:cxnSp>
      <p:sp>
        <p:nvSpPr>
          <p:cNvPr id="11" name="Date Placeholder 3">
            <a:extLst>
              <a:ext uri="{FF2B5EF4-FFF2-40B4-BE49-F238E27FC236}">
                <a16:creationId xmlns:a16="http://schemas.microsoft.com/office/drawing/2014/main" id="{732C160E-017E-4E5A-97AC-AD5EC45B6747}"/>
              </a:ext>
            </a:extLst>
          </p:cNvPr>
          <p:cNvSpPr txBox="1">
            <a:spLocks/>
          </p:cNvSpPr>
          <p:nvPr/>
        </p:nvSpPr>
        <p:spPr>
          <a:xfrm>
            <a:off x="10982795" y="6356350"/>
            <a:ext cx="9134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7/12/22</a:t>
            </a:r>
          </a:p>
        </p:txBody>
      </p:sp>
    </p:spTree>
    <p:extLst>
      <p:ext uri="{BB962C8B-B14F-4D97-AF65-F5344CB8AC3E}">
        <p14:creationId xmlns:p14="http://schemas.microsoft.com/office/powerpoint/2010/main" val="1701983014"/>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A3DD0-8EAC-EE48-BB1F-E77FBCB416D9}"/>
              </a:ext>
            </a:extLst>
          </p:cNvPr>
          <p:cNvSpPr txBox="1">
            <a:spLocks/>
          </p:cNvSpPr>
          <p:nvPr/>
        </p:nvSpPr>
        <p:spPr>
          <a:xfrm>
            <a:off x="397244" y="351927"/>
            <a:ext cx="12854065" cy="1325563"/>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defTabSz="914377">
              <a:defRPr/>
            </a:pPr>
            <a:r>
              <a:rPr lang="en-US" sz="4000" dirty="0">
                <a:solidFill>
                  <a:srgbClr val="063C59"/>
                </a:solidFill>
                <a:latin typeface="Arial" charset="0"/>
                <a:ea typeface="Arial" charset="0"/>
                <a:cs typeface="Arial" charset="0"/>
              </a:rPr>
              <a:t>ACQUISITION HOUR LIVE WEBINAR SERIES</a:t>
            </a:r>
          </a:p>
        </p:txBody>
      </p:sp>
      <p:sp>
        <p:nvSpPr>
          <p:cNvPr id="6" name="Content Placeholder 2">
            <a:extLst>
              <a:ext uri="{FF2B5EF4-FFF2-40B4-BE49-F238E27FC236}">
                <a16:creationId xmlns:a16="http://schemas.microsoft.com/office/drawing/2014/main" id="{A9F6B59C-3137-5644-97BE-CA52E732C3CA}"/>
              </a:ext>
            </a:extLst>
          </p:cNvPr>
          <p:cNvSpPr txBox="1">
            <a:spLocks/>
          </p:cNvSpPr>
          <p:nvPr/>
        </p:nvSpPr>
        <p:spPr>
          <a:xfrm>
            <a:off x="397243" y="1344450"/>
            <a:ext cx="5975295" cy="4740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defTabSz="914377">
              <a:spcAft>
                <a:spcPts val="0"/>
              </a:spcAft>
              <a:buClr>
                <a:prstClr val="white"/>
              </a:buClr>
              <a:buNone/>
              <a:defRP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2E16F5E-989E-44E4-8B96-5E0230BBB810}"/>
              </a:ext>
            </a:extLst>
          </p:cNvPr>
          <p:cNvSpPr txBox="1">
            <a:spLocks/>
          </p:cNvSpPr>
          <p:nvPr/>
        </p:nvSpPr>
        <p:spPr>
          <a:xfrm>
            <a:off x="3852334" y="6074216"/>
            <a:ext cx="4487333" cy="464696"/>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algn="ctr" defTabSz="914377">
              <a:defRPr/>
            </a:pPr>
            <a:r>
              <a:rPr lang="en-US" sz="2400" cap="none" dirty="0">
                <a:solidFill>
                  <a:srgbClr val="FF0000"/>
                </a:solidFill>
                <a:latin typeface="Arial" charset="0"/>
                <a:ea typeface="Arial" charset="0"/>
                <a:cs typeface="Arial" charset="0"/>
              </a:rPr>
              <a:t>…More at wispro.org/events</a:t>
            </a:r>
          </a:p>
        </p:txBody>
      </p:sp>
      <p:pic>
        <p:nvPicPr>
          <p:cNvPr id="11" name="Picture 10" descr="Text&#10;&#10;Description automatically generated">
            <a:extLst>
              <a:ext uri="{FF2B5EF4-FFF2-40B4-BE49-F238E27FC236}">
                <a16:creationId xmlns:a16="http://schemas.microsoft.com/office/drawing/2014/main" id="{970EC9A5-63B9-46A2-A88E-63843E24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10" name="Date Placeholder 3">
            <a:extLst>
              <a:ext uri="{FF2B5EF4-FFF2-40B4-BE49-F238E27FC236}">
                <a16:creationId xmlns:a16="http://schemas.microsoft.com/office/drawing/2014/main" id="{B5BDAD21-BF02-427B-A0E6-BC04E3A87AD9}"/>
              </a:ext>
            </a:extLst>
          </p:cNvPr>
          <p:cNvSpPr txBox="1">
            <a:spLocks/>
          </p:cNvSpPr>
          <p:nvPr/>
        </p:nvSpPr>
        <p:spPr>
          <a:xfrm>
            <a:off x="10393136" y="6356350"/>
            <a:ext cx="9134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7/12/22</a:t>
            </a:r>
          </a:p>
        </p:txBody>
      </p:sp>
      <p:sp>
        <p:nvSpPr>
          <p:cNvPr id="9" name="Content Placeholder 2">
            <a:extLst>
              <a:ext uri="{FF2B5EF4-FFF2-40B4-BE49-F238E27FC236}">
                <a16:creationId xmlns:a16="http://schemas.microsoft.com/office/drawing/2014/main" id="{15AC97F0-515D-4FD7-B6C3-E9C1B8A0045D}"/>
              </a:ext>
            </a:extLst>
          </p:cNvPr>
          <p:cNvSpPr txBox="1">
            <a:spLocks/>
          </p:cNvSpPr>
          <p:nvPr/>
        </p:nvSpPr>
        <p:spPr>
          <a:xfrm>
            <a:off x="1688674" y="814196"/>
            <a:ext cx="10271203" cy="5065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0"/>
              </a:spcAft>
              <a:buClr>
                <a:prstClr val="white"/>
              </a:buClr>
              <a:buNone/>
              <a:defRPr/>
            </a:pPr>
            <a:endParaRPr lang="en-US" sz="1050" dirty="0">
              <a:solidFill>
                <a:srgbClr val="434343"/>
              </a:solidFill>
              <a:latin typeface="Arial" panose="020B0604020202020204" pitchFamily="34" charset="0"/>
              <a:cs typeface="Arial" panose="020B0604020202020204" pitchFamily="34" charset="0"/>
            </a:endParaRPr>
          </a:p>
          <a:p>
            <a:pPr>
              <a:lnSpc>
                <a:spcPct val="100000"/>
              </a:lnSpc>
              <a:spcBef>
                <a:spcPts val="0"/>
              </a:spcBef>
              <a:spcAft>
                <a:spcPts val="0"/>
              </a:spcAft>
              <a:defRPr/>
            </a:pPr>
            <a:r>
              <a:rPr lang="en-US" sz="2400" dirty="0">
                <a:solidFill>
                  <a:prstClr val="black">
                    <a:lumMod val="85000"/>
                    <a:lumOff val="15000"/>
                  </a:prstClr>
                </a:solidFill>
                <a:latin typeface="Arial" panose="020B0604020202020204" pitchFamily="34" charset="0"/>
                <a:cs typeface="Arial" panose="020B0604020202020204" pitchFamily="34" charset="0"/>
              </a:rPr>
              <a:t>July 12, 2022</a:t>
            </a:r>
          </a:p>
          <a:p>
            <a:pPr lvl="1">
              <a:lnSpc>
                <a:spcPct val="100000"/>
              </a:lnSpc>
              <a:spcBef>
                <a:spcPts val="0"/>
              </a:spcBef>
              <a:spcAft>
                <a:spcPts val="0"/>
              </a:spcAft>
              <a:buClr>
                <a:prstClr val="white"/>
              </a:buClr>
              <a:defRPr/>
            </a:pPr>
            <a:r>
              <a:rPr lang="en-US" sz="2000" b="1" dirty="0">
                <a:solidFill>
                  <a:prstClr val="black">
                    <a:lumMod val="85000"/>
                    <a:lumOff val="15000"/>
                  </a:prstClr>
                </a:solidFill>
                <a:latin typeface="Arial" panose="020B0604020202020204" pitchFamily="34" charset="0"/>
                <a:cs typeface="Arial" panose="020B0604020202020204" pitchFamily="34" charset="0"/>
              </a:rPr>
              <a:t>The Procurement Integrated Enterprise Environment (PIEE) and Wide Area Workflow (WAWF) </a:t>
            </a:r>
            <a:r>
              <a:rPr lang="en-US" sz="1600" dirty="0">
                <a:solidFill>
                  <a:prstClr val="black">
                    <a:lumMod val="85000"/>
                    <a:lumOff val="15000"/>
                  </a:prstClr>
                </a:solidFill>
                <a:latin typeface="Arial" panose="020B0604020202020204" pitchFamily="34" charset="0"/>
                <a:cs typeface="Arial" panose="020B0604020202020204" pitchFamily="34" charset="0"/>
                <a:hlinkClick r:id="rId3"/>
              </a:rPr>
              <a:t>CLICK HERE</a:t>
            </a:r>
            <a:r>
              <a:rPr lang="en-US" sz="1600" dirty="0">
                <a:solidFill>
                  <a:prstClr val="black">
                    <a:lumMod val="85000"/>
                    <a:lumOff val="15000"/>
                  </a:prstClr>
                </a:solidFill>
                <a:latin typeface="Arial" panose="020B0604020202020204" pitchFamily="34" charset="0"/>
                <a:cs typeface="Arial" panose="020B0604020202020204" pitchFamily="34" charset="0"/>
              </a:rPr>
              <a:t> 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050" dirty="0">
                <a:solidFill>
                  <a:srgbClr val="434343"/>
                </a:solidFill>
                <a:latin typeface="Arial" panose="020B0604020202020204" pitchFamily="34" charset="0"/>
                <a:cs typeface="Arial" panose="020B0604020202020204" pitchFamily="34" charset="0"/>
              </a:rPr>
              <a:t>P</a:t>
            </a:r>
            <a:r>
              <a:rPr lang="en-US" sz="1050" b="0" i="0" dirty="0">
                <a:solidFill>
                  <a:srgbClr val="434343"/>
                </a:solidFill>
                <a:effectLst/>
                <a:latin typeface="Arial" panose="020B0604020202020204" pitchFamily="34" charset="0"/>
              </a:rPr>
              <a:t>resented by Benjamin Blanc, Wisconsin Procurement Institute</a:t>
            </a:r>
          </a:p>
          <a:p>
            <a:pPr lvl="1">
              <a:lnSpc>
                <a:spcPct val="100000"/>
              </a:lnSpc>
              <a:spcBef>
                <a:spcPts val="0"/>
              </a:spcBef>
              <a:spcAft>
                <a:spcPts val="0"/>
              </a:spcAft>
              <a:buClr>
                <a:prstClr val="white"/>
              </a:buClr>
              <a:defRPr/>
            </a:pPr>
            <a:endParaRPr lang="en-US" sz="1050" dirty="0">
              <a:solidFill>
                <a:srgbClr val="434343"/>
              </a:solidFill>
              <a:latin typeface="Arial" panose="020B0604020202020204" pitchFamily="34" charset="0"/>
              <a:cs typeface="Arial" panose="020B0604020202020204" pitchFamily="34" charset="0"/>
            </a:endParaRPr>
          </a:p>
          <a:p>
            <a:pPr>
              <a:lnSpc>
                <a:spcPct val="100000"/>
              </a:lnSpc>
              <a:spcBef>
                <a:spcPts val="0"/>
              </a:spcBef>
              <a:spcAft>
                <a:spcPts val="0"/>
              </a:spcAft>
              <a:defRPr/>
            </a:pPr>
            <a:r>
              <a:rPr lang="en-US" sz="2400" dirty="0">
                <a:solidFill>
                  <a:prstClr val="black">
                    <a:lumMod val="85000"/>
                    <a:lumOff val="15000"/>
                  </a:prstClr>
                </a:solidFill>
                <a:latin typeface="Arial" panose="020B0604020202020204" pitchFamily="34" charset="0"/>
                <a:cs typeface="Arial" panose="020B0604020202020204" pitchFamily="34" charset="0"/>
              </a:rPr>
              <a:t>August 9, 2022</a:t>
            </a:r>
          </a:p>
          <a:p>
            <a:pPr lvl="1">
              <a:lnSpc>
                <a:spcPct val="100000"/>
              </a:lnSpc>
              <a:spcBef>
                <a:spcPts val="0"/>
              </a:spcBef>
              <a:spcAft>
                <a:spcPts val="0"/>
              </a:spcAft>
              <a:buClr>
                <a:prstClr val="white"/>
              </a:buClr>
              <a:defRPr/>
            </a:pPr>
            <a:r>
              <a:rPr lang="en-US" sz="2000" b="1" dirty="0">
                <a:solidFill>
                  <a:prstClr val="black">
                    <a:lumMod val="85000"/>
                    <a:lumOff val="15000"/>
                  </a:prstClr>
                </a:solidFill>
                <a:latin typeface="Arial" panose="020B0604020202020204" pitchFamily="34" charset="0"/>
                <a:cs typeface="Arial" panose="020B0604020202020204" pitchFamily="34" charset="0"/>
              </a:rPr>
              <a:t>The Federal Spend to the End </a:t>
            </a:r>
          </a:p>
          <a:p>
            <a:pPr lvl="1">
              <a:lnSpc>
                <a:spcPct val="100000"/>
              </a:lnSpc>
              <a:spcBef>
                <a:spcPts val="0"/>
              </a:spcBef>
              <a:spcAft>
                <a:spcPts val="0"/>
              </a:spcAft>
              <a:buClr>
                <a:prstClr val="white"/>
              </a:buClr>
              <a:defRPr/>
            </a:pPr>
            <a:r>
              <a:rPr lang="en-US" sz="1600" dirty="0">
                <a:solidFill>
                  <a:prstClr val="black">
                    <a:lumMod val="85000"/>
                    <a:lumOff val="15000"/>
                  </a:prstClr>
                </a:solidFill>
                <a:latin typeface="Arial" panose="020B0604020202020204" pitchFamily="34" charset="0"/>
                <a:cs typeface="Arial" panose="020B0604020202020204" pitchFamily="34" charset="0"/>
                <a:hlinkClick r:id="rId4"/>
              </a:rPr>
              <a:t>CLICK HERE</a:t>
            </a:r>
            <a:r>
              <a:rPr lang="en-US" sz="1600" dirty="0">
                <a:solidFill>
                  <a:prstClr val="black">
                    <a:lumMod val="85000"/>
                    <a:lumOff val="15000"/>
                  </a:prstClr>
                </a:solidFill>
                <a:latin typeface="Arial" panose="020B0604020202020204" pitchFamily="34" charset="0"/>
                <a:cs typeface="Arial" panose="020B0604020202020204" pitchFamily="34" charset="0"/>
              </a:rPr>
              <a:t> 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050" dirty="0">
                <a:solidFill>
                  <a:srgbClr val="434343"/>
                </a:solidFill>
                <a:latin typeface="Arial" panose="020B0604020202020204" pitchFamily="34" charset="0"/>
                <a:cs typeface="Arial" panose="020B0604020202020204" pitchFamily="34" charset="0"/>
              </a:rPr>
              <a:t>P</a:t>
            </a:r>
            <a:r>
              <a:rPr lang="en-US" sz="1050" b="0" i="0" dirty="0">
                <a:solidFill>
                  <a:srgbClr val="434343"/>
                </a:solidFill>
                <a:effectLst/>
                <a:latin typeface="Arial" panose="020B0604020202020204" pitchFamily="34" charset="0"/>
              </a:rPr>
              <a:t>resented by Marc Violante, Wisconsin Procurement Institute</a:t>
            </a:r>
            <a:endParaRPr lang="en-US" dirty="0">
              <a:solidFill>
                <a:prstClr val="black">
                  <a:lumMod val="85000"/>
                  <a:lumOff val="15000"/>
                </a:prstClr>
              </a:solidFill>
              <a:latin typeface="Arial" panose="020B0604020202020204" pitchFamily="34" charset="0"/>
              <a:cs typeface="Arial" panose="020B0604020202020204" pitchFamily="34" charset="0"/>
            </a:endParaRPr>
          </a:p>
          <a:p>
            <a:pPr lvl="1">
              <a:lnSpc>
                <a:spcPct val="100000"/>
              </a:lnSpc>
              <a:spcBef>
                <a:spcPts val="0"/>
              </a:spcBef>
              <a:spcAft>
                <a:spcPts val="0"/>
              </a:spcAft>
              <a:buClr>
                <a:prstClr val="white"/>
              </a:buClr>
              <a:defRPr/>
            </a:pPr>
            <a:endParaRPr lang="en-US" sz="1050" dirty="0">
              <a:solidFill>
                <a:srgbClr val="434343"/>
              </a:solidFill>
              <a:latin typeface="Arial" panose="020B0604020202020204" pitchFamily="34" charset="0"/>
              <a:cs typeface="Arial" panose="020B0604020202020204" pitchFamily="34" charset="0"/>
            </a:endParaRPr>
          </a:p>
          <a:p>
            <a:pPr>
              <a:lnSpc>
                <a:spcPct val="100000"/>
              </a:lnSpc>
              <a:spcBef>
                <a:spcPts val="0"/>
              </a:spcBef>
              <a:spcAft>
                <a:spcPts val="0"/>
              </a:spcAft>
              <a:defRPr/>
            </a:pPr>
            <a:r>
              <a:rPr lang="en-US" sz="2400" dirty="0">
                <a:solidFill>
                  <a:prstClr val="black">
                    <a:lumMod val="85000"/>
                    <a:lumOff val="15000"/>
                  </a:prstClr>
                </a:solidFill>
                <a:latin typeface="Arial" panose="020B0604020202020204" pitchFamily="34" charset="0"/>
                <a:cs typeface="Arial" panose="020B0604020202020204" pitchFamily="34" charset="0"/>
              </a:rPr>
              <a:t>August 16, 2022</a:t>
            </a:r>
          </a:p>
          <a:p>
            <a:pPr lvl="1">
              <a:lnSpc>
                <a:spcPct val="100000"/>
              </a:lnSpc>
              <a:spcBef>
                <a:spcPts val="0"/>
              </a:spcBef>
              <a:spcAft>
                <a:spcPts val="0"/>
              </a:spcAft>
              <a:buClr>
                <a:prstClr val="white"/>
              </a:buClr>
              <a:defRPr/>
            </a:pPr>
            <a:r>
              <a:rPr lang="en-US" sz="2000" b="1" dirty="0">
                <a:solidFill>
                  <a:prstClr val="black">
                    <a:lumMod val="85000"/>
                    <a:lumOff val="15000"/>
                  </a:prstClr>
                </a:solidFill>
                <a:latin typeface="Arial" panose="020B0604020202020204" pitchFamily="34" charset="0"/>
                <a:cs typeface="Arial" panose="020B0604020202020204" pitchFamily="34" charset="0"/>
              </a:rPr>
              <a:t>Preparing a Winning Government Proposal </a:t>
            </a:r>
          </a:p>
          <a:p>
            <a:pPr lvl="1">
              <a:lnSpc>
                <a:spcPct val="100000"/>
              </a:lnSpc>
              <a:spcBef>
                <a:spcPts val="0"/>
              </a:spcBef>
              <a:spcAft>
                <a:spcPts val="0"/>
              </a:spcAft>
              <a:buClr>
                <a:prstClr val="white"/>
              </a:buClr>
              <a:defRPr/>
            </a:pPr>
            <a:r>
              <a:rPr lang="en-US" sz="1600" dirty="0">
                <a:solidFill>
                  <a:prstClr val="black">
                    <a:lumMod val="85000"/>
                    <a:lumOff val="15000"/>
                  </a:prstClr>
                </a:solidFill>
                <a:latin typeface="Arial" panose="020B0604020202020204" pitchFamily="34" charset="0"/>
                <a:cs typeface="Arial" panose="020B0604020202020204" pitchFamily="34" charset="0"/>
                <a:hlinkClick r:id="rId5"/>
              </a:rPr>
              <a:t>CLICK HERE</a:t>
            </a:r>
            <a:r>
              <a:rPr lang="en-US" sz="1600" dirty="0">
                <a:solidFill>
                  <a:prstClr val="black">
                    <a:lumMod val="85000"/>
                    <a:lumOff val="15000"/>
                  </a:prstClr>
                </a:solidFill>
                <a:latin typeface="Arial" panose="020B0604020202020204" pitchFamily="34" charset="0"/>
                <a:cs typeface="Arial" panose="020B0604020202020204" pitchFamily="34" charset="0"/>
              </a:rPr>
              <a:t> 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050" dirty="0">
                <a:solidFill>
                  <a:srgbClr val="434343"/>
                </a:solidFill>
                <a:latin typeface="Arial" panose="020B0604020202020204" pitchFamily="34" charset="0"/>
                <a:cs typeface="Arial" panose="020B0604020202020204" pitchFamily="34" charset="0"/>
              </a:rPr>
              <a:t>P</a:t>
            </a:r>
            <a:r>
              <a:rPr lang="en-US" sz="1050" b="0" i="0" dirty="0">
                <a:solidFill>
                  <a:srgbClr val="434343"/>
                </a:solidFill>
                <a:effectLst/>
                <a:latin typeface="Arial" panose="020B0604020202020204" pitchFamily="34" charset="0"/>
              </a:rPr>
              <a:t>resented by Carol Murphy, Wisconsin Procurement Institute</a:t>
            </a:r>
          </a:p>
          <a:p>
            <a:pPr lvl="1">
              <a:lnSpc>
                <a:spcPct val="100000"/>
              </a:lnSpc>
              <a:spcBef>
                <a:spcPts val="0"/>
              </a:spcBef>
              <a:spcAft>
                <a:spcPts val="0"/>
              </a:spcAft>
              <a:buClr>
                <a:prstClr val="white"/>
              </a:buClr>
              <a:defRPr/>
            </a:pPr>
            <a:endParaRPr lang="en-US" sz="1050" b="0" i="0" dirty="0">
              <a:solidFill>
                <a:srgbClr val="434343"/>
              </a:solidFill>
              <a:effectLst/>
              <a:latin typeface="Arial" panose="020B0604020202020204" pitchFamily="34" charset="0"/>
            </a:endParaRPr>
          </a:p>
          <a:p>
            <a:pPr>
              <a:lnSpc>
                <a:spcPct val="100000"/>
              </a:lnSpc>
              <a:spcBef>
                <a:spcPts val="0"/>
              </a:spcBef>
              <a:spcAft>
                <a:spcPts val="0"/>
              </a:spcAft>
              <a:defRPr/>
            </a:pPr>
            <a:r>
              <a:rPr lang="en-US" sz="2400" dirty="0">
                <a:solidFill>
                  <a:prstClr val="black">
                    <a:lumMod val="85000"/>
                    <a:lumOff val="15000"/>
                  </a:prstClr>
                </a:solidFill>
                <a:latin typeface="Arial" panose="020B0604020202020204" pitchFamily="34" charset="0"/>
                <a:cs typeface="Arial" panose="020B0604020202020204" pitchFamily="34" charset="0"/>
              </a:rPr>
              <a:t>August 23, 2022</a:t>
            </a:r>
          </a:p>
          <a:p>
            <a:pPr lvl="1">
              <a:lnSpc>
                <a:spcPct val="100000"/>
              </a:lnSpc>
              <a:spcBef>
                <a:spcPts val="0"/>
              </a:spcBef>
              <a:spcAft>
                <a:spcPts val="0"/>
              </a:spcAft>
              <a:buClr>
                <a:prstClr val="white"/>
              </a:buClr>
              <a:defRPr/>
            </a:pPr>
            <a:r>
              <a:rPr lang="en-US" sz="2000" b="1" dirty="0">
                <a:solidFill>
                  <a:prstClr val="black">
                    <a:lumMod val="85000"/>
                    <a:lumOff val="15000"/>
                  </a:prstClr>
                </a:solidFill>
                <a:latin typeface="Arial" panose="020B0604020202020204" pitchFamily="34" charset="0"/>
                <a:cs typeface="Arial" panose="020B0604020202020204" pitchFamily="34" charset="0"/>
              </a:rPr>
              <a:t>Disaster Contracting </a:t>
            </a:r>
          </a:p>
          <a:p>
            <a:pPr lvl="1">
              <a:lnSpc>
                <a:spcPct val="100000"/>
              </a:lnSpc>
              <a:spcBef>
                <a:spcPts val="0"/>
              </a:spcBef>
              <a:spcAft>
                <a:spcPts val="0"/>
              </a:spcAft>
              <a:buClr>
                <a:prstClr val="white"/>
              </a:buClr>
              <a:defRPr/>
            </a:pPr>
            <a:r>
              <a:rPr lang="en-US" sz="1600" dirty="0">
                <a:solidFill>
                  <a:prstClr val="black">
                    <a:lumMod val="85000"/>
                    <a:lumOff val="15000"/>
                  </a:prstClr>
                </a:solidFill>
                <a:latin typeface="Arial" panose="020B0604020202020204" pitchFamily="34" charset="0"/>
                <a:cs typeface="Arial" panose="020B0604020202020204" pitchFamily="34" charset="0"/>
                <a:hlinkClick r:id="rId6"/>
              </a:rPr>
              <a:t>CLICK HERE</a:t>
            </a:r>
            <a:r>
              <a:rPr lang="en-US" sz="1600" dirty="0">
                <a:solidFill>
                  <a:prstClr val="black">
                    <a:lumMod val="85000"/>
                    <a:lumOff val="15000"/>
                  </a:prstClr>
                </a:solidFill>
                <a:latin typeface="Arial" panose="020B0604020202020204" pitchFamily="34" charset="0"/>
                <a:cs typeface="Arial" panose="020B0604020202020204" pitchFamily="34" charset="0"/>
              </a:rPr>
              <a:t> for additional information</a:t>
            </a:r>
            <a:br>
              <a:rPr lang="en-US" sz="1600" dirty="0">
                <a:solidFill>
                  <a:prstClr val="black">
                    <a:lumMod val="85000"/>
                    <a:lumOff val="15000"/>
                  </a:prstClr>
                </a:solidFill>
                <a:latin typeface="Arial" panose="020B0604020202020204" pitchFamily="34" charset="0"/>
                <a:cs typeface="Arial" panose="020B0604020202020204" pitchFamily="34" charset="0"/>
              </a:rPr>
            </a:br>
            <a:r>
              <a:rPr lang="en-US" sz="1050" dirty="0">
                <a:solidFill>
                  <a:srgbClr val="434343"/>
                </a:solidFill>
                <a:latin typeface="Arial" panose="020B0604020202020204" pitchFamily="34" charset="0"/>
                <a:cs typeface="Arial" panose="020B0604020202020204" pitchFamily="34" charset="0"/>
              </a:rPr>
              <a:t>P</a:t>
            </a:r>
            <a:r>
              <a:rPr lang="en-US" sz="1050" b="0" i="0" dirty="0">
                <a:solidFill>
                  <a:srgbClr val="434343"/>
                </a:solidFill>
                <a:effectLst/>
                <a:latin typeface="Arial" panose="020B0604020202020204" pitchFamily="34" charset="0"/>
              </a:rPr>
              <a:t>resented by Marc Violante, Wisconsin Procurement Institute</a:t>
            </a:r>
            <a:endParaRPr lang="en-US" dirty="0">
              <a:solidFill>
                <a:prstClr val="black">
                  <a:lumMod val="85000"/>
                  <a:lumOff val="1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842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14CBEA-C587-4947-B9CA-C03C0793947F}"/>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SURVEY</a:t>
            </a:r>
          </a:p>
        </p:txBody>
      </p:sp>
      <p:pic>
        <p:nvPicPr>
          <p:cNvPr id="5" name="Picture 4">
            <a:extLst>
              <a:ext uri="{FF2B5EF4-FFF2-40B4-BE49-F238E27FC236}">
                <a16:creationId xmlns:a16="http://schemas.microsoft.com/office/drawing/2014/main" id="{1CC2761D-67DF-3E49-8770-9315641A5447}"/>
              </a:ext>
            </a:extLst>
          </p:cNvPr>
          <p:cNvPicPr>
            <a:picLocks noChangeAspect="1"/>
          </p:cNvPicPr>
          <p:nvPr/>
        </p:nvPicPr>
        <p:blipFill rotWithShape="1">
          <a:blip r:embed="rId2"/>
          <a:srcRect r="32711" b="19174"/>
          <a:stretch/>
        </p:blipFill>
        <p:spPr>
          <a:xfrm>
            <a:off x="4831980" y="-268381"/>
            <a:ext cx="7391499" cy="7126382"/>
          </a:xfrm>
          <a:prstGeom prst="rect">
            <a:avLst/>
          </a:prstGeom>
        </p:spPr>
      </p:pic>
      <p:pic>
        <p:nvPicPr>
          <p:cNvPr id="3" name="Picture 2">
            <a:extLst>
              <a:ext uri="{FF2B5EF4-FFF2-40B4-BE49-F238E27FC236}">
                <a16:creationId xmlns:a16="http://schemas.microsoft.com/office/drawing/2014/main" id="{D6590720-48B7-A149-B363-0E64970A5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970" y="1327232"/>
            <a:ext cx="3295010" cy="4393346"/>
          </a:xfrm>
          <a:prstGeom prst="rect">
            <a:avLst/>
          </a:prstGeom>
        </p:spPr>
      </p:pic>
      <p:pic>
        <p:nvPicPr>
          <p:cNvPr id="9" name="Picture 8" descr="Text&#10;&#10;Description automatically generated">
            <a:extLst>
              <a:ext uri="{FF2B5EF4-FFF2-40B4-BE49-F238E27FC236}">
                <a16:creationId xmlns:a16="http://schemas.microsoft.com/office/drawing/2014/main" id="{2F2A6DD2-5CB3-4856-BF96-829B00DAE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7" name="Date Placeholder 3">
            <a:extLst>
              <a:ext uri="{FF2B5EF4-FFF2-40B4-BE49-F238E27FC236}">
                <a16:creationId xmlns:a16="http://schemas.microsoft.com/office/drawing/2014/main" id="{2B5CD811-3006-4CD4-9F35-92E7FF28CD37}"/>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7/12/22</a:t>
            </a:r>
          </a:p>
        </p:txBody>
      </p:sp>
    </p:spTree>
    <p:extLst>
      <p:ext uri="{BB962C8B-B14F-4D97-AF65-F5344CB8AC3E}">
        <p14:creationId xmlns:p14="http://schemas.microsoft.com/office/powerpoint/2010/main" val="38058592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430" y="4064219"/>
            <a:ext cx="6835140" cy="1574581"/>
          </a:xfrm>
        </p:spPr>
        <p:txBody>
          <a:bodyPr>
            <a:normAutofit/>
          </a:bodyPr>
          <a:lstStyle/>
          <a:p>
            <a:pPr marL="114300" lvl="0" indent="0" algn="ctr" defTabSz="457200">
              <a:lnSpc>
                <a:spcPct val="100000"/>
              </a:lnSpc>
              <a:spcBef>
                <a:spcPct val="20000"/>
              </a:spcBef>
              <a:spcAft>
                <a:spcPts val="0"/>
              </a:spcAft>
              <a:buClr>
                <a:srgbClr val="BC1C1C">
                  <a:lumMod val="75000"/>
                </a:srgbClr>
              </a:buClr>
              <a:buSzPct val="145000"/>
              <a:buNone/>
            </a:pPr>
            <a:r>
              <a:rPr lang="en-US" dirty="0">
                <a:solidFill>
                  <a:prstClr val="black"/>
                </a:solidFill>
                <a:latin typeface="Arial" panose="020B0604020202020204" pitchFamily="34" charset="0"/>
                <a:cs typeface="Arial" panose="020B0604020202020204" pitchFamily="34" charset="0"/>
              </a:rPr>
              <a:t>CPE Certificate available, please contact:</a:t>
            </a:r>
          </a:p>
          <a:p>
            <a:pPr marL="114300" lvl="0" indent="0" algn="ctr" defTabSz="457200">
              <a:lnSpc>
                <a:spcPct val="100000"/>
              </a:lnSpc>
              <a:spcBef>
                <a:spcPct val="20000"/>
              </a:spcBef>
              <a:spcAft>
                <a:spcPts val="0"/>
              </a:spcAft>
              <a:buClr>
                <a:srgbClr val="BC1C1C">
                  <a:lumMod val="75000"/>
                </a:srgbClr>
              </a:buClr>
              <a:buSzPct val="145000"/>
              <a:buNone/>
            </a:pPr>
            <a:r>
              <a:rPr lang="en-US" b="1" dirty="0">
                <a:solidFill>
                  <a:prstClr val="black"/>
                </a:solidFill>
                <a:latin typeface="Arial" panose="020B0604020202020204" pitchFamily="34" charset="0"/>
                <a:cs typeface="Arial" panose="020B0604020202020204" pitchFamily="34" charset="0"/>
              </a:rPr>
              <a:t>Benjamin Blanc</a:t>
            </a:r>
          </a:p>
          <a:p>
            <a:pPr marL="114300" lvl="0" indent="0" algn="ctr" defTabSz="457200">
              <a:lnSpc>
                <a:spcPct val="100000"/>
              </a:lnSpc>
              <a:spcBef>
                <a:spcPct val="20000"/>
              </a:spcBef>
              <a:spcAft>
                <a:spcPts val="0"/>
              </a:spcAft>
              <a:buClr>
                <a:srgbClr val="BC1C1C">
                  <a:lumMod val="75000"/>
                </a:srgbClr>
              </a:buClr>
              <a:buSzPct val="145000"/>
              <a:buNone/>
            </a:pPr>
            <a:r>
              <a:rPr lang="en-US" dirty="0" err="1">
                <a:solidFill>
                  <a:prstClr val="black"/>
                </a:solidFill>
                <a:latin typeface="Arial" panose="020B0604020202020204" pitchFamily="34" charset="0"/>
                <a:cs typeface="Arial" panose="020B0604020202020204" pitchFamily="34" charset="0"/>
              </a:rPr>
              <a:t>benjaminb@wispro.org</a:t>
            </a:r>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85498C-EDEF-AC42-82E6-361F20880EB0}"/>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63C59"/>
                </a:solidFill>
                <a:effectLst/>
                <a:uLnTx/>
                <a:uFillTx/>
                <a:latin typeface="Arial" charset="0"/>
                <a:ea typeface="Arial" charset="0"/>
                <a:cs typeface="Arial" charset="0"/>
              </a:rPr>
              <a:t>CONTINUING PROFESSIONAL EDUCATION</a:t>
            </a:r>
          </a:p>
        </p:txBody>
      </p:sp>
      <p:pic>
        <p:nvPicPr>
          <p:cNvPr id="13" name="Picture 12">
            <a:extLst>
              <a:ext uri="{FF2B5EF4-FFF2-40B4-BE49-F238E27FC236}">
                <a16:creationId xmlns:a16="http://schemas.microsoft.com/office/drawing/2014/main" id="{B8396011-8123-8040-991B-8D478DF7EA8A}"/>
              </a:ext>
            </a:extLst>
          </p:cNvPr>
          <p:cNvPicPr>
            <a:picLocks noChangeAspect="1"/>
          </p:cNvPicPr>
          <p:nvPr/>
        </p:nvPicPr>
        <p:blipFill rotWithShape="1">
          <a:blip r:embed="rId2">
            <a:extLst>
              <a:ext uri="{28A0092B-C50C-407E-A947-70E740481C1C}">
                <a14:useLocalDpi xmlns:a14="http://schemas.microsoft.com/office/drawing/2010/main" val="0"/>
              </a:ext>
            </a:extLst>
          </a:blip>
          <a:srcRect t="15779" b="32888"/>
          <a:stretch/>
        </p:blipFill>
        <p:spPr>
          <a:xfrm>
            <a:off x="3620119" y="1402080"/>
            <a:ext cx="4951763" cy="2541905"/>
          </a:xfrm>
          <a:prstGeom prst="rect">
            <a:avLst/>
          </a:prstGeom>
        </p:spPr>
      </p:pic>
      <p:pic>
        <p:nvPicPr>
          <p:cNvPr id="9" name="Picture 8" descr="Text&#10;&#10;Description automatically generated">
            <a:extLst>
              <a:ext uri="{FF2B5EF4-FFF2-40B4-BE49-F238E27FC236}">
                <a16:creationId xmlns:a16="http://schemas.microsoft.com/office/drawing/2014/main" id="{5AEA094D-5221-4487-AC16-E0B7AED37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9" y="5824753"/>
            <a:ext cx="1962637" cy="1000945"/>
          </a:xfrm>
          <a:prstGeom prst="rect">
            <a:avLst/>
          </a:prstGeom>
        </p:spPr>
      </p:pic>
      <p:sp>
        <p:nvSpPr>
          <p:cNvPr id="7" name="Date Placeholder 3">
            <a:extLst>
              <a:ext uri="{FF2B5EF4-FFF2-40B4-BE49-F238E27FC236}">
                <a16:creationId xmlns:a16="http://schemas.microsoft.com/office/drawing/2014/main" id="{7DCDF8FD-AB05-4EE9-9626-D8667BFDD7F7}"/>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7/12/22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135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80"/>
          <p:cNvSpPr txBox="1">
            <a:spLocks/>
          </p:cNvSpPr>
          <p:nvPr/>
        </p:nvSpPr>
        <p:spPr>
          <a:xfrm>
            <a:off x="1239773" y="647338"/>
            <a:ext cx="9712454" cy="5220937"/>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dirty="0">
                <a:solidFill>
                  <a:srgbClr val="063C59"/>
                </a:solidFill>
                <a:latin typeface="Arial" panose="020B0604020202020204" pitchFamily="34" charset="0"/>
                <a:cs typeface="Arial" panose="020B0604020202020204" pitchFamily="34" charset="0"/>
              </a:rPr>
              <a:t>Presented By</a:t>
            </a:r>
            <a:br>
              <a:rPr lang="en-US" b="1" dirty="0">
                <a:solidFill>
                  <a:schemeClr val="tx1">
                    <a:lumMod val="85000"/>
                    <a:lumOff val="15000"/>
                  </a:schemeClr>
                </a:solidFill>
                <a:latin typeface="Arial" panose="020B0604020202020204" pitchFamily="34" charset="0"/>
                <a:cs typeface="Arial" panose="020B0604020202020204" pitchFamily="34" charset="0"/>
              </a:rPr>
            </a:br>
            <a:br>
              <a:rPr lang="en-US" sz="1400" b="1" dirty="0">
                <a:solidFill>
                  <a:schemeClr val="tx1">
                    <a:lumMod val="85000"/>
                    <a:lumOff val="15000"/>
                  </a:schemeClr>
                </a:solidFill>
                <a:latin typeface="Arial" panose="020B0604020202020204" pitchFamily="34" charset="0"/>
                <a:cs typeface="Arial" panose="020B0604020202020204" pitchFamily="34" charset="0"/>
              </a:rPr>
            </a:br>
            <a:r>
              <a:rPr lang="en-US" sz="2400" b="1" dirty="0">
                <a:solidFill>
                  <a:schemeClr val="tx1">
                    <a:lumMod val="85000"/>
                    <a:lumOff val="15000"/>
                  </a:schemeClr>
                </a:solidFill>
                <a:latin typeface="Arial" panose="020B0604020202020204" pitchFamily="34" charset="0"/>
                <a:cs typeface="Arial" panose="020B0604020202020204" pitchFamily="34" charset="0"/>
              </a:rPr>
              <a:t>Wisconsin Procurement Institute (WPI)</a:t>
            </a:r>
            <a:br>
              <a:rPr lang="en-US" sz="2400" b="1" dirty="0">
                <a:solidFill>
                  <a:prstClr val="black"/>
                </a:solidFill>
                <a:latin typeface="Arial" panose="020B0604020202020204" pitchFamily="34" charset="0"/>
                <a:cs typeface="Arial" panose="020B0604020202020204" pitchFamily="34" charset="0"/>
              </a:rPr>
            </a:br>
            <a:r>
              <a:rPr lang="en-US" sz="2000" dirty="0">
                <a:solidFill>
                  <a:srgbClr val="C00000"/>
                </a:solidFill>
                <a:latin typeface="Arial" panose="020B0604020202020204" pitchFamily="34" charset="0"/>
                <a:cs typeface="Arial" panose="020B0604020202020204" pitchFamily="34" charset="0"/>
                <a:hlinkClick r:id="rId2"/>
              </a:rPr>
              <a:t>www.wispro.org</a:t>
            </a:r>
            <a:r>
              <a:rPr lang="en-US" sz="2000" dirty="0">
                <a:solidFill>
                  <a:srgbClr val="C00000"/>
                </a:solidFill>
                <a:latin typeface="Arial" panose="020B0604020202020204" pitchFamily="34" charset="0"/>
                <a:cs typeface="Arial" panose="020B0604020202020204" pitchFamily="34" charset="0"/>
              </a:rPr>
              <a:t> </a:t>
            </a:r>
            <a:br>
              <a:rPr lang="en-US" sz="2400" b="1" dirty="0">
                <a:solidFill>
                  <a:srgbClr val="C00000"/>
                </a:solidFill>
                <a:latin typeface="Arial" panose="020B0604020202020204" pitchFamily="34" charset="0"/>
                <a:cs typeface="Arial" panose="020B0604020202020204" pitchFamily="34" charset="0"/>
              </a:rPr>
            </a:br>
            <a:endParaRPr lang="en-US" sz="42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n-US" sz="4200" b="1" dirty="0">
                <a:solidFill>
                  <a:schemeClr val="tx1">
                    <a:lumMod val="85000"/>
                    <a:lumOff val="15000"/>
                  </a:schemeClr>
                </a:solidFill>
                <a:latin typeface="Arial" panose="020B0604020202020204" pitchFamily="34" charset="0"/>
                <a:cs typeface="Arial" panose="020B0604020202020204" pitchFamily="34" charset="0"/>
              </a:rPr>
              <a:t>Benjamin Blanc</a:t>
            </a:r>
          </a:p>
          <a:p>
            <a:pPr algn="ctr"/>
            <a:r>
              <a:rPr lang="en-US" sz="2400" b="1" dirty="0">
                <a:solidFill>
                  <a:schemeClr val="tx1">
                    <a:lumMod val="85000"/>
                    <a:lumOff val="15000"/>
                  </a:schemeClr>
                </a:solidFill>
                <a:latin typeface="Arial" panose="020B0604020202020204" pitchFamily="34" charset="0"/>
                <a:cs typeface="Arial" panose="020B0604020202020204" pitchFamily="34" charset="0"/>
              </a:rPr>
              <a:t>Wisconsin Procurement Institute</a:t>
            </a:r>
          </a:p>
          <a:p>
            <a:pPr algn="ctr"/>
            <a:r>
              <a:rPr lang="en-US" sz="2400" dirty="0">
                <a:solidFill>
                  <a:schemeClr val="tx1">
                    <a:lumMod val="85000"/>
                    <a:lumOff val="15000"/>
                  </a:schemeClr>
                </a:solidFill>
                <a:latin typeface="Arial" panose="020B0604020202020204" pitchFamily="34" charset="0"/>
                <a:cs typeface="Arial" panose="020B0604020202020204" pitchFamily="34" charset="0"/>
                <a:hlinkClick r:id="rId3"/>
              </a:rPr>
              <a:t>benjaminb@wispro.org </a:t>
            </a:r>
            <a:r>
              <a:rPr lang="en-US" sz="2400" dirty="0">
                <a:solidFill>
                  <a:schemeClr val="tx1">
                    <a:lumMod val="85000"/>
                    <a:lumOff val="15000"/>
                  </a:schemeClr>
                </a:solidFill>
                <a:latin typeface="Arial" panose="020B0604020202020204" pitchFamily="34" charset="0"/>
                <a:cs typeface="Arial" panose="020B0604020202020204" pitchFamily="34" charset="0"/>
              </a:rPr>
              <a:t>|</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lumMod val="85000"/>
                    <a:lumOff val="15000"/>
                  </a:schemeClr>
                </a:solidFill>
                <a:latin typeface="Arial" panose="020B0604020202020204" pitchFamily="34" charset="0"/>
                <a:cs typeface="Arial" panose="020B0604020202020204" pitchFamily="34" charset="0"/>
              </a:rPr>
              <a:t>414-270-3600</a:t>
            </a:r>
          </a:p>
          <a:p>
            <a:pPr algn="ctr"/>
            <a:endParaRPr lang="en-US" sz="320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algn="ctr"/>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pPr algn="ctr"/>
            <a:r>
              <a:rPr lang="en-US" sz="2000" dirty="0">
                <a:solidFill>
                  <a:schemeClr val="tx1">
                    <a:lumMod val="85000"/>
                    <a:lumOff val="15000"/>
                  </a:schemeClr>
                </a:solidFill>
                <a:latin typeface="Arial" panose="020B0604020202020204" pitchFamily="34" charset="0"/>
                <a:cs typeface="Arial" panose="020B0604020202020204" pitchFamily="34" charset="0"/>
              </a:rPr>
              <a:t>10437 Innovation Drive, Suite 320</a:t>
            </a:r>
            <a:br>
              <a:rPr lang="en-US" sz="2000" dirty="0">
                <a:solidFill>
                  <a:schemeClr val="tx1">
                    <a:lumMod val="85000"/>
                    <a:lumOff val="15000"/>
                  </a:schemeClr>
                </a:solidFill>
                <a:latin typeface="Arial" panose="020B0604020202020204" pitchFamily="34" charset="0"/>
                <a:cs typeface="Arial" panose="020B0604020202020204" pitchFamily="34" charset="0"/>
              </a:rPr>
            </a:br>
            <a:r>
              <a:rPr lang="en-US" sz="2000" dirty="0">
                <a:solidFill>
                  <a:schemeClr val="tx1">
                    <a:lumMod val="85000"/>
                    <a:lumOff val="15000"/>
                  </a:schemeClr>
                </a:solidFill>
                <a:latin typeface="Arial" panose="020B0604020202020204" pitchFamily="34" charset="0"/>
                <a:cs typeface="Arial" panose="020B0604020202020204" pitchFamily="34" charset="0"/>
              </a:rPr>
              <a:t>Milwaukee, WI  53226</a:t>
            </a:r>
            <a:endParaRPr lang="en-US" sz="2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CAE7C28-8174-4003-946D-43476F35C34E}"/>
              </a:ext>
            </a:extLst>
          </p:cNvPr>
          <p:cNvSpPr txBox="1">
            <a:spLocks/>
          </p:cNvSpPr>
          <p:nvPr/>
        </p:nvSpPr>
        <p:spPr>
          <a:xfrm>
            <a:off x="11168744" y="6356350"/>
            <a:ext cx="9386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7/12/22</a:t>
            </a:r>
          </a:p>
        </p:txBody>
      </p:sp>
    </p:spTree>
    <p:extLst>
      <p:ext uri="{BB962C8B-B14F-4D97-AF65-F5344CB8AC3E}">
        <p14:creationId xmlns:p14="http://schemas.microsoft.com/office/powerpoint/2010/main" val="127749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67663B-F379-AE44-9AB1-379885479910}"/>
              </a:ext>
            </a:extLst>
          </p:cNvPr>
          <p:cNvGrpSpPr/>
          <p:nvPr/>
        </p:nvGrpSpPr>
        <p:grpSpPr>
          <a:xfrm>
            <a:off x="765404" y="-209006"/>
            <a:ext cx="10514142" cy="7067006"/>
            <a:chOff x="0" y="-405779"/>
            <a:chExt cx="12068977" cy="8112077"/>
          </a:xfrm>
        </p:grpSpPr>
        <p:pic>
          <p:nvPicPr>
            <p:cNvPr id="8" name="Picture 7">
              <a:extLst>
                <a:ext uri="{FF2B5EF4-FFF2-40B4-BE49-F238E27FC236}">
                  <a16:creationId xmlns:a16="http://schemas.microsoft.com/office/drawing/2014/main" id="{E7BA977A-DC96-DC48-9B2F-0E9FA039CA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5779"/>
              <a:ext cx="12068977" cy="8112077"/>
            </a:xfrm>
            <a:prstGeom prst="rect">
              <a:avLst/>
            </a:prstGeom>
          </p:spPr>
        </p:pic>
        <p:sp>
          <p:nvSpPr>
            <p:cNvPr id="11" name="Oval 10">
              <a:extLst>
                <a:ext uri="{FF2B5EF4-FFF2-40B4-BE49-F238E27FC236}">
                  <a16:creationId xmlns:a16="http://schemas.microsoft.com/office/drawing/2014/main" id="{672C2C85-17E2-2241-A574-41E94D400DA5}"/>
                </a:ext>
              </a:extLst>
            </p:cNvPr>
            <p:cNvSpPr/>
            <p:nvPr/>
          </p:nvSpPr>
          <p:spPr>
            <a:xfrm>
              <a:off x="7121486" y="867579"/>
              <a:ext cx="683046" cy="3332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C919EEA-A925-7348-90F1-1A39CF088AAD}"/>
                </a:ext>
              </a:extLst>
            </p:cNvPr>
            <p:cNvSpPr txBox="1"/>
            <p:nvPr/>
          </p:nvSpPr>
          <p:spPr>
            <a:xfrm>
              <a:off x="3458992" y="4172028"/>
              <a:ext cx="3084724" cy="529936"/>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www.wispro.org</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Date Placeholder 3">
            <a:extLst>
              <a:ext uri="{FF2B5EF4-FFF2-40B4-BE49-F238E27FC236}">
                <a16:creationId xmlns:a16="http://schemas.microsoft.com/office/drawing/2014/main" id="{AB9BA61A-3195-468E-862A-377FBD07E7BE}"/>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black"/>
                </a:solidFill>
                <a:latin typeface="Arial" panose="020B0604020202020204" pitchFamily="34" charset="0"/>
                <a:cs typeface="Arial" panose="020B0604020202020204" pitchFamily="34" charset="0"/>
              </a:rPr>
              <a:t>7/12/22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Text&#10;&#10;Description automatically generated">
            <a:extLst>
              <a:ext uri="{FF2B5EF4-FFF2-40B4-BE49-F238E27FC236}">
                <a16:creationId xmlns:a16="http://schemas.microsoft.com/office/drawing/2014/main" id="{7EF56D5D-30BD-4261-952E-464DBBB29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19" y="5857055"/>
            <a:ext cx="1962637" cy="1000945"/>
          </a:xfrm>
          <a:prstGeom prst="rect">
            <a:avLst/>
          </a:prstGeom>
        </p:spPr>
      </p:pic>
    </p:spTree>
    <p:extLst>
      <p:ext uri="{BB962C8B-B14F-4D97-AF65-F5344CB8AC3E}">
        <p14:creationId xmlns:p14="http://schemas.microsoft.com/office/powerpoint/2010/main" val="81523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A95211-38BA-584D-B19D-DD1ABCA9C824}"/>
              </a:ext>
            </a:extLst>
          </p:cNvPr>
          <p:cNvSpPr txBox="1">
            <a:spLocks/>
          </p:cNvSpPr>
          <p:nvPr/>
        </p:nvSpPr>
        <p:spPr>
          <a:xfrm>
            <a:off x="351519" y="351927"/>
            <a:ext cx="11520441" cy="621944"/>
          </a:xfrm>
          <a:prstGeom prst="rect">
            <a:avLst/>
          </a:prstGeom>
        </p:spPr>
        <p:txBody>
          <a:bodyPr/>
          <a:lstStyle>
            <a:lvl1pPr algn="l" defTabSz="914400" rtl="0" eaLnBrk="1" latinLnBrk="0" hangingPunct="1">
              <a:lnSpc>
                <a:spcPct val="90000"/>
              </a:lnSpc>
              <a:spcBef>
                <a:spcPct val="0"/>
              </a:spcBef>
              <a:buNone/>
              <a:defRPr sz="4400" b="1" kern="1200" cap="all" baseline="0">
                <a:solidFill>
                  <a:srgbClr val="C00000"/>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63C59"/>
                </a:solidFill>
                <a:effectLst/>
                <a:uLnTx/>
                <a:uFillTx/>
                <a:latin typeface="Arial" charset="0"/>
                <a:ea typeface="Arial" charset="0"/>
                <a:cs typeface="Arial" charset="0"/>
              </a:rPr>
              <a:t>Questions?</a:t>
            </a:r>
          </a:p>
        </p:txBody>
      </p:sp>
      <p:grpSp>
        <p:nvGrpSpPr>
          <p:cNvPr id="11" name="Group 10">
            <a:extLst>
              <a:ext uri="{FF2B5EF4-FFF2-40B4-BE49-F238E27FC236}">
                <a16:creationId xmlns:a16="http://schemas.microsoft.com/office/drawing/2014/main" id="{3378BFA4-1117-AB49-8200-D465BD12094A}"/>
              </a:ext>
            </a:extLst>
          </p:cNvPr>
          <p:cNvGrpSpPr/>
          <p:nvPr/>
        </p:nvGrpSpPr>
        <p:grpSpPr>
          <a:xfrm>
            <a:off x="0" y="1201310"/>
            <a:ext cx="12192000" cy="4851400"/>
            <a:chOff x="0" y="766318"/>
            <a:chExt cx="12223479" cy="4726128"/>
          </a:xfrm>
        </p:grpSpPr>
        <p:pic>
          <p:nvPicPr>
            <p:cNvPr id="3" name="Picture 2">
              <a:extLst>
                <a:ext uri="{FF2B5EF4-FFF2-40B4-BE49-F238E27FC236}">
                  <a16:creationId xmlns:a16="http://schemas.microsoft.com/office/drawing/2014/main" id="{B3188587-ECE9-9547-B7FB-B52F6EFAF830}"/>
                </a:ext>
              </a:extLst>
            </p:cNvPr>
            <p:cNvPicPr>
              <a:picLocks noChangeAspect="1"/>
            </p:cNvPicPr>
            <p:nvPr/>
          </p:nvPicPr>
          <p:blipFill rotWithShape="1">
            <a:blip r:embed="rId2"/>
            <a:srcRect r="18621"/>
            <a:stretch/>
          </p:blipFill>
          <p:spPr>
            <a:xfrm>
              <a:off x="2301739" y="1600118"/>
              <a:ext cx="9921740" cy="3892328"/>
            </a:xfrm>
            <a:prstGeom prst="rect">
              <a:avLst/>
            </a:prstGeom>
          </p:spPr>
        </p:pic>
        <p:pic>
          <p:nvPicPr>
            <p:cNvPr id="10" name="Picture 9">
              <a:extLst>
                <a:ext uri="{FF2B5EF4-FFF2-40B4-BE49-F238E27FC236}">
                  <a16:creationId xmlns:a16="http://schemas.microsoft.com/office/drawing/2014/main" id="{07ABFC39-678E-5F45-8506-D1D8437D5B4D}"/>
                </a:ext>
              </a:extLst>
            </p:cNvPr>
            <p:cNvPicPr>
              <a:picLocks noChangeAspect="1"/>
            </p:cNvPicPr>
            <p:nvPr/>
          </p:nvPicPr>
          <p:blipFill rotWithShape="1">
            <a:blip r:embed="rId2"/>
            <a:srcRect l="81121"/>
            <a:stretch/>
          </p:blipFill>
          <p:spPr>
            <a:xfrm>
              <a:off x="0" y="766318"/>
              <a:ext cx="2301739" cy="3892328"/>
            </a:xfrm>
            <a:prstGeom prst="rect">
              <a:avLst/>
            </a:prstGeom>
          </p:spPr>
        </p:pic>
      </p:grpSp>
      <p:sp>
        <p:nvSpPr>
          <p:cNvPr id="7" name="Date Placeholder 3">
            <a:extLst>
              <a:ext uri="{FF2B5EF4-FFF2-40B4-BE49-F238E27FC236}">
                <a16:creationId xmlns:a16="http://schemas.microsoft.com/office/drawing/2014/main" id="{C3066B82-2510-A242-93BC-4FA85AA7B32F}"/>
              </a:ext>
            </a:extLst>
          </p:cNvPr>
          <p:cNvSpPr txBox="1">
            <a:spLocks/>
          </p:cNvSpPr>
          <p:nvPr/>
        </p:nvSpPr>
        <p:spPr>
          <a:xfrm>
            <a:off x="10409464" y="6356350"/>
            <a:ext cx="8971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prstClr val="white"/>
                </a:solidFill>
                <a:latin typeface="Arial" panose="020B0604020202020204" pitchFamily="34" charset="0"/>
                <a:cs typeface="Arial" panose="020B0604020202020204" pitchFamily="34" charset="0"/>
              </a:rPr>
              <a:t>6/24/20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CB35F75D-4727-E74B-A216-DCB194EA80AF}"/>
              </a:ext>
            </a:extLst>
          </p:cNvPr>
          <p:cNvSpPr txBox="1">
            <a:spLocks/>
          </p:cNvSpPr>
          <p:nvPr/>
        </p:nvSpPr>
        <p:spPr>
          <a:xfrm>
            <a:off x="11189110" y="6356350"/>
            <a:ext cx="8206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Page </a:t>
            </a:r>
            <a:fld id="{D4FF9E37-D829-8749-81E8-48B480CA2C7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D41FE7E-A1A8-40BE-BC26-5A76CF89C7A4}"/>
              </a:ext>
            </a:extLst>
          </p:cNvPr>
          <p:cNvSpPr/>
          <p:nvPr/>
        </p:nvSpPr>
        <p:spPr>
          <a:xfrm>
            <a:off x="6060545" y="736600"/>
            <a:ext cx="4648200" cy="5984875"/>
          </a:xfrm>
          <a:prstGeom prst="rect">
            <a:avLst/>
          </a:prstGeom>
          <a:ln w="38100">
            <a:solidFill>
              <a:srgbClr val="063C5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FE852FE9-A26E-4093-A7DA-F0DA4E33AB56}"/>
              </a:ext>
            </a:extLst>
          </p:cNvPr>
          <p:cNvGrpSpPr/>
          <p:nvPr/>
        </p:nvGrpSpPr>
        <p:grpSpPr>
          <a:xfrm>
            <a:off x="6324270" y="1122877"/>
            <a:ext cx="4161717" cy="2472489"/>
            <a:chOff x="173068" y="268919"/>
            <a:chExt cx="4161717" cy="2472489"/>
          </a:xfrm>
        </p:grpSpPr>
        <p:pic>
          <p:nvPicPr>
            <p:cNvPr id="13" name="Picture 12">
              <a:extLst>
                <a:ext uri="{FF2B5EF4-FFF2-40B4-BE49-F238E27FC236}">
                  <a16:creationId xmlns:a16="http://schemas.microsoft.com/office/drawing/2014/main" id="{9E41B62D-90DD-4734-A0DE-EF9215952DF4}"/>
                </a:ext>
              </a:extLst>
            </p:cNvPr>
            <p:cNvPicPr>
              <a:picLocks noChangeAspect="1"/>
            </p:cNvPicPr>
            <p:nvPr/>
          </p:nvPicPr>
          <p:blipFill>
            <a:blip r:embed="rId3"/>
            <a:stretch>
              <a:fillRect/>
            </a:stretch>
          </p:blipFill>
          <p:spPr>
            <a:xfrm>
              <a:off x="632235" y="1318935"/>
              <a:ext cx="2997354" cy="1422473"/>
            </a:xfrm>
            <a:prstGeom prst="rect">
              <a:avLst/>
            </a:prstGeom>
          </p:spPr>
        </p:pic>
        <p:grpSp>
          <p:nvGrpSpPr>
            <p:cNvPr id="14" name="Group 13">
              <a:extLst>
                <a:ext uri="{FF2B5EF4-FFF2-40B4-BE49-F238E27FC236}">
                  <a16:creationId xmlns:a16="http://schemas.microsoft.com/office/drawing/2014/main" id="{D50E50F2-FBE1-4439-9C6A-9A29F0025689}"/>
                </a:ext>
              </a:extLst>
            </p:cNvPr>
            <p:cNvGrpSpPr/>
            <p:nvPr/>
          </p:nvGrpSpPr>
          <p:grpSpPr>
            <a:xfrm>
              <a:off x="173068" y="268919"/>
              <a:ext cx="4161717" cy="1704114"/>
              <a:chOff x="3691275" y="23497"/>
              <a:chExt cx="4161717" cy="1704114"/>
            </a:xfrm>
          </p:grpSpPr>
          <p:sp>
            <p:nvSpPr>
              <p:cNvPr id="15" name="Rectangle 14">
                <a:extLst>
                  <a:ext uri="{FF2B5EF4-FFF2-40B4-BE49-F238E27FC236}">
                    <a16:creationId xmlns:a16="http://schemas.microsoft.com/office/drawing/2014/main" id="{A2F5FFBC-AFB4-47F0-B885-40D775298879}"/>
                  </a:ext>
                </a:extLst>
              </p:cNvPr>
              <p:cNvSpPr/>
              <p:nvPr/>
            </p:nvSpPr>
            <p:spPr>
              <a:xfrm>
                <a:off x="3691275" y="23497"/>
                <a:ext cx="4161717"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Opening the Questions Box</a:t>
                </a:r>
              </a:p>
            </p:txBody>
          </p:sp>
          <p:sp>
            <p:nvSpPr>
              <p:cNvPr id="16" name="Oval 15">
                <a:extLst>
                  <a:ext uri="{FF2B5EF4-FFF2-40B4-BE49-F238E27FC236}">
                    <a16:creationId xmlns:a16="http://schemas.microsoft.com/office/drawing/2014/main" id="{F410ECF7-4547-47C7-8937-9F309120077D}"/>
                  </a:ext>
                </a:extLst>
              </p:cNvPr>
              <p:cNvSpPr/>
              <p:nvPr/>
            </p:nvSpPr>
            <p:spPr>
              <a:xfrm>
                <a:off x="4410067" y="1422050"/>
                <a:ext cx="269803" cy="3055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D6CDEE7-829F-4FF4-BFE1-AA318A30443F}"/>
                  </a:ext>
                </a:extLst>
              </p:cNvPr>
              <p:cNvGrpSpPr/>
              <p:nvPr/>
            </p:nvGrpSpPr>
            <p:grpSpPr>
              <a:xfrm>
                <a:off x="4425469" y="846980"/>
                <a:ext cx="219456" cy="509537"/>
                <a:chOff x="3691570" y="609600"/>
                <a:chExt cx="219456" cy="509537"/>
              </a:xfrm>
            </p:grpSpPr>
            <p:sp>
              <p:nvSpPr>
                <p:cNvPr id="19" name="Down Arrow 14">
                  <a:extLst>
                    <a:ext uri="{FF2B5EF4-FFF2-40B4-BE49-F238E27FC236}">
                      <a16:creationId xmlns:a16="http://schemas.microsoft.com/office/drawing/2014/main" id="{24507065-CC98-4D9D-8302-DA5BD7579DF5}"/>
                    </a:ext>
                  </a:extLst>
                </p:cNvPr>
                <p:cNvSpPr/>
                <p:nvPr/>
              </p:nvSpPr>
              <p:spPr>
                <a:xfrm>
                  <a:off x="3691570" y="858854"/>
                  <a:ext cx="219456" cy="2602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65AA707-11D4-4913-BE82-9E3CF75F8925}"/>
                    </a:ext>
                  </a:extLst>
                </p:cNvPr>
                <p:cNvCxnSpPr/>
                <p:nvPr/>
              </p:nvCxnSpPr>
              <p:spPr>
                <a:xfrm>
                  <a:off x="3796535" y="609600"/>
                  <a:ext cx="0" cy="3036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F961905-41BC-4301-AA15-5F6BE6F8356A}"/>
                  </a:ext>
                </a:extLst>
              </p:cNvPr>
              <p:cNvSpPr txBox="1"/>
              <p:nvPr/>
            </p:nvSpPr>
            <p:spPr>
              <a:xfrm>
                <a:off x="4458428" y="557289"/>
                <a:ext cx="2453184" cy="523220"/>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here to access </a:t>
                </a:r>
                <a:br>
                  <a:rPr lang="en-US" sz="1400" dirty="0">
                    <a:solidFill>
                      <a:srgbClr val="FF0000"/>
                    </a:solidFill>
                    <a:latin typeface="Times New Roman" panose="02020603050405020304" pitchFamily="18" charset="0"/>
                    <a:cs typeface="Times New Roman" panose="02020603050405020304" pitchFamily="18" charset="0"/>
                  </a:rPr>
                </a:br>
                <a:r>
                  <a:rPr lang="en-US" sz="1400" dirty="0">
                    <a:solidFill>
                      <a:srgbClr val="FF0000"/>
                    </a:solidFill>
                    <a:latin typeface="Times New Roman" panose="02020603050405020304" pitchFamily="18" charset="0"/>
                    <a:cs typeface="Times New Roman" panose="02020603050405020304" pitchFamily="18" charset="0"/>
                  </a:rPr>
                  <a:t>	within the Control Panel</a:t>
                </a:r>
              </a:p>
            </p:txBody>
          </p:sp>
        </p:grpSp>
      </p:grpSp>
      <p:grpSp>
        <p:nvGrpSpPr>
          <p:cNvPr id="21" name="Group 20">
            <a:extLst>
              <a:ext uri="{FF2B5EF4-FFF2-40B4-BE49-F238E27FC236}">
                <a16:creationId xmlns:a16="http://schemas.microsoft.com/office/drawing/2014/main" id="{6BB8117B-F8D1-46D3-B84F-528660F37648}"/>
              </a:ext>
            </a:extLst>
          </p:cNvPr>
          <p:cNvGrpSpPr/>
          <p:nvPr/>
        </p:nvGrpSpPr>
        <p:grpSpPr>
          <a:xfrm>
            <a:off x="6324270" y="3797239"/>
            <a:ext cx="4044230" cy="2712018"/>
            <a:chOff x="7748853" y="107382"/>
            <a:chExt cx="4044230" cy="2712018"/>
          </a:xfrm>
        </p:grpSpPr>
        <p:pic>
          <p:nvPicPr>
            <p:cNvPr id="22" name="Picture 21">
              <a:extLst>
                <a:ext uri="{FF2B5EF4-FFF2-40B4-BE49-F238E27FC236}">
                  <a16:creationId xmlns:a16="http://schemas.microsoft.com/office/drawing/2014/main" id="{E0FA038A-5B86-420C-A071-B237275820FE}"/>
                </a:ext>
              </a:extLst>
            </p:cNvPr>
            <p:cNvPicPr>
              <a:picLocks noChangeAspect="1"/>
            </p:cNvPicPr>
            <p:nvPr/>
          </p:nvPicPr>
          <p:blipFill>
            <a:blip r:embed="rId4"/>
            <a:stretch>
              <a:fillRect/>
            </a:stretch>
          </p:blipFill>
          <p:spPr>
            <a:xfrm>
              <a:off x="9534285" y="943546"/>
              <a:ext cx="2213222" cy="1551766"/>
            </a:xfrm>
            <a:prstGeom prst="rect">
              <a:avLst/>
            </a:prstGeom>
          </p:spPr>
        </p:pic>
        <p:sp>
          <p:nvSpPr>
            <p:cNvPr id="23" name="Up Arrow 19">
              <a:extLst>
                <a:ext uri="{FF2B5EF4-FFF2-40B4-BE49-F238E27FC236}">
                  <a16:creationId xmlns:a16="http://schemas.microsoft.com/office/drawing/2014/main" id="{4AF34637-8C47-4105-812B-21138F807304}"/>
                </a:ext>
              </a:extLst>
            </p:cNvPr>
            <p:cNvSpPr/>
            <p:nvPr/>
          </p:nvSpPr>
          <p:spPr>
            <a:xfrm>
              <a:off x="11470850"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D27D1D-8C0F-4FF6-9D45-BDA97E277F9A}"/>
                </a:ext>
              </a:extLst>
            </p:cNvPr>
            <p:cNvSpPr txBox="1"/>
            <p:nvPr/>
          </p:nvSpPr>
          <p:spPr>
            <a:xfrm>
              <a:off x="7748853" y="1096234"/>
              <a:ext cx="1454329" cy="95410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Type questions here at any time during a presentation</a:t>
              </a:r>
            </a:p>
          </p:txBody>
        </p:sp>
        <p:grpSp>
          <p:nvGrpSpPr>
            <p:cNvPr id="25" name="Group 24">
              <a:extLst>
                <a:ext uri="{FF2B5EF4-FFF2-40B4-BE49-F238E27FC236}">
                  <a16:creationId xmlns:a16="http://schemas.microsoft.com/office/drawing/2014/main" id="{0CCA4D98-2429-4A7E-B60B-0D6084879D3D}"/>
                </a:ext>
              </a:extLst>
            </p:cNvPr>
            <p:cNvGrpSpPr/>
            <p:nvPr/>
          </p:nvGrpSpPr>
          <p:grpSpPr>
            <a:xfrm>
              <a:off x="7778541" y="1890781"/>
              <a:ext cx="1674120" cy="256108"/>
              <a:chOff x="7483016" y="1890781"/>
              <a:chExt cx="1674120" cy="256108"/>
            </a:xfrm>
          </p:grpSpPr>
          <p:sp>
            <p:nvSpPr>
              <p:cNvPr id="35" name="Right Arrow 25">
                <a:extLst>
                  <a:ext uri="{FF2B5EF4-FFF2-40B4-BE49-F238E27FC236}">
                    <a16:creationId xmlns:a16="http://schemas.microsoft.com/office/drawing/2014/main" id="{02E84CD8-C006-493A-AE6A-81E1070C1F04}"/>
                  </a:ext>
                </a:extLst>
              </p:cNvPr>
              <p:cNvSpPr/>
              <p:nvPr/>
            </p:nvSpPr>
            <p:spPr>
              <a:xfrm>
                <a:off x="8804751" y="1890781"/>
                <a:ext cx="352385" cy="256108"/>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361E7C1-883A-4E6C-9984-FEC592CF6636}"/>
                  </a:ext>
                </a:extLst>
              </p:cNvPr>
              <p:cNvCxnSpPr/>
              <p:nvPr/>
            </p:nvCxnSpPr>
            <p:spPr>
              <a:xfrm>
                <a:off x="7483016" y="2089933"/>
                <a:ext cx="1610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19D819B-C709-4A66-81D5-9AFD98F1C7BF}"/>
                </a:ext>
              </a:extLst>
            </p:cNvPr>
            <p:cNvSpPr/>
            <p:nvPr/>
          </p:nvSpPr>
          <p:spPr>
            <a:xfrm>
              <a:off x="9496194"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55D98B-1BDD-44C8-BA66-683E10698335}"/>
                </a:ext>
              </a:extLst>
            </p:cNvPr>
            <p:cNvSpPr/>
            <p:nvPr/>
          </p:nvSpPr>
          <p:spPr>
            <a:xfrm>
              <a:off x="11368002"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87DC0F-AD0D-4AE2-9577-4253A5BC71B7}"/>
                </a:ext>
              </a:extLst>
            </p:cNvPr>
            <p:cNvSpPr txBox="1"/>
            <p:nvPr/>
          </p:nvSpPr>
          <p:spPr>
            <a:xfrm>
              <a:off x="7815484" y="2511623"/>
              <a:ext cx="3552519" cy="307777"/>
            </a:xfrm>
            <a:prstGeom prst="rect">
              <a:avLst/>
            </a:prstGeom>
            <a:noFill/>
          </p:spPr>
          <p:txBody>
            <a:bodyPr wrap="square" rtlCol="0">
              <a:spAutoFit/>
            </a:bodyPr>
            <a:lstStyle/>
            <a:p>
              <a:pPr>
                <a:tabLst>
                  <a:tab pos="228600" algn="l"/>
                </a:tabLst>
              </a:pPr>
              <a:r>
                <a:rPr lang="en-US" sz="1400" dirty="0">
                  <a:solidFill>
                    <a:srgbClr val="FF0000"/>
                  </a:solidFill>
                  <a:latin typeface="Times New Roman" panose="02020603050405020304" pitchFamily="18" charset="0"/>
                  <a:cs typeface="Times New Roman" panose="02020603050405020304" pitchFamily="18" charset="0"/>
                </a:rPr>
                <a:t>Click Send when ready to submit a question</a:t>
              </a:r>
            </a:p>
          </p:txBody>
        </p:sp>
        <p:sp>
          <p:nvSpPr>
            <p:cNvPr id="29" name="Rectangle 28">
              <a:extLst>
                <a:ext uri="{FF2B5EF4-FFF2-40B4-BE49-F238E27FC236}">
                  <a16:creationId xmlns:a16="http://schemas.microsoft.com/office/drawing/2014/main" id="{D33311A1-8149-4402-AFD9-3AF89910BCE1}"/>
                </a:ext>
              </a:extLst>
            </p:cNvPr>
            <p:cNvSpPr/>
            <p:nvPr/>
          </p:nvSpPr>
          <p:spPr>
            <a:xfrm>
              <a:off x="7913517" y="107382"/>
              <a:ext cx="3791423" cy="369332"/>
            </a:xfrm>
            <a:prstGeom prst="rect">
              <a:avLst/>
            </a:prstGeom>
          </p:spPr>
          <p:txBody>
            <a:bodyPr wrap="none">
              <a:spAutoFit/>
            </a:bodyPr>
            <a:lstStyle/>
            <a:p>
              <a:pPr>
                <a:lnSpc>
                  <a:spcPct val="90000"/>
                </a:lnSpc>
                <a:spcBef>
                  <a:spcPct val="0"/>
                </a:spcBef>
                <a:defRPr/>
              </a:pPr>
              <a:r>
                <a:rPr lang="en-US" sz="2000" b="1" cap="all" dirty="0">
                  <a:solidFill>
                    <a:srgbClr val="063C59"/>
                  </a:solidFill>
                  <a:latin typeface="Arial" charset="0"/>
                  <a:ea typeface="Arial" charset="0"/>
                  <a:cs typeface="Arial" charset="0"/>
                </a:rPr>
                <a:t>Using the Questions Box</a:t>
              </a:r>
            </a:p>
          </p:txBody>
        </p:sp>
        <p:pic>
          <p:nvPicPr>
            <p:cNvPr id="30" name="Picture 29">
              <a:extLst>
                <a:ext uri="{FF2B5EF4-FFF2-40B4-BE49-F238E27FC236}">
                  <a16:creationId xmlns:a16="http://schemas.microsoft.com/office/drawing/2014/main" id="{38459571-F5BC-48A1-B14F-D23A5FFED20F}"/>
                </a:ext>
              </a:extLst>
            </p:cNvPr>
            <p:cNvPicPr>
              <a:picLocks noChangeAspect="1"/>
            </p:cNvPicPr>
            <p:nvPr/>
          </p:nvPicPr>
          <p:blipFill>
            <a:blip r:embed="rId4"/>
            <a:stretch>
              <a:fillRect/>
            </a:stretch>
          </p:blipFill>
          <p:spPr>
            <a:xfrm>
              <a:off x="9539860" y="943546"/>
              <a:ext cx="2213222" cy="1551766"/>
            </a:xfrm>
            <a:prstGeom prst="rect">
              <a:avLst/>
            </a:prstGeom>
          </p:spPr>
        </p:pic>
        <p:sp>
          <p:nvSpPr>
            <p:cNvPr id="31" name="Up Arrow 30">
              <a:extLst>
                <a:ext uri="{FF2B5EF4-FFF2-40B4-BE49-F238E27FC236}">
                  <a16:creationId xmlns:a16="http://schemas.microsoft.com/office/drawing/2014/main" id="{F028E37A-2332-4781-8EFF-B35ECDD38A4D}"/>
                </a:ext>
              </a:extLst>
            </p:cNvPr>
            <p:cNvSpPr/>
            <p:nvPr/>
          </p:nvSpPr>
          <p:spPr>
            <a:xfrm>
              <a:off x="11476425" y="2536490"/>
              <a:ext cx="216814" cy="22034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F6980B-F6A2-47FB-BE95-D697BCFA1D59}"/>
                </a:ext>
              </a:extLst>
            </p:cNvPr>
            <p:cNvSpPr/>
            <p:nvPr/>
          </p:nvSpPr>
          <p:spPr>
            <a:xfrm>
              <a:off x="9501769" y="1778418"/>
              <a:ext cx="2291314" cy="36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5D8936-B8BE-45C7-BB91-71A0CD8092A1}"/>
                </a:ext>
              </a:extLst>
            </p:cNvPr>
            <p:cNvSpPr/>
            <p:nvPr/>
          </p:nvSpPr>
          <p:spPr>
            <a:xfrm>
              <a:off x="11373577" y="2163200"/>
              <a:ext cx="417595" cy="348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42D8C96-E202-49E1-B42D-E6B697C0A847}"/>
                </a:ext>
              </a:extLst>
            </p:cNvPr>
            <p:cNvSpPr txBox="1"/>
            <p:nvPr/>
          </p:nvSpPr>
          <p:spPr>
            <a:xfrm>
              <a:off x="7821059" y="2511623"/>
              <a:ext cx="3552519" cy="276999"/>
            </a:xfrm>
            <a:prstGeom prst="rect">
              <a:avLst/>
            </a:prstGeom>
            <a:noFill/>
          </p:spPr>
          <p:txBody>
            <a:bodyPr wrap="square" rtlCol="0">
              <a:spAutoFit/>
            </a:bodyPr>
            <a:lstStyle/>
            <a:p>
              <a:pPr>
                <a:tabLst>
                  <a:tab pos="228600" algn="l"/>
                </a:tabLst>
              </a:pPr>
              <a:endParaRPr lang="en-US" sz="1200" dirty="0">
                <a:solidFill>
                  <a:srgbClr val="FF0000"/>
                </a:solidFill>
                <a:latin typeface="Times New Roman" panose="02020603050405020304" pitchFamily="18" charset="0"/>
                <a:cs typeface="Times New Roman" panose="02020603050405020304" pitchFamily="18" charset="0"/>
              </a:endParaRPr>
            </a:p>
          </p:txBody>
        </p:sp>
      </p:grpSp>
      <p:pic>
        <p:nvPicPr>
          <p:cNvPr id="38" name="Picture 37" descr="Text&#10;&#10;Description automatically generated">
            <a:extLst>
              <a:ext uri="{FF2B5EF4-FFF2-40B4-BE49-F238E27FC236}">
                <a16:creationId xmlns:a16="http://schemas.microsoft.com/office/drawing/2014/main" id="{501661E6-19DA-4E15-851F-32E9DF18D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9" y="5857055"/>
            <a:ext cx="1962637" cy="1000945"/>
          </a:xfrm>
          <a:prstGeom prst="rect">
            <a:avLst/>
          </a:prstGeom>
        </p:spPr>
      </p:pic>
    </p:spTree>
    <p:extLst>
      <p:ext uri="{BB962C8B-B14F-4D97-AF65-F5344CB8AC3E}">
        <p14:creationId xmlns:p14="http://schemas.microsoft.com/office/powerpoint/2010/main" val="7021309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6.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C2AF12-4A9E-454A-939E-BCBFD79F929C}" vid="{F41FD4C8-1CAF-44C9-B4C9-C837BBC98E9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5125</TotalTime>
  <Words>3620</Words>
  <Application>Microsoft Office PowerPoint</Application>
  <PresentationFormat>Widescreen</PresentationFormat>
  <Paragraphs>566</Paragraphs>
  <Slides>77</Slides>
  <Notes>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77</vt:i4>
      </vt:variant>
    </vt:vector>
  </HeadingPairs>
  <TitlesOfParts>
    <vt:vector size="89" baseType="lpstr">
      <vt:lpstr>Arial</vt:lpstr>
      <vt:lpstr>Calibri</vt:lpstr>
      <vt:lpstr>Corbel</vt:lpstr>
      <vt:lpstr>Times New Roman</vt:lpstr>
      <vt:lpstr>Wingdings</vt:lpstr>
      <vt:lpstr>Custom Design</vt:lpstr>
      <vt:lpstr>1_Custom Design</vt:lpstr>
      <vt:lpstr>7_Custom Design</vt:lpstr>
      <vt:lpstr>8_Custom Design</vt:lpstr>
      <vt:lpstr>9_Custom Design</vt:lpstr>
      <vt:lpstr>23_Custom Design</vt:lpstr>
      <vt:lpstr>2_Custom Design</vt:lpstr>
      <vt:lpstr>PowerPoint Presentation</vt:lpstr>
      <vt:lpstr>Webinar Etiquette</vt:lpstr>
      <vt:lpstr>PowerPoint Presentation</vt:lpstr>
      <vt:lpstr>ABOUT WPI Supporting the mission</vt:lpstr>
      <vt:lpstr>PowerPoint Presentation</vt:lpstr>
      <vt:lpstr>PowerPoint Presentation</vt:lpstr>
      <vt:lpstr>PowerPoint Presentation</vt:lpstr>
      <vt:lpstr>PowerPoint Presentation</vt:lpstr>
      <vt:lpstr>PowerPoint Presentation</vt:lpstr>
      <vt:lpstr>What we will Cover Today</vt:lpstr>
      <vt:lpstr>What is PIEE</vt:lpstr>
      <vt:lpstr>What IS piee?</vt:lpstr>
      <vt:lpstr>What IS piee?</vt:lpstr>
      <vt:lpstr>What IS piee?</vt:lpstr>
      <vt:lpstr>What IS piee?</vt:lpstr>
      <vt:lpstr>What IS piee?</vt:lpstr>
      <vt:lpstr>What IS piee?</vt:lpstr>
      <vt:lpstr>What IS piee?</vt:lpstr>
      <vt:lpstr>What IS piee?</vt:lpstr>
      <vt:lpstr>CAPABILITIES</vt:lpstr>
      <vt:lpstr>What IS piee?</vt:lpstr>
      <vt:lpstr>What IS piee?</vt:lpstr>
      <vt:lpstr>What IS piee?</vt:lpstr>
      <vt:lpstr>The modules</vt:lpstr>
      <vt:lpstr>FEDMALL</vt:lpstr>
      <vt:lpstr>FEDMALL</vt:lpstr>
      <vt:lpstr>FEDMALL</vt:lpstr>
      <vt:lpstr>solicitation</vt:lpstr>
      <vt:lpstr>solicitation</vt:lpstr>
      <vt:lpstr>sprs</vt:lpstr>
      <vt:lpstr>sprs</vt:lpstr>
      <vt:lpstr>sprs</vt:lpstr>
      <vt:lpstr>sprs</vt:lpstr>
      <vt:lpstr>sprs</vt:lpstr>
      <vt:lpstr>CCM</vt:lpstr>
      <vt:lpstr>CCM</vt:lpstr>
      <vt:lpstr>CCM</vt:lpstr>
      <vt:lpstr>CCM</vt:lpstr>
      <vt:lpstr>CCM</vt:lpstr>
      <vt:lpstr>CCM</vt:lpstr>
      <vt:lpstr>CCM</vt:lpstr>
      <vt:lpstr>Csp</vt:lpstr>
      <vt:lpstr>Csp</vt:lpstr>
      <vt:lpstr>Csp</vt:lpstr>
      <vt:lpstr>EDA</vt:lpstr>
      <vt:lpstr>EDA</vt:lpstr>
      <vt:lpstr>EDA</vt:lpstr>
      <vt:lpstr>EDA</vt:lpstr>
      <vt:lpstr>GFP</vt:lpstr>
      <vt:lpstr>GFP</vt:lpstr>
      <vt:lpstr>GFP</vt:lpstr>
      <vt:lpstr>GFP</vt:lpstr>
      <vt:lpstr>GFP</vt:lpstr>
      <vt:lpstr>GFP</vt:lpstr>
      <vt:lpstr>GFP</vt:lpstr>
      <vt:lpstr>GFP</vt:lpstr>
      <vt:lpstr>IUID</vt:lpstr>
      <vt:lpstr>IUID</vt:lpstr>
      <vt:lpstr>IUID</vt:lpstr>
      <vt:lpstr>IUID</vt:lpstr>
      <vt:lpstr>IUID</vt:lpstr>
      <vt:lpstr>Adding a role in piee</vt:lpstr>
      <vt:lpstr>Adding a role in piee</vt:lpstr>
      <vt:lpstr>Keeping up with PIEE AND wawf</vt:lpstr>
      <vt:lpstr>PowerPoint Presentation</vt:lpstr>
      <vt:lpstr>What IS NEW?</vt:lpstr>
      <vt:lpstr>Updates CAN BE FOUND UNDER THE TRAINING SITE AS WELL</vt:lpstr>
      <vt:lpstr>CUSTOMER SUPPORT</vt:lpstr>
      <vt:lpstr>PIEE customer sUPPORT</vt:lpstr>
      <vt:lpstr>Dfas customer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WPI Guest</dc:creator>
  <cp:lastModifiedBy>Ben Blanc</cp:lastModifiedBy>
  <cp:revision>289</cp:revision>
  <cp:lastPrinted>2021-05-18T21:12:15Z</cp:lastPrinted>
  <dcterms:created xsi:type="dcterms:W3CDTF">2017-06-13T20:20:30Z</dcterms:created>
  <dcterms:modified xsi:type="dcterms:W3CDTF">2022-09-09T19:19:54Z</dcterms:modified>
</cp:coreProperties>
</file>