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 id="2147483871" r:id="rId2"/>
    <p:sldMasterId id="2147483883" r:id="rId3"/>
    <p:sldMasterId id="2147484207" r:id="rId4"/>
    <p:sldMasterId id="2147484243" r:id="rId5"/>
    <p:sldMasterId id="2147484255" r:id="rId6"/>
  </p:sldMasterIdLst>
  <p:notesMasterIdLst>
    <p:notesMasterId r:id="rId130"/>
  </p:notesMasterIdLst>
  <p:handoutMasterIdLst>
    <p:handoutMasterId r:id="rId131"/>
  </p:handoutMasterIdLst>
  <p:sldIdLst>
    <p:sldId id="397" r:id="rId7"/>
    <p:sldId id="475" r:id="rId8"/>
    <p:sldId id="585" r:id="rId9"/>
    <p:sldId id="485" r:id="rId10"/>
    <p:sldId id="476" r:id="rId11"/>
    <p:sldId id="595" r:id="rId12"/>
    <p:sldId id="474" r:id="rId13"/>
    <p:sldId id="259" r:id="rId14"/>
    <p:sldId id="270" r:id="rId15"/>
    <p:sldId id="370" r:id="rId16"/>
    <p:sldId id="278" r:id="rId17"/>
    <p:sldId id="277" r:id="rId18"/>
    <p:sldId id="276" r:id="rId19"/>
    <p:sldId id="275" r:id="rId20"/>
    <p:sldId id="379" r:id="rId21"/>
    <p:sldId id="273" r:id="rId22"/>
    <p:sldId id="380" r:id="rId23"/>
    <p:sldId id="371" r:id="rId24"/>
    <p:sldId id="272" r:id="rId25"/>
    <p:sldId id="286" r:id="rId26"/>
    <p:sldId id="271" r:id="rId27"/>
    <p:sldId id="285" r:id="rId28"/>
    <p:sldId id="284" r:id="rId29"/>
    <p:sldId id="283" r:id="rId30"/>
    <p:sldId id="282" r:id="rId31"/>
    <p:sldId id="281" r:id="rId32"/>
    <p:sldId id="280" r:id="rId33"/>
    <p:sldId id="299" r:id="rId34"/>
    <p:sldId id="298" r:id="rId35"/>
    <p:sldId id="297" r:id="rId36"/>
    <p:sldId id="296" r:id="rId37"/>
    <p:sldId id="295" r:id="rId38"/>
    <p:sldId id="294" r:id="rId39"/>
    <p:sldId id="293" r:id="rId40"/>
    <p:sldId id="292" r:id="rId41"/>
    <p:sldId id="291" r:id="rId42"/>
    <p:sldId id="290" r:id="rId43"/>
    <p:sldId id="289" r:id="rId44"/>
    <p:sldId id="288" r:id="rId45"/>
    <p:sldId id="287" r:id="rId46"/>
    <p:sldId id="312" r:id="rId47"/>
    <p:sldId id="311" r:id="rId48"/>
    <p:sldId id="369" r:id="rId49"/>
    <p:sldId id="658" r:id="rId50"/>
    <p:sldId id="659" r:id="rId51"/>
    <p:sldId id="657" r:id="rId52"/>
    <p:sldId id="372" r:id="rId53"/>
    <p:sldId id="309" r:id="rId54"/>
    <p:sldId id="308" r:id="rId55"/>
    <p:sldId id="307" r:id="rId56"/>
    <p:sldId id="306" r:id="rId57"/>
    <p:sldId id="305" r:id="rId58"/>
    <p:sldId id="304" r:id="rId59"/>
    <p:sldId id="303" r:id="rId60"/>
    <p:sldId id="302" r:id="rId61"/>
    <p:sldId id="318" r:id="rId62"/>
    <p:sldId id="315" r:id="rId63"/>
    <p:sldId id="317" r:id="rId64"/>
    <p:sldId id="316" r:id="rId65"/>
    <p:sldId id="322" r:id="rId66"/>
    <p:sldId id="321" r:id="rId67"/>
    <p:sldId id="320" r:id="rId68"/>
    <p:sldId id="319" r:id="rId69"/>
    <p:sldId id="329" r:id="rId70"/>
    <p:sldId id="328" r:id="rId71"/>
    <p:sldId id="327" r:id="rId72"/>
    <p:sldId id="339" r:id="rId73"/>
    <p:sldId id="326" r:id="rId74"/>
    <p:sldId id="325" r:id="rId75"/>
    <p:sldId id="324" r:id="rId76"/>
    <p:sldId id="323" r:id="rId77"/>
    <p:sldId id="381" r:id="rId78"/>
    <p:sldId id="338" r:id="rId79"/>
    <p:sldId id="337" r:id="rId80"/>
    <p:sldId id="336" r:id="rId81"/>
    <p:sldId id="335" r:id="rId82"/>
    <p:sldId id="334" r:id="rId83"/>
    <p:sldId id="333" r:id="rId84"/>
    <p:sldId id="332" r:id="rId85"/>
    <p:sldId id="331" r:id="rId86"/>
    <p:sldId id="330" r:id="rId87"/>
    <p:sldId id="345" r:id="rId88"/>
    <p:sldId id="344" r:id="rId89"/>
    <p:sldId id="343" r:id="rId90"/>
    <p:sldId id="342" r:id="rId91"/>
    <p:sldId id="341" r:id="rId92"/>
    <p:sldId id="340" r:id="rId93"/>
    <p:sldId id="354" r:id="rId94"/>
    <p:sldId id="353" r:id="rId95"/>
    <p:sldId id="352" r:id="rId96"/>
    <p:sldId id="351" r:id="rId97"/>
    <p:sldId id="350" r:id="rId98"/>
    <p:sldId id="349" r:id="rId99"/>
    <p:sldId id="348" r:id="rId100"/>
    <p:sldId id="347" r:id="rId101"/>
    <p:sldId id="346" r:id="rId102"/>
    <p:sldId id="358" r:id="rId103"/>
    <p:sldId id="357" r:id="rId104"/>
    <p:sldId id="356" r:id="rId105"/>
    <p:sldId id="355" r:id="rId106"/>
    <p:sldId id="314" r:id="rId107"/>
    <p:sldId id="313" r:id="rId108"/>
    <p:sldId id="373" r:id="rId109"/>
    <p:sldId id="301" r:id="rId110"/>
    <p:sldId id="300" r:id="rId111"/>
    <p:sldId id="279" r:id="rId112"/>
    <p:sldId id="366" r:id="rId113"/>
    <p:sldId id="367" r:id="rId114"/>
    <p:sldId id="377" r:id="rId115"/>
    <p:sldId id="359" r:id="rId116"/>
    <p:sldId id="596" r:id="rId117"/>
    <p:sldId id="447" r:id="rId118"/>
    <p:sldId id="608" r:id="rId119"/>
    <p:sldId id="609" r:id="rId120"/>
    <p:sldId id="600" r:id="rId121"/>
    <p:sldId id="598" r:id="rId122"/>
    <p:sldId id="578" r:id="rId123"/>
    <p:sldId id="591" r:id="rId124"/>
    <p:sldId id="257" r:id="rId125"/>
    <p:sldId id="258" r:id="rId126"/>
    <p:sldId id="490" r:id="rId127"/>
    <p:sldId id="489" r:id="rId128"/>
    <p:sldId id="599" r:id="rId12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0" userDrawn="1">
          <p15:clr>
            <a:srgbClr val="A4A3A4"/>
          </p15:clr>
        </p15:guide>
        <p15:guide id="2" pos="3840">
          <p15:clr>
            <a:srgbClr val="A4A3A4"/>
          </p15:clr>
        </p15:guide>
        <p15:guide id="3" pos="7416" userDrawn="1">
          <p15:clr>
            <a:srgbClr val="A4A3A4"/>
          </p15:clr>
        </p15:guide>
        <p15:guide id="4" orient="horz" pos="288" userDrawn="1">
          <p15:clr>
            <a:srgbClr val="A4A3A4"/>
          </p15:clr>
        </p15:guide>
        <p15:guide id="5" pos="576" userDrawn="1">
          <p15:clr>
            <a:srgbClr val="A4A3A4"/>
          </p15:clr>
        </p15:guide>
        <p15:guide id="6" orient="horz" pos="864" userDrawn="1">
          <p15:clr>
            <a:srgbClr val="A4A3A4"/>
          </p15:clr>
        </p15:guide>
        <p15:guide id="7"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4" autoAdjust="0"/>
    <p:restoredTop sz="94660"/>
  </p:normalViewPr>
  <p:slideViewPr>
    <p:cSldViewPr snapToGrid="0">
      <p:cViewPr varScale="1">
        <p:scale>
          <a:sx n="78" d="100"/>
          <a:sy n="78" d="100"/>
        </p:scale>
        <p:origin x="68" y="88"/>
      </p:cViewPr>
      <p:guideLst>
        <p:guide orient="horz" pos="4200"/>
        <p:guide pos="3840"/>
        <p:guide pos="7416"/>
        <p:guide orient="horz" pos="288"/>
        <p:guide pos="576"/>
        <p:guide orient="horz" pos="864"/>
        <p:guide pos="288"/>
      </p:guideLst>
    </p:cSldViewPr>
  </p:slideViewPr>
  <p:notesTextViewPr>
    <p:cViewPr>
      <p:scale>
        <a:sx n="3" d="2"/>
        <a:sy n="3" d="2"/>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handoutMaster" Target="handoutMasters/handout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7BBE058-0023-462B-A220-FCCB105EAC3D}" type="datetimeFigureOut">
              <a:rPr lang="en-US" smtClean="0"/>
              <a:t>9/16/2022</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15D02AC-A433-4DB7-AB7B-4983F15BA715}" type="slidenum">
              <a:rPr lang="en-US" smtClean="0"/>
              <a:t>‹#›</a:t>
            </a:fld>
            <a:endParaRPr lang="en-US"/>
          </a:p>
        </p:txBody>
      </p:sp>
    </p:spTree>
    <p:extLst>
      <p:ext uri="{BB962C8B-B14F-4D97-AF65-F5344CB8AC3E}">
        <p14:creationId xmlns:p14="http://schemas.microsoft.com/office/powerpoint/2010/main" val="102209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F2CEB1D-C5FE-4655-9911-0F2440BC139A}" type="datetimeFigureOut">
              <a:rPr lang="en-US" smtClean="0"/>
              <a:t>9/16/2022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D27A8FA-DE47-4649-BC98-1BB592085270}" type="slidenum">
              <a:rPr lang="en-US" smtClean="0"/>
              <a:t>‹#›</a:t>
            </a:fld>
            <a:endParaRPr lang="en-US"/>
          </a:p>
        </p:txBody>
      </p:sp>
    </p:spTree>
    <p:extLst>
      <p:ext uri="{BB962C8B-B14F-4D97-AF65-F5344CB8AC3E}">
        <p14:creationId xmlns:p14="http://schemas.microsoft.com/office/powerpoint/2010/main" val="358092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532DF-9924-4741-83DD-716B927E107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117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532DF-9924-4741-83DD-716B927E10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35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0914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199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78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With Title">
    <p:spTree>
      <p:nvGrpSpPr>
        <p:cNvPr id="1" name=""/>
        <p:cNvGrpSpPr/>
        <p:nvPr/>
      </p:nvGrpSpPr>
      <p:grpSpPr>
        <a:xfrm>
          <a:off x="0" y="0"/>
          <a:ext cx="0" cy="0"/>
          <a:chOff x="0" y="0"/>
          <a:chExt cx="0" cy="0"/>
        </a:xfrm>
      </p:grpSpPr>
      <p:pic>
        <p:nvPicPr>
          <p:cNvPr id="4" name="iStock_000018011268X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0882"/>
            <a:ext cx="121920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1P1A9574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 y="5329240"/>
            <a:ext cx="305011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Stock_000050172376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0826"/>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Stock_000014864330Large.jpg"/>
          <p:cNvPicPr>
            <a:picLocks noChangeAspect="1"/>
          </p:cNvPicPr>
          <p:nvPr/>
        </p:nvPicPr>
        <p:blipFill>
          <a:blip r:embed="rId5">
            <a:extLst>
              <a:ext uri="{28A0092B-C50C-407E-A947-70E740481C1C}">
                <a14:useLocalDpi xmlns:a14="http://schemas.microsoft.com/office/drawing/2010/main" val="0"/>
              </a:ext>
            </a:extLst>
          </a:blip>
          <a:srcRect t="28925"/>
          <a:stretch>
            <a:fillRect/>
          </a:stretch>
        </p:blipFill>
        <p:spPr bwMode="auto">
          <a:xfrm>
            <a:off x="6089651" y="5335590"/>
            <a:ext cx="3054349"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Stock_000006680172Large.jpg"/>
          <p:cNvPicPr>
            <a:picLocks noChangeAspect="1"/>
          </p:cNvPicPr>
          <p:nvPr/>
        </p:nvPicPr>
        <p:blipFill>
          <a:blip r:embed="rId6">
            <a:extLst>
              <a:ext uri="{28A0092B-C50C-407E-A947-70E740481C1C}">
                <a14:useLocalDpi xmlns:a14="http://schemas.microsoft.com/office/drawing/2010/main" val="0"/>
              </a:ext>
            </a:extLst>
          </a:blip>
          <a:srcRect t="13022"/>
          <a:stretch>
            <a:fillRect/>
          </a:stretch>
        </p:blipFill>
        <p:spPr bwMode="auto">
          <a:xfrm>
            <a:off x="9137651" y="53721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291147"/>
            <a:ext cx="12192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wpi_full_logo_white.ai"/>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87401" y="233363"/>
            <a:ext cx="2872638" cy="112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37"/>
          <p:cNvSpPr>
            <a:spLocks noGrp="1"/>
          </p:cNvSpPr>
          <p:nvPr>
            <p:ph type="sldNum" sz="quarter" idx="15"/>
          </p:nvPr>
        </p:nvSpPr>
        <p:spPr>
          <a:xfrm>
            <a:off x="8610600" y="6356350"/>
            <a:ext cx="2743200" cy="365125"/>
          </a:xfrm>
          <a:prstGeom prst="rect">
            <a:avLst/>
          </a:prstGeom>
        </p:spPr>
        <p:txBody>
          <a:bodyPr/>
          <a:lstStyle>
            <a:lvl1pPr algn="l" eaLnBrk="0">
              <a:defRPr>
                <a:solidFill>
                  <a:schemeClr val="tx1"/>
                </a:solidFill>
                <a:latin typeface="Arial" panose="020B0604020202020204" pitchFamily="34" charset="0"/>
              </a:defRPr>
            </a:lvl1pPr>
          </a:lstStyle>
          <a:p>
            <a:pPr>
              <a:defRPr/>
            </a:pPr>
            <a:r>
              <a:rPr lang="en-US" altLang="en-US" dirty="0">
                <a:solidFill>
                  <a:prstClr val="black"/>
                </a:solidFill>
              </a:rPr>
              <a:t>9/24/19</a:t>
            </a:r>
          </a:p>
          <a:p>
            <a:pPr>
              <a:defRPr/>
            </a:pPr>
            <a:endParaRPr lang="en-US" altLang="en-US" dirty="0">
              <a:solidFill>
                <a:prstClr val="black"/>
              </a:solidFill>
            </a:endParaRPr>
          </a:p>
        </p:txBody>
      </p:sp>
    </p:spTree>
    <p:extLst>
      <p:ext uri="{BB962C8B-B14F-4D97-AF65-F5344CB8AC3E}">
        <p14:creationId xmlns:p14="http://schemas.microsoft.com/office/powerpoint/2010/main" val="3232519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1891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683583"/>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orient="horz" pos="4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651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32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342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75C81492-0FFC-A64E-B5C5-A6733E6ED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355310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19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893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11098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91334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433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688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82051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689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4887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904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3444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3E65655D-8CE7-9249-9DCF-DAF7624573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51080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6580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062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83758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635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764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32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58096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3341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0523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9412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9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625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BA0915EA-9986-E541-ABB4-4CB281BD8B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1352259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338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8809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21165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948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217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9104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081770"/>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9600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38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565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082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61ACDF10-6833-F449-ACAB-71F6805F65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934378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57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7340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121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903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480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t>9/16/2022</a:t>
            </a:fld>
            <a:endParaRPr lang="en-US"/>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484289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9/16/2022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508060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pPr/>
              <a:t>9/16/2022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411434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604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pPr/>
              <a:t>9/16/2022</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124444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pPr/>
              <a:t>9/16/2022</a:t>
            </a:fld>
            <a:endParaRPr lang="en-US" dirty="0"/>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14488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pPr/>
              <a:t>9/16/2022</a:t>
            </a:fld>
            <a:endParaRPr lang="en-US" dirty="0"/>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5010868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pPr/>
              <a:t>9/16/2022</a:t>
            </a:fld>
            <a:endParaRPr lang="en-US" dirty="0"/>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191449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pPr/>
              <a:t>9/16/2022</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1952934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pPr/>
              <a:t>9/16/2022</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4013901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pPr/>
              <a:t>9/16/2022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79243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pPr/>
              <a:t>9/16/2022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3294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01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558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4427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196909166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sldNum="0"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335420434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6668098-28BC-1A4E-896C-123DC27CC37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153718466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8846FD3-3C72-924B-B012-E4373F9A50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54828016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sldNum="0"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3B13C2D-8860-5E4B-A3E9-E03BD6C475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191116386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hf sldNum="0"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t>9/16/2022</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t>‹#›</a:t>
            </a:fld>
            <a:endParaRPr lang="en-US" dirty="0"/>
          </a:p>
        </p:txBody>
      </p:sp>
      <p:pic>
        <p:nvPicPr>
          <p:cNvPr id="7" name="Picture 6"/>
          <p:cNvPicPr>
            <a:picLocks noChangeAspect="1"/>
          </p:cNvPicPr>
          <p:nvPr userDrawn="1"/>
        </p:nvPicPr>
        <p:blipFill>
          <a:blip r:embed="rId13" cstate="print"/>
          <a:stretch>
            <a:fillRect/>
          </a:stretch>
        </p:blipFill>
        <p:spPr>
          <a:xfrm>
            <a:off x="398585" y="6250904"/>
            <a:ext cx="1872528" cy="565270"/>
          </a:xfrm>
          <a:prstGeom prst="rect">
            <a:avLst/>
          </a:prstGeom>
        </p:spPr>
      </p:pic>
    </p:spTree>
    <p:extLst>
      <p:ext uri="{BB962C8B-B14F-4D97-AF65-F5344CB8AC3E}">
        <p14:creationId xmlns:p14="http://schemas.microsoft.com/office/powerpoint/2010/main" val="1836677548"/>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0.xml.rels><?xml version="1.0" encoding="UTF-8" standalone="yes"?>
<Relationships xmlns="http://schemas.openxmlformats.org/package/2006/relationships"><Relationship Id="rId3" Type="http://schemas.openxmlformats.org/officeDocument/2006/relationships/hyperlink" Target="http://www.npma.org/" TargetMode="External"/><Relationship Id="rId2" Type="http://schemas.openxmlformats.org/officeDocument/2006/relationships/hyperlink" Target="https://www.acquisition.gov/content/regulations" TargetMode="External"/><Relationship Id="rId1" Type="http://schemas.openxmlformats.org/officeDocument/2006/relationships/slideLayout" Target="../slideLayouts/slideLayout58.xml"/><Relationship Id="rId4" Type="http://schemas.openxmlformats.org/officeDocument/2006/relationships/hyperlink" Target="http://www.wispro.org/"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2.xml"/><Relationship Id="rId5" Type="http://schemas.openxmlformats.org/officeDocument/2006/relationships/image" Target="../media/image11.jpg"/><Relationship Id="rId4" Type="http://schemas.openxmlformats.org/officeDocument/2006/relationships/image" Target="../media/image14.png"/></Relationships>
</file>

<file path=ppt/slides/_rels/slide1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1.xml"/></Relationships>
</file>

<file path=ppt/slides/_rels/slide113.xml.rels><?xml version="1.0" encoding="UTF-8" standalone="yes"?>
<Relationships xmlns="http://schemas.openxmlformats.org/package/2006/relationships"><Relationship Id="rId3" Type="http://schemas.openxmlformats.org/officeDocument/2006/relationships/hyperlink" Target="https://www.wispro.org/events/2021-06/" TargetMode="External"/><Relationship Id="rId2" Type="http://schemas.openxmlformats.org/officeDocument/2006/relationships/image" Target="../media/image11.jpg"/><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114.xml.rels><?xml version="1.0" encoding="UTF-8" standalone="yes"?>
<Relationships xmlns="http://schemas.openxmlformats.org/package/2006/relationships"><Relationship Id="rId3" Type="http://schemas.openxmlformats.org/officeDocument/2006/relationships/hyperlink" Target="https://www.wispro.org/wp-content/uploads/2021/05/Partnering-with-Purpose-flyer-FINAL.pdfhttps:/www.wispro.org/wp-content/uploads/2021/05/Partnering-with-Purpose-flyer-FINAL.pdf" TargetMode="External"/><Relationship Id="rId2" Type="http://schemas.openxmlformats.org/officeDocument/2006/relationships/image" Target="../media/image11.jpg"/><Relationship Id="rId1" Type="http://schemas.openxmlformats.org/officeDocument/2006/relationships/slideLayout" Target="../slideLayouts/slideLayout47.xml"/><Relationship Id="rId5" Type="http://schemas.openxmlformats.org/officeDocument/2006/relationships/hyperlink" Target="https://www.wispro.org/event/a-roadmap-to-developing-successful-teams-and-partnerships/" TargetMode="External"/><Relationship Id="rId4" Type="http://schemas.openxmlformats.org/officeDocument/2006/relationships/image" Target="../media/image21.jpeg"/></Relationships>
</file>

<file path=ppt/slides/_rels/slide1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7.xml"/><Relationship Id="rId5" Type="http://schemas.openxmlformats.org/officeDocument/2006/relationships/image" Target="../media/image18.png"/><Relationship Id="rId4" Type="http://schemas.openxmlformats.org/officeDocument/2006/relationships/hyperlink" Target="https://www.wispro.org/faqs/what-is-wpis-current-cyber-friday-webinar-schedule/"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wispro.org/event/acquisition-hour-government-property-management-for-federal-contractors-and-subcontractors-3/" TargetMode="External"/><Relationship Id="rId2" Type="http://schemas.openxmlformats.org/officeDocument/2006/relationships/image" Target="../media/image11.jpg"/><Relationship Id="rId1" Type="http://schemas.openxmlformats.org/officeDocument/2006/relationships/slideLayout" Target="../slideLayouts/slideLayout47.xml"/><Relationship Id="rId6" Type="http://schemas.openxmlformats.org/officeDocument/2006/relationships/hyperlink" Target="https://www.wispro.org/event/acquisition-hour-overview-of-cpars-4/" TargetMode="External"/><Relationship Id="rId5" Type="http://schemas.openxmlformats.org/officeDocument/2006/relationships/hyperlink" Target="https://www.wispro.org/event/acquisition-hour-the-federal-spend-to-the-end/" TargetMode="External"/><Relationship Id="rId4" Type="http://schemas.openxmlformats.org/officeDocument/2006/relationships/hyperlink" Target="https://www.wispro.org/event/acquisition-hour-veterans-small-business-certifications-federal-and-state/"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2.xml"/><Relationship Id="rId5" Type="http://schemas.openxmlformats.org/officeDocument/2006/relationships/image" Target="../media/image11.jpg"/><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marcv@wispro.org" TargetMode="External"/><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47.xml"/><Relationship Id="rId4" Type="http://schemas.openxmlformats.org/officeDocument/2006/relationships/image" Target="../media/image11.jpg"/></Relationships>
</file>

<file path=ppt/slides/_rels/slide1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6.jpg"/><Relationship Id="rId1" Type="http://schemas.openxmlformats.org/officeDocument/2006/relationships/slideLayout" Target="../slideLayouts/slideLayout47.xml"/></Relationships>
</file>

<file path=ppt/slides/_rels/slide123.xml.rels><?xml version="1.0" encoding="UTF-8" standalone="yes"?>
<Relationships xmlns="http://schemas.openxmlformats.org/package/2006/relationships"><Relationship Id="rId3" Type="http://schemas.openxmlformats.org/officeDocument/2006/relationships/hyperlink" Target="mailto:marcv@wispro.org" TargetMode="External"/><Relationship Id="rId2" Type="http://schemas.openxmlformats.org/officeDocument/2006/relationships/hyperlink" Target="http://www.wispro.org/" TargetMode="Externa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hyperlink" Target="https://cdn.ymaws.com/www.npma.org/resource/dynamic/forums/20210207_213311_20104.pdf" TargetMode="Externa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2.xml"/><Relationship Id="rId5" Type="http://schemas.openxmlformats.org/officeDocument/2006/relationships/image" Target="../media/image11.jp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hyperlink" Target="https://dodprocurementtoolbox.com/site-pages/general-gfp-information" TargetMode="Externa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hyperlink" Target="https://dodprocurementtoolbox.com/site-pages/general-gfp-information" TargetMode="Externa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jpeg"/><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3F908B-82DB-407B-8EDB-C8DD4CA5380A}"/>
              </a:ext>
            </a:extLst>
          </p:cNvPr>
          <p:cNvGrpSpPr/>
          <p:nvPr/>
        </p:nvGrpSpPr>
        <p:grpSpPr>
          <a:xfrm>
            <a:off x="1426771" y="3234263"/>
            <a:ext cx="8858345" cy="2235199"/>
            <a:chOff x="1444305" y="3640666"/>
            <a:chExt cx="9303390" cy="2235199"/>
          </a:xfrm>
        </p:grpSpPr>
        <p:sp>
          <p:nvSpPr>
            <p:cNvPr id="3" name="Rectangle 2">
              <a:extLst>
                <a:ext uri="{FF2B5EF4-FFF2-40B4-BE49-F238E27FC236}">
                  <a16:creationId xmlns:a16="http://schemas.microsoft.com/office/drawing/2014/main" id="{76C7C0F9-231D-E245-9096-25195CDBF9FB}"/>
                </a:ext>
              </a:extLst>
            </p:cNvPr>
            <p:cNvSpPr/>
            <p:nvPr/>
          </p:nvSpPr>
          <p:spPr>
            <a:xfrm>
              <a:off x="1444305" y="3640666"/>
              <a:ext cx="9303390" cy="2235199"/>
            </a:xfrm>
            <a:prstGeom prst="rect">
              <a:avLst/>
            </a:prstGeom>
            <a:solidFill>
              <a:srgbClr val="0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C625E61-C0B5-8345-AF24-547963373725}"/>
                </a:ext>
              </a:extLst>
            </p:cNvPr>
            <p:cNvSpPr/>
            <p:nvPr/>
          </p:nvSpPr>
          <p:spPr>
            <a:xfrm>
              <a:off x="1444305" y="3791657"/>
              <a:ext cx="9188952" cy="1600438"/>
            </a:xfrm>
            <a:prstGeom prst="rect">
              <a:avLst/>
            </a:prstGeom>
          </p:spPr>
          <p:txBody>
            <a:bodyPr wrap="square">
              <a:spAutoFit/>
            </a:bodyPr>
            <a:lstStyle/>
            <a:p>
              <a:pPr algn="ctr" defTabSz="410358">
                <a:defRPr/>
              </a:pPr>
              <a:r>
                <a:rPr lang="en-US" sz="2400" b="1" u="sng" dirty="0">
                  <a:solidFill>
                    <a:schemeClr val="bg1">
                      <a:lumMod val="95000"/>
                    </a:schemeClr>
                  </a:solidFill>
                  <a:latin typeface="Arial" charset="0"/>
                  <a:ea typeface="Arial" charset="0"/>
                  <a:cs typeface="Arial" charset="0"/>
                </a:rPr>
                <a:t>Acquisition Hour</a:t>
              </a:r>
              <a:endParaRPr lang="en-US" sz="1400" b="1" u="sng" dirty="0">
                <a:solidFill>
                  <a:schemeClr val="bg1">
                    <a:lumMod val="95000"/>
                  </a:schemeClr>
                </a:solidFill>
                <a:latin typeface="Arial" charset="0"/>
                <a:cs typeface="Arial" charset="0"/>
              </a:endParaRPr>
            </a:p>
            <a:p>
              <a:pPr algn="ctr" defTabSz="410358">
                <a:defRPr/>
              </a:pPr>
              <a:endParaRPr lang="en-US" sz="1000" b="1" dirty="0">
                <a:solidFill>
                  <a:schemeClr val="bg1">
                    <a:lumMod val="95000"/>
                  </a:schemeClr>
                </a:solidFill>
                <a:latin typeface="Arial" charset="0"/>
                <a:ea typeface="Arial" charset="0"/>
                <a:cs typeface="Arial" charset="0"/>
              </a:endParaRPr>
            </a:p>
            <a:p>
              <a:pPr algn="ctr" defTabSz="410358">
                <a:defRPr/>
              </a:pPr>
              <a:r>
                <a:rPr lang="en-US" sz="3200" b="1" dirty="0">
                  <a:solidFill>
                    <a:schemeClr val="bg1">
                      <a:lumMod val="95000"/>
                    </a:schemeClr>
                  </a:solidFill>
                  <a:latin typeface="Arial" charset="0"/>
                  <a:ea typeface="Arial" charset="0"/>
                  <a:cs typeface="Arial" charset="0"/>
                </a:rPr>
                <a:t>Government Property Management for Federal Contractors and Subcontractors</a:t>
              </a:r>
              <a:endParaRPr lang="en-US" sz="900" b="1" dirty="0">
                <a:solidFill>
                  <a:schemeClr val="bg1">
                    <a:lumMod val="95000"/>
                  </a:schemeClr>
                </a:solidFill>
                <a:latin typeface="Arial" charset="0"/>
                <a:ea typeface="Arial" charset="0"/>
                <a:cs typeface="Arial" charset="0"/>
              </a:endParaRPr>
            </a:p>
          </p:txBody>
        </p:sp>
        <p:sp>
          <p:nvSpPr>
            <p:cNvPr id="4" name="Rectangle 3">
              <a:extLst>
                <a:ext uri="{FF2B5EF4-FFF2-40B4-BE49-F238E27FC236}">
                  <a16:creationId xmlns:a16="http://schemas.microsoft.com/office/drawing/2014/main" id="{45428A9F-D680-414F-926C-337CEDE5BC67}"/>
                </a:ext>
              </a:extLst>
            </p:cNvPr>
            <p:cNvSpPr/>
            <p:nvPr/>
          </p:nvSpPr>
          <p:spPr>
            <a:xfrm>
              <a:off x="5022578" y="5419976"/>
              <a:ext cx="2146847" cy="338554"/>
            </a:xfrm>
            <a:prstGeom prst="rect">
              <a:avLst/>
            </a:prstGeom>
          </p:spPr>
          <p:txBody>
            <a:bodyPr wrap="none">
              <a:spAutoFit/>
            </a:bodyPr>
            <a:lstStyle/>
            <a:p>
              <a:pPr algn="ctr"/>
              <a:r>
                <a:rPr lang="en-US" sz="1600" dirty="0">
                  <a:solidFill>
                    <a:schemeClr val="bg1">
                      <a:lumMod val="95000"/>
                    </a:schemeClr>
                  </a:solidFill>
                  <a:latin typeface="Arial" charset="0"/>
                  <a:ea typeface="Arial" charset="0"/>
                  <a:cs typeface="Arial" charset="0"/>
                </a:rPr>
                <a:t>September 21, 2022</a:t>
              </a:r>
              <a:endParaRPr lang="en-US" sz="1600" dirty="0"/>
            </a:p>
          </p:txBody>
        </p:sp>
      </p:grpSp>
      <p:sp>
        <p:nvSpPr>
          <p:cNvPr id="9" name="Date Placeholder 3">
            <a:extLst>
              <a:ext uri="{FF2B5EF4-FFF2-40B4-BE49-F238E27FC236}">
                <a16:creationId xmlns:a16="http://schemas.microsoft.com/office/drawing/2014/main" id="{E7614C1A-31A1-8E4D-A4E9-F25C46F1B86F}"/>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7/21/21</a:t>
            </a:r>
          </a:p>
        </p:txBody>
      </p:sp>
    </p:spTree>
    <p:extLst>
      <p:ext uri="{BB962C8B-B14F-4D97-AF65-F5344CB8AC3E}">
        <p14:creationId xmlns:p14="http://schemas.microsoft.com/office/powerpoint/2010/main" val="87814823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Definitions of Government Property</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73A919-5EA3-477E-BC53-F0D684D6619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3961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CONTRACT CLOSEOUT</a:t>
            </a:r>
          </a:p>
          <a:p>
            <a:r>
              <a:rPr lang="en-US" sz="3200" dirty="0"/>
              <a:t>52.245-1 (f)(1)(x) Property closeout. </a:t>
            </a:r>
          </a:p>
          <a:p>
            <a:r>
              <a:rPr lang="en-US" sz="3200" dirty="0"/>
              <a:t>The Contractor shall promptly perform and report to the Property Administrator contract property closeout, to include reporting, investigating and securing closure of all loss of Government property cases; physically inventorying all property upon termination or completion of this contract; and disposing of items at the time they are determined to be excess to contractual needs.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959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Contract Closeout</a:t>
            </a:r>
          </a:p>
          <a:p>
            <a:pPr lvl="1"/>
            <a:r>
              <a:rPr lang="en-US" sz="2800" dirty="0"/>
              <a:t>The Contractor Property Management organization are notified</a:t>
            </a:r>
          </a:p>
          <a:p>
            <a:pPr lvl="1"/>
            <a:r>
              <a:rPr lang="en-US" sz="2800" dirty="0"/>
              <a:t>Perform a final Physical Inventory of GP</a:t>
            </a:r>
          </a:p>
          <a:p>
            <a:pPr lvl="1"/>
            <a:r>
              <a:rPr lang="en-US" sz="2800" dirty="0"/>
              <a:t>Ensure that property transfer to other government contracts are accomplished based upon firm contract requirements that exist on the gaining contract</a:t>
            </a:r>
          </a:p>
          <a:p>
            <a:pPr lvl="1"/>
            <a:r>
              <a:rPr lang="en-US" sz="2800" dirty="0"/>
              <a:t>Monitor the actions of the contractor in returning excess GP inventoried but not referred to the PCO</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461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fontScale="92500"/>
          </a:bodyPr>
          <a:lstStyle/>
          <a:p>
            <a:r>
              <a:rPr lang="en-US" sz="3200" dirty="0"/>
              <a:t>Contract Closeout</a:t>
            </a:r>
          </a:p>
          <a:p>
            <a:pPr lvl="1"/>
            <a:r>
              <a:rPr lang="en-US" sz="2800" dirty="0"/>
              <a:t>Advised the cognizant PCO of any residual property requiring disposal</a:t>
            </a:r>
          </a:p>
          <a:p>
            <a:pPr lvl="1"/>
            <a:r>
              <a:rPr lang="en-US" sz="2800" dirty="0"/>
              <a:t>Ensure that excess property is promptly reported on the inventory schedule to the PCO</a:t>
            </a:r>
          </a:p>
          <a:p>
            <a:pPr lvl="1"/>
            <a:r>
              <a:rPr lang="en-US" sz="2800" dirty="0"/>
              <a:t>Ensure that the contractor promptly takes all required actions to complete property management responsibilities and close out record</a:t>
            </a:r>
          </a:p>
          <a:p>
            <a:pPr lvl="1"/>
            <a:r>
              <a:rPr lang="en-US" sz="2800" dirty="0"/>
              <a:t>Require the contractor to submit a zero balance of GP accountable to the contract</a:t>
            </a:r>
          </a:p>
          <a:p>
            <a:pPr lvl="1"/>
            <a:r>
              <a:rPr lang="en-US" sz="2800" dirty="0"/>
              <a:t>Ensure that the processing of all liability actions by the property administrator or the Contracting Officer are completed</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2859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Subcontractors – what to know</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73A919-5EA3-477E-BC53-F0D684D6619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948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Subcontractors </a:t>
            </a:r>
          </a:p>
        </p:txBody>
      </p:sp>
      <p:sp>
        <p:nvSpPr>
          <p:cNvPr id="3" name="Content Placeholder 2"/>
          <p:cNvSpPr>
            <a:spLocks noGrp="1"/>
          </p:cNvSpPr>
          <p:nvPr>
            <p:ph idx="1"/>
          </p:nvPr>
        </p:nvSpPr>
        <p:spPr/>
        <p:txBody>
          <a:bodyPr/>
          <a:lstStyle/>
          <a:p>
            <a:r>
              <a:rPr lang="en-US" sz="3600" dirty="0"/>
              <a:t>As a subcontractor, you will not see the CLAUSE but the REQUIREMENTS of the clause.</a:t>
            </a:r>
          </a:p>
          <a:p>
            <a:r>
              <a:rPr lang="en-US" sz="3600" dirty="0"/>
              <a:t>A property management system</a:t>
            </a:r>
          </a:p>
          <a:p>
            <a:r>
              <a:rPr lang="en-US" sz="3600" dirty="0"/>
              <a:t>Liability </a:t>
            </a:r>
          </a:p>
          <a:p>
            <a:r>
              <a:rPr lang="en-US" sz="3600" dirty="0"/>
              <a:t>Usage</a:t>
            </a:r>
          </a:p>
          <a:p>
            <a:r>
              <a:rPr lang="en-US" sz="3600" dirty="0"/>
              <a: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4616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Subcontractors </a:t>
            </a:r>
          </a:p>
        </p:txBody>
      </p:sp>
      <p:sp>
        <p:nvSpPr>
          <p:cNvPr id="3" name="Content Placeholder 2"/>
          <p:cNvSpPr>
            <a:spLocks noGrp="1"/>
          </p:cNvSpPr>
          <p:nvPr>
            <p:ph idx="1"/>
          </p:nvPr>
        </p:nvSpPr>
        <p:spPr/>
        <p:txBody>
          <a:bodyPr>
            <a:normAutofit lnSpcReduction="10000"/>
          </a:bodyPr>
          <a:lstStyle/>
          <a:p>
            <a:r>
              <a:rPr lang="en-US" dirty="0"/>
              <a:t>FAR 52.245-1(f)</a:t>
            </a:r>
          </a:p>
          <a:p>
            <a:r>
              <a:rPr lang="en-US" dirty="0"/>
              <a:t>(v) Subcontract Control -</a:t>
            </a:r>
          </a:p>
          <a:p>
            <a:r>
              <a:rPr lang="en-US" dirty="0"/>
              <a:t>(A) The Contractor shall award subcontracts that clearly identify items to be provided and the extent of any restrictions or limitations for fabricated items. The Contractor shall ensure appropriate flow down of contract terms and conditions (e.g., extent of liability for loss of Government property).</a:t>
            </a:r>
          </a:p>
          <a:p>
            <a:r>
              <a:rPr lang="en-US" dirty="0"/>
              <a:t>(B) The Contractor shall assure its subcontracts are properly administered and reviews are periodically performed to determine the adequacy of the subcontractor's property management system: AUDIT</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5177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Subcontractors</a:t>
            </a:r>
          </a:p>
        </p:txBody>
      </p:sp>
      <p:sp>
        <p:nvSpPr>
          <p:cNvPr id="3" name="Content Placeholder 2"/>
          <p:cNvSpPr>
            <a:spLocks noGrp="1"/>
          </p:cNvSpPr>
          <p:nvPr>
            <p:ph idx="1"/>
          </p:nvPr>
        </p:nvSpPr>
        <p:spPr/>
        <p:txBody>
          <a:bodyPr>
            <a:normAutofit/>
          </a:bodyPr>
          <a:lstStyle/>
          <a:p>
            <a:r>
              <a:rPr lang="en-US" sz="3200" dirty="0"/>
              <a:t>FAR 52.245-1(f)</a:t>
            </a:r>
          </a:p>
          <a:p>
            <a:r>
              <a:rPr lang="en-US" sz="3200" dirty="0"/>
              <a:t>(v) Subcontract Control -</a:t>
            </a:r>
          </a:p>
          <a:p>
            <a:r>
              <a:rPr lang="en-US" sz="3200" dirty="0"/>
              <a:t>Full or limited risk of loss?</a:t>
            </a:r>
          </a:p>
          <a:p>
            <a:pPr lvl="1"/>
            <a:r>
              <a:rPr lang="en-US" sz="2800" dirty="0"/>
              <a:t>If the contract has the alternate 1: then the FULL RISK OF LOSS must be flown down.</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3673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Subcontractors</a:t>
            </a:r>
          </a:p>
        </p:txBody>
      </p:sp>
      <p:sp>
        <p:nvSpPr>
          <p:cNvPr id="3" name="Content Placeholder 2"/>
          <p:cNvSpPr>
            <a:spLocks noGrp="1"/>
          </p:cNvSpPr>
          <p:nvPr>
            <p:ph idx="1"/>
          </p:nvPr>
        </p:nvSpPr>
        <p:spPr/>
        <p:txBody>
          <a:bodyPr/>
          <a:lstStyle/>
          <a:p>
            <a:r>
              <a:rPr lang="en-US" sz="3600" dirty="0"/>
              <a:t>FAR 52.245-1(f)</a:t>
            </a:r>
          </a:p>
          <a:p>
            <a:r>
              <a:rPr lang="en-US" sz="3600" dirty="0"/>
              <a:t>(v) Subcontract Control -</a:t>
            </a:r>
          </a:p>
          <a:p>
            <a:r>
              <a:rPr lang="en-US" sz="3600" dirty="0"/>
              <a:t>Full or limited risk of loss?</a:t>
            </a:r>
          </a:p>
          <a:p>
            <a:pPr lvl="1"/>
            <a:r>
              <a:rPr lang="en-US" sz="3200" dirty="0"/>
              <a:t>If the limited risk of loss is in the contract, the prime must make a conscious decision as to whether flow down the limited or full risk of loss	</a:t>
            </a:r>
          </a:p>
          <a:p>
            <a:pPr lvl="2"/>
            <a:r>
              <a:rPr lang="en-US" sz="2800" dirty="0"/>
              <a:t>Example: Large quantity of GP? High Dollar value…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9349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Subcontractors</a:t>
            </a:r>
          </a:p>
        </p:txBody>
      </p:sp>
      <p:sp>
        <p:nvSpPr>
          <p:cNvPr id="3" name="Content Placeholder 2"/>
          <p:cNvSpPr>
            <a:spLocks noGrp="1"/>
          </p:cNvSpPr>
          <p:nvPr>
            <p:ph idx="1"/>
          </p:nvPr>
        </p:nvSpPr>
        <p:spPr/>
        <p:txBody>
          <a:bodyPr/>
          <a:lstStyle/>
          <a:p>
            <a:r>
              <a:rPr lang="en-US" sz="3600" dirty="0"/>
              <a:t>Communication:</a:t>
            </a:r>
          </a:p>
          <a:p>
            <a:pPr lvl="1"/>
            <a:r>
              <a:rPr lang="en-US" sz="3200" dirty="0"/>
              <a:t>Contractor: ensure that the rules that your company establishes are known and applied</a:t>
            </a:r>
          </a:p>
          <a:p>
            <a:pPr lvl="1"/>
            <a:r>
              <a:rPr lang="en-US" sz="3200" dirty="0"/>
              <a:t>Subcontractor: Know what requirements of the clause are flown down to you</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9423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Words</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a:t>There are many benefits to be gained by an organization that has an effective and efficient property management function. Certain of these, such as return on investment and reutilization of excess property, have a direct and measurable financial impact. Others, such as compliance with both internal and external procedures and regulations, have an indirect, but no less important value to the organization.*</a:t>
            </a:r>
          </a:p>
          <a:p>
            <a:pPr marL="0" indent="0" algn="r">
              <a:buNone/>
            </a:pPr>
            <a:endParaRPr lang="en-US" dirty="0"/>
          </a:p>
          <a:p>
            <a:pPr marL="0" indent="0" algn="r">
              <a:buNone/>
            </a:pPr>
            <a:r>
              <a:rPr lang="en-US" sz="2400" dirty="0"/>
              <a:t>*Fundamentals of Personal Property Management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34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definitions of government property (GP)</a:t>
            </a:r>
          </a:p>
        </p:txBody>
      </p:sp>
      <p:sp>
        <p:nvSpPr>
          <p:cNvPr id="3" name="Content Placeholder 2"/>
          <p:cNvSpPr>
            <a:spLocks noGrp="1"/>
          </p:cNvSpPr>
          <p:nvPr>
            <p:ph idx="1"/>
          </p:nvPr>
        </p:nvSpPr>
        <p:spPr/>
        <p:txBody>
          <a:bodyPr>
            <a:normAutofit/>
          </a:bodyPr>
          <a:lstStyle/>
          <a:p>
            <a:pPr marL="0" indent="0">
              <a:buNone/>
            </a:pPr>
            <a:r>
              <a:rPr lang="en-US" sz="3200" dirty="0"/>
              <a:t>“Government property” means all property owned or leased by the Government. Government property includes both Government-furnished property and contractor-acquired property. Government property includes material, equipment, special tooling, special test equipment, and real property. Government property does not include intellectual property and software.</a:t>
            </a:r>
          </a:p>
          <a:p>
            <a:pPr marL="0" indent="0">
              <a:buNone/>
            </a:pPr>
            <a:endParaRPr lang="en-US" sz="3200" dirty="0"/>
          </a:p>
          <a:p>
            <a:pPr marL="0" indent="0">
              <a:buNone/>
            </a:pPr>
            <a:r>
              <a:rPr lang="en-US" sz="3200" dirty="0"/>
              <a:t>FAR45.101</a:t>
            </a:r>
          </a:p>
          <a:p>
            <a:pPr marL="0" indent="0">
              <a:buNone/>
            </a:pPr>
            <a:endParaRPr lang="en-US" sz="3200" dirty="0"/>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93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lnSpcReduction="10000"/>
          </a:bodyPr>
          <a:lstStyle/>
          <a:p>
            <a:r>
              <a:rPr lang="en-US" sz="3600" dirty="0"/>
              <a:t>Acquisition.gov: </a:t>
            </a:r>
            <a:r>
              <a:rPr lang="en-US" sz="3600" dirty="0">
                <a:hlinkClick r:id="rId2"/>
              </a:rPr>
              <a:t>https://www.acquisition.gov/content/regulations</a:t>
            </a:r>
            <a:endParaRPr lang="en-US" sz="3600" dirty="0"/>
          </a:p>
          <a:p>
            <a:endParaRPr lang="en-US" sz="3600" dirty="0"/>
          </a:p>
          <a:p>
            <a:r>
              <a:rPr lang="en-US" sz="3600" dirty="0"/>
              <a:t>National Property Management Association: </a:t>
            </a:r>
            <a:r>
              <a:rPr lang="en-US" sz="3600" dirty="0">
                <a:hlinkClick r:id="rId3"/>
              </a:rPr>
              <a:t>www.npma.org</a:t>
            </a:r>
            <a:endParaRPr lang="en-US" sz="3600" dirty="0"/>
          </a:p>
          <a:p>
            <a:pPr marL="0" indent="0">
              <a:buNone/>
            </a:pPr>
            <a:endParaRPr lang="en-US" sz="3600" dirty="0"/>
          </a:p>
          <a:p>
            <a:r>
              <a:rPr lang="en-US" sz="3600" dirty="0"/>
              <a:t> Wisconsin Procurement Institute</a:t>
            </a:r>
          </a:p>
          <a:p>
            <a:pPr marL="0" indent="0">
              <a:buNone/>
            </a:pPr>
            <a:r>
              <a:rPr lang="en-US" sz="3600" dirty="0"/>
              <a:t>	Phone:  414-270-3600 </a:t>
            </a:r>
            <a:r>
              <a:rPr lang="en-US" sz="3600" dirty="0">
                <a:hlinkClick r:id="rId4"/>
              </a:rPr>
              <a:t>www.wispro.org</a:t>
            </a:r>
            <a:endParaRPr lang="en-US" sz="3600"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098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A95211-38BA-584D-B19D-DD1ABCA9C824}"/>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63C59"/>
                </a:solidFill>
                <a:effectLst/>
                <a:uLnTx/>
                <a:uFillTx/>
                <a:latin typeface="Arial" charset="0"/>
                <a:ea typeface="Arial" charset="0"/>
                <a:cs typeface="Arial" charset="0"/>
              </a:rPr>
              <a:t>Questions?</a:t>
            </a:r>
          </a:p>
        </p:txBody>
      </p:sp>
      <p:grpSp>
        <p:nvGrpSpPr>
          <p:cNvPr id="11" name="Group 10">
            <a:extLst>
              <a:ext uri="{FF2B5EF4-FFF2-40B4-BE49-F238E27FC236}">
                <a16:creationId xmlns:a16="http://schemas.microsoft.com/office/drawing/2014/main" id="{3378BFA4-1117-AB49-8200-D465BD12094A}"/>
              </a:ext>
            </a:extLst>
          </p:cNvPr>
          <p:cNvGrpSpPr/>
          <p:nvPr/>
        </p:nvGrpSpPr>
        <p:grpSpPr>
          <a:xfrm>
            <a:off x="0" y="1201310"/>
            <a:ext cx="12192000" cy="4851400"/>
            <a:chOff x="0" y="766318"/>
            <a:chExt cx="12223479" cy="4726128"/>
          </a:xfrm>
        </p:grpSpPr>
        <p:pic>
          <p:nvPicPr>
            <p:cNvPr id="3" name="Picture 2">
              <a:extLst>
                <a:ext uri="{FF2B5EF4-FFF2-40B4-BE49-F238E27FC236}">
                  <a16:creationId xmlns:a16="http://schemas.microsoft.com/office/drawing/2014/main" id="{B3188587-ECE9-9547-B7FB-B52F6EFAF830}"/>
                </a:ext>
              </a:extLst>
            </p:cNvPr>
            <p:cNvPicPr>
              <a:picLocks noChangeAspect="1"/>
            </p:cNvPicPr>
            <p:nvPr/>
          </p:nvPicPr>
          <p:blipFill rotWithShape="1">
            <a:blip r:embed="rId2"/>
            <a:srcRect r="18621"/>
            <a:stretch/>
          </p:blipFill>
          <p:spPr>
            <a:xfrm>
              <a:off x="2301739" y="1600118"/>
              <a:ext cx="9921740" cy="3892328"/>
            </a:xfrm>
            <a:prstGeom prst="rect">
              <a:avLst/>
            </a:prstGeom>
          </p:spPr>
        </p:pic>
        <p:pic>
          <p:nvPicPr>
            <p:cNvPr id="10" name="Picture 9">
              <a:extLst>
                <a:ext uri="{FF2B5EF4-FFF2-40B4-BE49-F238E27FC236}">
                  <a16:creationId xmlns:a16="http://schemas.microsoft.com/office/drawing/2014/main" id="{07ABFC39-678E-5F45-8506-D1D8437D5B4D}"/>
                </a:ext>
              </a:extLst>
            </p:cNvPr>
            <p:cNvPicPr>
              <a:picLocks noChangeAspect="1"/>
            </p:cNvPicPr>
            <p:nvPr/>
          </p:nvPicPr>
          <p:blipFill rotWithShape="1">
            <a:blip r:embed="rId2"/>
            <a:srcRect l="81121"/>
            <a:stretch/>
          </p:blipFill>
          <p:spPr>
            <a:xfrm>
              <a:off x="0" y="766318"/>
              <a:ext cx="2301739" cy="3892328"/>
            </a:xfrm>
            <a:prstGeom prst="rect">
              <a:avLst/>
            </a:prstGeom>
          </p:spPr>
        </p:pic>
      </p:grpSp>
      <p:sp>
        <p:nvSpPr>
          <p:cNvPr id="7" name="Date Placeholder 3">
            <a:extLst>
              <a:ext uri="{FF2B5EF4-FFF2-40B4-BE49-F238E27FC236}">
                <a16:creationId xmlns:a16="http://schemas.microsoft.com/office/drawing/2014/main" id="{C3066B82-2510-A242-93BC-4FA85AA7B32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white"/>
                </a:solidFill>
                <a:latin typeface="Arial" panose="020B0604020202020204" pitchFamily="34" charset="0"/>
                <a:cs typeface="Arial" panose="020B0604020202020204" pitchFamily="34" charset="0"/>
              </a:rPr>
              <a:t>6/24/20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CB35F75D-4727-E74B-A216-DCB194EA80AF}"/>
              </a:ext>
            </a:extLst>
          </p:cNvPr>
          <p:cNvSpPr txBox="1">
            <a:spLocks/>
          </p:cNvSpPr>
          <p:nvPr/>
        </p:nvSpPr>
        <p:spPr>
          <a:xfrm>
            <a:off x="11189110" y="6356350"/>
            <a:ext cx="8206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4FF9E37-D829-8749-81E8-48B480CA2C7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D41FE7E-A1A8-40BE-BC26-5A76CF89C7A4}"/>
              </a:ext>
            </a:extLst>
          </p:cNvPr>
          <p:cNvSpPr/>
          <p:nvPr/>
        </p:nvSpPr>
        <p:spPr>
          <a:xfrm>
            <a:off x="6060545" y="736600"/>
            <a:ext cx="4648200" cy="5984875"/>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FE852FE9-A26E-4093-A7DA-F0DA4E33AB56}"/>
              </a:ext>
            </a:extLst>
          </p:cNvPr>
          <p:cNvGrpSpPr/>
          <p:nvPr/>
        </p:nvGrpSpPr>
        <p:grpSpPr>
          <a:xfrm>
            <a:off x="6324270" y="1122877"/>
            <a:ext cx="4161717" cy="2472489"/>
            <a:chOff x="173068" y="268919"/>
            <a:chExt cx="4161717" cy="2472489"/>
          </a:xfrm>
        </p:grpSpPr>
        <p:pic>
          <p:nvPicPr>
            <p:cNvPr id="13" name="Picture 12">
              <a:extLst>
                <a:ext uri="{FF2B5EF4-FFF2-40B4-BE49-F238E27FC236}">
                  <a16:creationId xmlns:a16="http://schemas.microsoft.com/office/drawing/2014/main" id="{9E41B62D-90DD-4734-A0DE-EF9215952DF4}"/>
                </a:ext>
              </a:extLst>
            </p:cNvPr>
            <p:cNvPicPr>
              <a:picLocks noChangeAspect="1"/>
            </p:cNvPicPr>
            <p:nvPr/>
          </p:nvPicPr>
          <p:blipFill>
            <a:blip r:embed="rId3"/>
            <a:stretch>
              <a:fillRect/>
            </a:stretch>
          </p:blipFill>
          <p:spPr>
            <a:xfrm>
              <a:off x="632235" y="1318935"/>
              <a:ext cx="2997354" cy="1422473"/>
            </a:xfrm>
            <a:prstGeom prst="rect">
              <a:avLst/>
            </a:prstGeom>
          </p:spPr>
        </p:pic>
        <p:grpSp>
          <p:nvGrpSpPr>
            <p:cNvPr id="14" name="Group 13">
              <a:extLst>
                <a:ext uri="{FF2B5EF4-FFF2-40B4-BE49-F238E27FC236}">
                  <a16:creationId xmlns:a16="http://schemas.microsoft.com/office/drawing/2014/main" id="{D50E50F2-FBE1-4439-9C6A-9A29F0025689}"/>
                </a:ext>
              </a:extLst>
            </p:cNvPr>
            <p:cNvGrpSpPr/>
            <p:nvPr/>
          </p:nvGrpSpPr>
          <p:grpSpPr>
            <a:xfrm>
              <a:off x="173068" y="268919"/>
              <a:ext cx="4161717" cy="1704114"/>
              <a:chOff x="3691275" y="23497"/>
              <a:chExt cx="4161717" cy="1704114"/>
            </a:xfrm>
          </p:grpSpPr>
          <p:sp>
            <p:nvSpPr>
              <p:cNvPr id="15" name="Rectangle 14">
                <a:extLst>
                  <a:ext uri="{FF2B5EF4-FFF2-40B4-BE49-F238E27FC236}">
                    <a16:creationId xmlns:a16="http://schemas.microsoft.com/office/drawing/2014/main" id="{A2F5FFBC-AFB4-47F0-B885-40D775298879}"/>
                  </a:ext>
                </a:extLst>
              </p:cNvPr>
              <p:cNvSpPr/>
              <p:nvPr/>
            </p:nvSpPr>
            <p:spPr>
              <a:xfrm>
                <a:off x="3691275" y="23497"/>
                <a:ext cx="4161717"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Opening the Questions Box</a:t>
                </a:r>
              </a:p>
            </p:txBody>
          </p:sp>
          <p:sp>
            <p:nvSpPr>
              <p:cNvPr id="16" name="Oval 15">
                <a:extLst>
                  <a:ext uri="{FF2B5EF4-FFF2-40B4-BE49-F238E27FC236}">
                    <a16:creationId xmlns:a16="http://schemas.microsoft.com/office/drawing/2014/main" id="{F410ECF7-4547-47C7-8937-9F309120077D}"/>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D6CDEE7-829F-4FF4-BFE1-AA318A30443F}"/>
                  </a:ext>
                </a:extLst>
              </p:cNvPr>
              <p:cNvGrpSpPr/>
              <p:nvPr/>
            </p:nvGrpSpPr>
            <p:grpSpPr>
              <a:xfrm>
                <a:off x="4425469" y="846980"/>
                <a:ext cx="219456" cy="509537"/>
                <a:chOff x="3691570" y="609600"/>
                <a:chExt cx="219456" cy="509537"/>
              </a:xfrm>
            </p:grpSpPr>
            <p:sp>
              <p:nvSpPr>
                <p:cNvPr id="19" name="Down Arrow 14">
                  <a:extLst>
                    <a:ext uri="{FF2B5EF4-FFF2-40B4-BE49-F238E27FC236}">
                      <a16:creationId xmlns:a16="http://schemas.microsoft.com/office/drawing/2014/main" id="{24507065-CC98-4D9D-8302-DA5BD7579DF5}"/>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65AA707-11D4-4913-BE82-9E3CF75F8925}"/>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961905-41BC-4301-AA15-5F6BE6F8356A}"/>
                  </a:ext>
                </a:extLst>
              </p:cNvPr>
              <p:cNvSpPr txBox="1"/>
              <p:nvPr/>
            </p:nvSpPr>
            <p:spPr>
              <a:xfrm>
                <a:off x="4458428" y="557289"/>
                <a:ext cx="2453184" cy="523220"/>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here to access </a:t>
                </a: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	within the Control Panel</a:t>
                </a:r>
              </a:p>
            </p:txBody>
          </p:sp>
        </p:grpSp>
      </p:grpSp>
      <p:grpSp>
        <p:nvGrpSpPr>
          <p:cNvPr id="21" name="Group 20">
            <a:extLst>
              <a:ext uri="{FF2B5EF4-FFF2-40B4-BE49-F238E27FC236}">
                <a16:creationId xmlns:a16="http://schemas.microsoft.com/office/drawing/2014/main" id="{6BB8117B-F8D1-46D3-B84F-528660F37648}"/>
              </a:ext>
            </a:extLst>
          </p:cNvPr>
          <p:cNvGrpSpPr/>
          <p:nvPr/>
        </p:nvGrpSpPr>
        <p:grpSpPr>
          <a:xfrm>
            <a:off x="6324270" y="3797239"/>
            <a:ext cx="4044230" cy="2712018"/>
            <a:chOff x="7748853" y="107382"/>
            <a:chExt cx="4044230" cy="2712018"/>
          </a:xfrm>
        </p:grpSpPr>
        <p:pic>
          <p:nvPicPr>
            <p:cNvPr id="22" name="Picture 21">
              <a:extLst>
                <a:ext uri="{FF2B5EF4-FFF2-40B4-BE49-F238E27FC236}">
                  <a16:creationId xmlns:a16="http://schemas.microsoft.com/office/drawing/2014/main" id="{E0FA038A-5B86-420C-A071-B237275820FE}"/>
                </a:ext>
              </a:extLst>
            </p:cNvPr>
            <p:cNvPicPr>
              <a:picLocks noChangeAspect="1"/>
            </p:cNvPicPr>
            <p:nvPr/>
          </p:nvPicPr>
          <p:blipFill>
            <a:blip r:embed="rId4"/>
            <a:stretch>
              <a:fillRect/>
            </a:stretch>
          </p:blipFill>
          <p:spPr>
            <a:xfrm>
              <a:off x="9534285" y="943546"/>
              <a:ext cx="2213222" cy="1551766"/>
            </a:xfrm>
            <a:prstGeom prst="rect">
              <a:avLst/>
            </a:prstGeom>
          </p:spPr>
        </p:pic>
        <p:sp>
          <p:nvSpPr>
            <p:cNvPr id="23" name="Up Arrow 19">
              <a:extLst>
                <a:ext uri="{FF2B5EF4-FFF2-40B4-BE49-F238E27FC236}">
                  <a16:creationId xmlns:a16="http://schemas.microsoft.com/office/drawing/2014/main" id="{4AF34637-8C47-4105-812B-21138F807304}"/>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D27D1D-8C0F-4FF6-9D45-BDA97E277F9A}"/>
                </a:ext>
              </a:extLst>
            </p:cNvPr>
            <p:cNvSpPr txBox="1"/>
            <p:nvPr/>
          </p:nvSpPr>
          <p:spPr>
            <a:xfrm>
              <a:off x="7748853" y="1096234"/>
              <a:ext cx="1454329" cy="95410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Type questions here at any time during a presentation</a:t>
              </a:r>
            </a:p>
          </p:txBody>
        </p:sp>
        <p:grpSp>
          <p:nvGrpSpPr>
            <p:cNvPr id="25" name="Group 24">
              <a:extLst>
                <a:ext uri="{FF2B5EF4-FFF2-40B4-BE49-F238E27FC236}">
                  <a16:creationId xmlns:a16="http://schemas.microsoft.com/office/drawing/2014/main" id="{0CCA4D98-2429-4A7E-B60B-0D6084879D3D}"/>
                </a:ext>
              </a:extLst>
            </p:cNvPr>
            <p:cNvGrpSpPr/>
            <p:nvPr/>
          </p:nvGrpSpPr>
          <p:grpSpPr>
            <a:xfrm>
              <a:off x="7778541" y="1890781"/>
              <a:ext cx="1674120" cy="256108"/>
              <a:chOff x="7483016" y="1890781"/>
              <a:chExt cx="1674120" cy="256108"/>
            </a:xfrm>
          </p:grpSpPr>
          <p:sp>
            <p:nvSpPr>
              <p:cNvPr id="35" name="Right Arrow 25">
                <a:extLst>
                  <a:ext uri="{FF2B5EF4-FFF2-40B4-BE49-F238E27FC236}">
                    <a16:creationId xmlns:a16="http://schemas.microsoft.com/office/drawing/2014/main" id="{02E84CD8-C006-493A-AE6A-81E1070C1F04}"/>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361E7C1-883A-4E6C-9984-FEC592CF6636}"/>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19D819B-C709-4A66-81D5-9AFD98F1C7BF}"/>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55D98B-1BDD-44C8-BA66-683E10698335}"/>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87DC0F-AD0D-4AE2-9577-4253A5BC71B7}"/>
                </a:ext>
              </a:extLst>
            </p:cNvPr>
            <p:cNvSpPr txBox="1"/>
            <p:nvPr/>
          </p:nvSpPr>
          <p:spPr>
            <a:xfrm>
              <a:off x="7815484" y="2511623"/>
              <a:ext cx="3552519" cy="30777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Send when ready to submit a question</a:t>
              </a:r>
            </a:p>
          </p:txBody>
        </p:sp>
        <p:sp>
          <p:nvSpPr>
            <p:cNvPr id="29" name="Rectangle 28">
              <a:extLst>
                <a:ext uri="{FF2B5EF4-FFF2-40B4-BE49-F238E27FC236}">
                  <a16:creationId xmlns:a16="http://schemas.microsoft.com/office/drawing/2014/main" id="{D33311A1-8149-4402-AFD9-3AF89910BCE1}"/>
                </a:ext>
              </a:extLst>
            </p:cNvPr>
            <p:cNvSpPr/>
            <p:nvPr/>
          </p:nvSpPr>
          <p:spPr>
            <a:xfrm>
              <a:off x="7913517" y="107382"/>
              <a:ext cx="3791423"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Using the Questions Box</a:t>
              </a:r>
            </a:p>
          </p:txBody>
        </p:sp>
        <p:pic>
          <p:nvPicPr>
            <p:cNvPr id="30" name="Picture 29">
              <a:extLst>
                <a:ext uri="{FF2B5EF4-FFF2-40B4-BE49-F238E27FC236}">
                  <a16:creationId xmlns:a16="http://schemas.microsoft.com/office/drawing/2014/main" id="{38459571-F5BC-48A1-B14F-D23A5FFED20F}"/>
                </a:ext>
              </a:extLst>
            </p:cNvPr>
            <p:cNvPicPr>
              <a:picLocks noChangeAspect="1"/>
            </p:cNvPicPr>
            <p:nvPr/>
          </p:nvPicPr>
          <p:blipFill>
            <a:blip r:embed="rId4"/>
            <a:stretch>
              <a:fillRect/>
            </a:stretch>
          </p:blipFill>
          <p:spPr>
            <a:xfrm>
              <a:off x="9539860" y="943546"/>
              <a:ext cx="2213222" cy="1551766"/>
            </a:xfrm>
            <a:prstGeom prst="rect">
              <a:avLst/>
            </a:prstGeom>
          </p:spPr>
        </p:pic>
        <p:sp>
          <p:nvSpPr>
            <p:cNvPr id="31" name="Up Arrow 30">
              <a:extLst>
                <a:ext uri="{FF2B5EF4-FFF2-40B4-BE49-F238E27FC236}">
                  <a16:creationId xmlns:a16="http://schemas.microsoft.com/office/drawing/2014/main" id="{F028E37A-2332-4781-8EFF-B35ECDD38A4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F6980B-F6A2-47FB-BE95-D697BCFA1D59}"/>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5D8936-B8BE-45C7-BB91-71A0CD8092A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42D8C96-E202-49E1-B42D-E6B697C0A847}"/>
                </a:ext>
              </a:extLst>
            </p:cNvPr>
            <p:cNvSpPr txBox="1"/>
            <p:nvPr/>
          </p:nvSpPr>
          <p:spPr>
            <a:xfrm>
              <a:off x="7821059" y="2511623"/>
              <a:ext cx="3552519" cy="276999"/>
            </a:xfrm>
            <a:prstGeom prst="rect">
              <a:avLst/>
            </a:prstGeom>
            <a:noFill/>
          </p:spPr>
          <p:txBody>
            <a:bodyPr wrap="square" rtlCol="0">
              <a:spAutoFit/>
            </a:bodyPr>
            <a:lstStyle/>
            <a:p>
              <a:pPr>
                <a:tabLst>
                  <a:tab pos="228600" algn="l"/>
                </a:tabLst>
              </a:pPr>
              <a:endParaRPr lang="en-US" sz="1200" dirty="0">
                <a:solidFill>
                  <a:srgbClr val="FF0000"/>
                </a:solidFill>
                <a:latin typeface="Times New Roman" panose="02020603050405020304" pitchFamily="18" charset="0"/>
                <a:cs typeface="Times New Roman" panose="02020603050405020304" pitchFamily="18" charset="0"/>
              </a:endParaRPr>
            </a:p>
          </p:txBody>
        </p:sp>
      </p:grpSp>
      <p:pic>
        <p:nvPicPr>
          <p:cNvPr id="38" name="Picture 37" descr="Text&#10;&#10;Description automatically generated">
            <a:extLst>
              <a:ext uri="{FF2B5EF4-FFF2-40B4-BE49-F238E27FC236}">
                <a16:creationId xmlns:a16="http://schemas.microsoft.com/office/drawing/2014/main" id="{501661E6-19DA-4E15-851F-32E9DF18D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9" y="5857055"/>
            <a:ext cx="1962637" cy="1000945"/>
          </a:xfrm>
          <a:prstGeom prst="rect">
            <a:avLst/>
          </a:prstGeom>
        </p:spPr>
      </p:pic>
    </p:spTree>
    <p:extLst>
      <p:ext uri="{BB962C8B-B14F-4D97-AF65-F5344CB8AC3E}">
        <p14:creationId xmlns:p14="http://schemas.microsoft.com/office/powerpoint/2010/main" val="7021309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E3F5B5-CE01-3A46-914C-2F38AD3F8E7B}"/>
              </a:ext>
            </a:extLst>
          </p:cNvPr>
          <p:cNvSpPr txBox="1">
            <a:spLocks/>
          </p:cNvSpPr>
          <p:nvPr/>
        </p:nvSpPr>
        <p:spPr>
          <a:xfrm>
            <a:off x="759305" y="3003074"/>
            <a:ext cx="10673391" cy="85185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kern="1200" cap="all" baseline="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solidFill>
                  <a:prstClr val="white"/>
                </a:solidFill>
                <a:effectLst/>
                <a:uLnTx/>
                <a:uFillTx/>
                <a:latin typeface="Arial" charset="0"/>
                <a:ea typeface="Arial" charset="0"/>
                <a:cs typeface="Arial" charset="0"/>
              </a:rPr>
              <a:t>UPCOMING TRAINING - EVENTS</a:t>
            </a:r>
          </a:p>
        </p:txBody>
      </p:sp>
      <p:pic>
        <p:nvPicPr>
          <p:cNvPr id="6" name="Picture 5" descr="Text&#10;&#10;Description automatically generated">
            <a:extLst>
              <a:ext uri="{FF2B5EF4-FFF2-40B4-BE49-F238E27FC236}">
                <a16:creationId xmlns:a16="http://schemas.microsoft.com/office/drawing/2014/main" id="{EE587427-9362-4667-87C0-06180C290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5" name="Date Placeholder 3">
            <a:extLst>
              <a:ext uri="{FF2B5EF4-FFF2-40B4-BE49-F238E27FC236}">
                <a16:creationId xmlns:a16="http://schemas.microsoft.com/office/drawing/2014/main" id="{C00A3A46-36FA-49E1-9BE5-4F0696CA4CF8}"/>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7/21/21</a:t>
            </a:r>
          </a:p>
        </p:txBody>
      </p:sp>
    </p:spTree>
    <p:extLst>
      <p:ext uri="{BB962C8B-B14F-4D97-AF65-F5344CB8AC3E}">
        <p14:creationId xmlns:p14="http://schemas.microsoft.com/office/powerpoint/2010/main" val="10314745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2229046" y="3155516"/>
            <a:ext cx="8119421" cy="1212535"/>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lvl="1" defTabSz="914377">
              <a:defRPr/>
            </a:pPr>
            <a:r>
              <a:rPr lang="en-US" sz="5400" b="1" dirty="0">
                <a:solidFill>
                  <a:srgbClr val="063C59"/>
                </a:solidFill>
                <a:latin typeface="Arial" charset="0"/>
                <a:ea typeface="Arial" charset="0"/>
                <a:cs typeface="Arial" charset="0"/>
              </a:rPr>
              <a:t>July 22 (GOBC Day 1)</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852334" y="6074216"/>
            <a:ext cx="4487333"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2400" cap="none" dirty="0">
                <a:solidFill>
                  <a:srgbClr val="FF0000"/>
                </a:solidFill>
                <a:latin typeface="Arial" charset="0"/>
                <a:ea typeface="Arial" charset="0"/>
                <a:cs typeface="Arial" charset="0"/>
              </a:rPr>
              <a:t>…More at wispro.org/events</a:t>
            </a:r>
          </a:p>
        </p:txBody>
      </p:sp>
      <p:pic>
        <p:nvPicPr>
          <p:cNvPr id="11" name="Picture 10" descr="Text&#10;&#10;Description automatically generated">
            <a:extLst>
              <a:ext uri="{FF2B5EF4-FFF2-40B4-BE49-F238E27FC236}">
                <a16:creationId xmlns:a16="http://schemas.microsoft.com/office/drawing/2014/main" id="{970EC9A5-63B9-46A2-A88E-63843E24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0" name="Title 1">
            <a:extLst>
              <a:ext uri="{FF2B5EF4-FFF2-40B4-BE49-F238E27FC236}">
                <a16:creationId xmlns:a16="http://schemas.microsoft.com/office/drawing/2014/main" id="{1367A885-87D9-4FAD-B8F9-EA0791E76DBA}"/>
              </a:ext>
            </a:extLst>
          </p:cNvPr>
          <p:cNvSpPr txBox="1">
            <a:spLocks/>
          </p:cNvSpPr>
          <p:nvPr/>
        </p:nvSpPr>
        <p:spPr>
          <a:xfrm>
            <a:off x="-331034" y="2111035"/>
            <a:ext cx="12854065" cy="615251"/>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3600" cap="none" dirty="0">
                <a:solidFill>
                  <a:srgbClr val="063C59"/>
                </a:solidFill>
                <a:latin typeface="Arial" charset="0"/>
                <a:ea typeface="Arial" charset="0"/>
                <a:cs typeface="Arial" charset="0"/>
              </a:rPr>
              <a:t>NDIA MIDWEST REGIONAL CONFERENCE SERIES</a:t>
            </a:r>
            <a:endParaRPr lang="en-US" sz="2400" cap="none" dirty="0">
              <a:solidFill>
                <a:srgbClr val="063C59"/>
              </a:solidFill>
              <a:latin typeface="Arial" charset="0"/>
              <a:ea typeface="Arial" charset="0"/>
              <a:cs typeface="Arial" charset="0"/>
            </a:endParaRPr>
          </a:p>
        </p:txBody>
      </p:sp>
      <p:sp>
        <p:nvSpPr>
          <p:cNvPr id="14" name="TextBox 13">
            <a:extLst>
              <a:ext uri="{FF2B5EF4-FFF2-40B4-BE49-F238E27FC236}">
                <a16:creationId xmlns:a16="http://schemas.microsoft.com/office/drawing/2014/main" id="{42943271-FF10-492C-9FA9-94D664C1C306}"/>
              </a:ext>
            </a:extLst>
          </p:cNvPr>
          <p:cNvSpPr txBox="1"/>
          <p:nvPr/>
        </p:nvSpPr>
        <p:spPr>
          <a:xfrm>
            <a:off x="501411" y="4378144"/>
            <a:ext cx="11189176" cy="1077218"/>
          </a:xfrm>
          <a:prstGeom prst="rect">
            <a:avLst/>
          </a:prstGeom>
          <a:noFill/>
        </p:spPr>
        <p:txBody>
          <a:bodyPr wrap="square">
            <a:spAutoFit/>
          </a:bodyPr>
          <a:lstStyle/>
          <a:p>
            <a:r>
              <a:rPr lang="en-US" sz="1600" b="0" i="0" dirty="0">
                <a:solidFill>
                  <a:srgbClr val="434343"/>
                </a:solidFill>
                <a:effectLst/>
                <a:latin typeface="Arial" panose="020B0604020202020204" pitchFamily="34" charset="0"/>
              </a:rPr>
              <a:t>The National Defense Industrial Association’s (NDIA) Great Lakes, Great Rivers and Iowa-Illinois chapters, partnered with the Wisconsin Procurement Institute (WPI), invites you to attend </a:t>
            </a:r>
            <a:r>
              <a:rPr lang="en-US" sz="1600" dirty="0">
                <a:solidFill>
                  <a:srgbClr val="434343"/>
                </a:solidFill>
                <a:latin typeface="Arial" panose="020B0604020202020204" pitchFamily="34" charset="0"/>
              </a:rPr>
              <a:t>our </a:t>
            </a:r>
            <a:r>
              <a:rPr lang="en-US" sz="1600" b="0" i="0" dirty="0">
                <a:solidFill>
                  <a:srgbClr val="434343"/>
                </a:solidFill>
                <a:effectLst/>
                <a:latin typeface="Arial" panose="020B0604020202020204" pitchFamily="34" charset="0"/>
              </a:rPr>
              <a:t>three-part virtual series featuring leaders in U.S. Defense. In this series, you will have the opportunity to learn about current issues, programs, and priorities critical to Defense contractors and subcontractors.</a:t>
            </a:r>
            <a:endParaRPr lang="en-US" sz="1600" dirty="0"/>
          </a:p>
        </p:txBody>
      </p:sp>
      <p:sp>
        <p:nvSpPr>
          <p:cNvPr id="15" name="TextBox 14">
            <a:extLst>
              <a:ext uri="{FF2B5EF4-FFF2-40B4-BE49-F238E27FC236}">
                <a16:creationId xmlns:a16="http://schemas.microsoft.com/office/drawing/2014/main" id="{2C4600BE-32BF-4AEE-8A0E-87550E3393AE}"/>
              </a:ext>
            </a:extLst>
          </p:cNvPr>
          <p:cNvSpPr txBox="1"/>
          <p:nvPr/>
        </p:nvSpPr>
        <p:spPr>
          <a:xfrm>
            <a:off x="501411" y="5455362"/>
            <a:ext cx="11189176" cy="461665"/>
          </a:xfrm>
          <a:prstGeom prst="rect">
            <a:avLst/>
          </a:prstGeom>
          <a:noFill/>
        </p:spPr>
        <p:txBody>
          <a:bodyPr wrap="square">
            <a:spAutoFit/>
          </a:bodyPr>
          <a:lstStyle/>
          <a:p>
            <a:pPr algn="ctr"/>
            <a:r>
              <a:rPr lang="en-US" sz="2400" b="0" i="0" dirty="0">
                <a:solidFill>
                  <a:srgbClr val="434343"/>
                </a:solidFill>
                <a:effectLst/>
                <a:latin typeface="Arial" panose="020B0604020202020204" pitchFamily="34" charset="0"/>
                <a:hlinkClick r:id="rId3"/>
              </a:rPr>
              <a:t>Registration Now Open</a:t>
            </a:r>
            <a:endParaRPr lang="en-US" sz="2400" dirty="0"/>
          </a:p>
        </p:txBody>
      </p:sp>
      <p:pic>
        <p:nvPicPr>
          <p:cNvPr id="1026" name="Picture 2">
            <a:extLst>
              <a:ext uri="{FF2B5EF4-FFF2-40B4-BE49-F238E27FC236}">
                <a16:creationId xmlns:a16="http://schemas.microsoft.com/office/drawing/2014/main" id="{05CA5A69-23AE-4A71-94EE-5B2DC8591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593" y="111729"/>
            <a:ext cx="7077191" cy="1999306"/>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a:extLst>
              <a:ext uri="{FF2B5EF4-FFF2-40B4-BE49-F238E27FC236}">
                <a16:creationId xmlns:a16="http://schemas.microsoft.com/office/drawing/2014/main" id="{785853E7-BC42-49D6-B136-146990FB660E}"/>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25597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852334" y="6074216"/>
            <a:ext cx="4487333"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2400" cap="none" dirty="0">
                <a:solidFill>
                  <a:srgbClr val="FF0000"/>
                </a:solidFill>
                <a:latin typeface="Arial" charset="0"/>
                <a:ea typeface="Arial" charset="0"/>
                <a:cs typeface="Arial" charset="0"/>
              </a:rPr>
              <a:t>…More at wispro.org/events</a:t>
            </a:r>
          </a:p>
        </p:txBody>
      </p:sp>
      <p:pic>
        <p:nvPicPr>
          <p:cNvPr id="11" name="Picture 10" descr="Text&#10;&#10;Description automatically generated">
            <a:extLst>
              <a:ext uri="{FF2B5EF4-FFF2-40B4-BE49-F238E27FC236}">
                <a16:creationId xmlns:a16="http://schemas.microsoft.com/office/drawing/2014/main" id="{970EC9A5-63B9-46A2-A88E-63843E24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5" name="TextBox 14">
            <a:extLst>
              <a:ext uri="{FF2B5EF4-FFF2-40B4-BE49-F238E27FC236}">
                <a16:creationId xmlns:a16="http://schemas.microsoft.com/office/drawing/2014/main" id="{2C4600BE-32BF-4AEE-8A0E-87550E3393AE}"/>
              </a:ext>
            </a:extLst>
          </p:cNvPr>
          <p:cNvSpPr txBox="1"/>
          <p:nvPr/>
        </p:nvSpPr>
        <p:spPr>
          <a:xfrm>
            <a:off x="501411" y="5455362"/>
            <a:ext cx="11189176" cy="461665"/>
          </a:xfrm>
          <a:prstGeom prst="rect">
            <a:avLst/>
          </a:prstGeom>
          <a:noFill/>
        </p:spPr>
        <p:txBody>
          <a:bodyPr wrap="square">
            <a:spAutoFit/>
          </a:bodyPr>
          <a:lstStyle/>
          <a:p>
            <a:pPr algn="ctr"/>
            <a:r>
              <a:rPr lang="en-US" sz="2400" b="0" i="0" dirty="0">
                <a:solidFill>
                  <a:srgbClr val="434343"/>
                </a:solidFill>
                <a:effectLst/>
                <a:latin typeface="Arial" panose="020B0604020202020204" pitchFamily="34" charset="0"/>
                <a:hlinkClick r:id="rId3"/>
              </a:rPr>
              <a:t>Registration Now Open</a:t>
            </a:r>
            <a:endParaRPr lang="en-US" sz="2400" dirty="0"/>
          </a:p>
        </p:txBody>
      </p:sp>
      <p:pic>
        <p:nvPicPr>
          <p:cNvPr id="2050" name="Picture 2">
            <a:extLst>
              <a:ext uri="{FF2B5EF4-FFF2-40B4-BE49-F238E27FC236}">
                <a16:creationId xmlns:a16="http://schemas.microsoft.com/office/drawing/2014/main" id="{9F97E314-FD3D-44D7-B505-0BC7316A4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629" y="-120183"/>
            <a:ext cx="6366934" cy="21223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20019AF-EDE3-44B9-B408-2A25E86D3AC7}"/>
              </a:ext>
            </a:extLst>
          </p:cNvPr>
          <p:cNvSpPr txBox="1"/>
          <p:nvPr/>
        </p:nvSpPr>
        <p:spPr>
          <a:xfrm>
            <a:off x="862911" y="2522226"/>
            <a:ext cx="10742068" cy="2053639"/>
          </a:xfrm>
          <a:prstGeom prst="rect">
            <a:avLst/>
          </a:prstGeom>
          <a:noFill/>
        </p:spPr>
        <p:txBody>
          <a:bodyPr wrap="square">
            <a:spAutoFit/>
          </a:bodyPr>
          <a:lstStyle/>
          <a:p>
            <a:pPr marL="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Session 3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 ROADMAP TO DEVELOPING SUCCESSFUL TEAMS AND PARTNERSHIPS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Aug 17 | 10 am </a:t>
            </a: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5"/>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 Noon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REGISTER 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Date Placeholder 3">
            <a:extLst>
              <a:ext uri="{FF2B5EF4-FFF2-40B4-BE49-F238E27FC236}">
                <a16:creationId xmlns:a16="http://schemas.microsoft.com/office/drawing/2014/main" id="{AF9A121A-5A8E-441C-9BA8-375440A6D62E}"/>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45135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331033" y="204811"/>
            <a:ext cx="12854065" cy="69920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4800" dirty="0">
                <a:solidFill>
                  <a:srgbClr val="063C59"/>
                </a:solidFill>
                <a:latin typeface="Arial" charset="0"/>
                <a:ea typeface="Arial" charset="0"/>
                <a:cs typeface="Arial" charset="0"/>
              </a:rPr>
              <a:t>Summer Cyber reboot</a:t>
            </a:r>
            <a:br>
              <a:rPr lang="en-US" sz="4800" dirty="0">
                <a:solidFill>
                  <a:srgbClr val="063C59"/>
                </a:solidFill>
                <a:latin typeface="Arial" charset="0"/>
                <a:ea typeface="Arial" charset="0"/>
                <a:cs typeface="Arial" charset="0"/>
              </a:rPr>
            </a:br>
            <a:r>
              <a:rPr lang="en-US" sz="2800" dirty="0">
                <a:solidFill>
                  <a:srgbClr val="063C59"/>
                </a:solidFill>
                <a:latin typeface="Arial" charset="0"/>
                <a:ea typeface="Arial" charset="0"/>
                <a:cs typeface="Arial" charset="0"/>
              </a:rPr>
              <a:t>LIVE WEBINAR SERIES</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B05FCDCA-A5DE-40DF-8628-5949B193F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618" y="5662583"/>
            <a:ext cx="2923726" cy="1394392"/>
          </a:xfrm>
          <a:prstGeom prst="rect">
            <a:avLst/>
          </a:prstGeom>
        </p:spPr>
      </p:pic>
      <p:graphicFrame>
        <p:nvGraphicFramePr>
          <p:cNvPr id="7" name="Table 6">
            <a:extLst>
              <a:ext uri="{FF2B5EF4-FFF2-40B4-BE49-F238E27FC236}">
                <a16:creationId xmlns:a16="http://schemas.microsoft.com/office/drawing/2014/main" id="{F659EDC7-C0DE-4CE7-8B35-315215B99A76}"/>
              </a:ext>
            </a:extLst>
          </p:cNvPr>
          <p:cNvGraphicFramePr>
            <a:graphicFrameLocks noGrp="1"/>
          </p:cNvGraphicFramePr>
          <p:nvPr>
            <p:extLst>
              <p:ext uri="{D42A27DB-BD31-4B8C-83A1-F6EECF244321}">
                <p14:modId xmlns:p14="http://schemas.microsoft.com/office/powerpoint/2010/main" val="293647054"/>
              </p:ext>
            </p:extLst>
          </p:nvPr>
        </p:nvGraphicFramePr>
        <p:xfrm>
          <a:off x="397243" y="1298565"/>
          <a:ext cx="11280231" cy="4917430"/>
        </p:xfrm>
        <a:graphic>
          <a:graphicData uri="http://schemas.openxmlformats.org/drawingml/2006/table">
            <a:tbl>
              <a:tblPr firstRow="1" bandRow="1">
                <a:tableStyleId>{2D5ABB26-0587-4C30-8999-92F81FD0307C}</a:tableStyleId>
              </a:tblPr>
              <a:tblGrid>
                <a:gridCol w="3591752">
                  <a:extLst>
                    <a:ext uri="{9D8B030D-6E8A-4147-A177-3AD203B41FA5}">
                      <a16:colId xmlns:a16="http://schemas.microsoft.com/office/drawing/2014/main" val="2743209023"/>
                    </a:ext>
                  </a:extLst>
                </a:gridCol>
                <a:gridCol w="7688479">
                  <a:extLst>
                    <a:ext uri="{9D8B030D-6E8A-4147-A177-3AD203B41FA5}">
                      <a16:colId xmlns:a16="http://schemas.microsoft.com/office/drawing/2014/main" val="4068652614"/>
                    </a:ext>
                  </a:extLst>
                </a:gridCol>
              </a:tblGrid>
              <a:tr h="863590">
                <a:tc>
                  <a:txBody>
                    <a:bodyPr/>
                    <a:lstStyle/>
                    <a:p>
                      <a:pPr algn="r"/>
                      <a:r>
                        <a:rPr lang="en-US" sz="2800" b="1" dirty="0"/>
                        <a:t>July 29, 2021 –</a:t>
                      </a:r>
                    </a:p>
                    <a:p>
                      <a:pPr algn="r"/>
                      <a:endParaRPr lang="en-US" sz="2800" b="1" dirty="0"/>
                    </a:p>
                    <a:p>
                      <a:pPr algn="r"/>
                      <a:endParaRPr lang="en-US" sz="1200" b="1" dirty="0"/>
                    </a:p>
                    <a:p>
                      <a:pPr algn="r"/>
                      <a:r>
                        <a:rPr lang="en-US" sz="2800" b="1" dirty="0"/>
                        <a:t>August 5, 2021 –</a:t>
                      </a:r>
                    </a:p>
                    <a:p>
                      <a:pPr algn="r"/>
                      <a:endParaRPr lang="en-US" sz="2800" b="1" dirty="0"/>
                    </a:p>
                    <a:p>
                      <a:pPr algn="r"/>
                      <a:endParaRPr lang="en-US" sz="1200" b="1" kern="1200" dirty="0">
                        <a:solidFill>
                          <a:schemeClr val="tx1"/>
                        </a:solidFill>
                        <a:latin typeface="+mn-lt"/>
                        <a:ea typeface="+mn-ea"/>
                        <a:cs typeface="+mn-cs"/>
                      </a:endParaRPr>
                    </a:p>
                    <a:p>
                      <a:pPr algn="r"/>
                      <a:r>
                        <a:rPr lang="en-US" sz="2800" b="1" dirty="0"/>
                        <a:t>August 26, 2021 –</a:t>
                      </a:r>
                    </a:p>
                    <a:p>
                      <a:pPr algn="r"/>
                      <a:endParaRPr lang="en-US" sz="1200" b="1" kern="1200" dirty="0">
                        <a:solidFill>
                          <a:schemeClr val="tx1"/>
                        </a:solidFill>
                        <a:latin typeface="+mn-lt"/>
                        <a:ea typeface="+mn-ea"/>
                        <a:cs typeface="+mn-cs"/>
                      </a:endParaRPr>
                    </a:p>
                    <a:p>
                      <a:pPr algn="r"/>
                      <a:endParaRPr lang="en-US" sz="2800" b="1" dirty="0"/>
                    </a:p>
                    <a:p>
                      <a:pPr algn="r"/>
                      <a:r>
                        <a:rPr lang="en-US" sz="2800" b="1" dirty="0"/>
                        <a:t>September 2,  2021 – </a:t>
                      </a:r>
                    </a:p>
                    <a:p>
                      <a:pPr algn="r"/>
                      <a:endParaRPr lang="en-US" sz="2800" b="1" dirty="0"/>
                    </a:p>
                  </a:txBody>
                  <a:tcPr/>
                </a:tc>
                <a:tc>
                  <a:txBody>
                    <a:bodyPr/>
                    <a:lstStyle/>
                    <a:p>
                      <a:pPr marL="227013" indent="0"/>
                      <a:r>
                        <a:rPr lang="en-US" sz="2800" dirty="0"/>
                        <a:t>Fundamentals of Cyber Security for Federal Contractors</a:t>
                      </a:r>
                    </a:p>
                    <a:p>
                      <a:pPr marL="227013" indent="0"/>
                      <a:endParaRPr lang="en-US" sz="1200" b="1" kern="1200" dirty="0">
                        <a:solidFill>
                          <a:schemeClr val="tx1"/>
                        </a:solidFill>
                        <a:latin typeface="+mn-lt"/>
                        <a:ea typeface="+mn-ea"/>
                        <a:cs typeface="+mn-cs"/>
                      </a:endParaRPr>
                    </a:p>
                    <a:p>
                      <a:pPr marL="227013" indent="0"/>
                      <a:r>
                        <a:rPr lang="en-US" sz="2800" dirty="0"/>
                        <a:t>NIST’s Cybersecurity Framework and the FAR/DFARS</a:t>
                      </a:r>
                    </a:p>
                    <a:p>
                      <a:pPr marL="227013" indent="0"/>
                      <a:endParaRPr lang="en-US" sz="1200" b="1" kern="1200" dirty="0">
                        <a:solidFill>
                          <a:schemeClr val="tx1"/>
                        </a:solidFill>
                        <a:latin typeface="+mn-lt"/>
                        <a:ea typeface="+mn-ea"/>
                        <a:cs typeface="+mn-cs"/>
                      </a:endParaRPr>
                    </a:p>
                    <a:p>
                      <a:pPr marL="227013" indent="0"/>
                      <a:r>
                        <a:rPr lang="en-US" sz="2800" dirty="0"/>
                        <a:t>NIST’s Tips and Tactics for Ransomware Protection</a:t>
                      </a:r>
                    </a:p>
                    <a:p>
                      <a:pPr marL="227013" indent="0"/>
                      <a:endParaRPr lang="en-US" sz="1200" b="1" kern="1200" dirty="0">
                        <a:solidFill>
                          <a:schemeClr val="tx1"/>
                        </a:solidFill>
                        <a:latin typeface="+mn-lt"/>
                        <a:ea typeface="+mn-ea"/>
                        <a:cs typeface="+mn-cs"/>
                      </a:endParaRPr>
                    </a:p>
                    <a:p>
                      <a:pPr marL="227013" indent="0"/>
                      <a:endParaRPr lang="en-US" sz="1200" b="1" kern="1200" dirty="0">
                        <a:solidFill>
                          <a:schemeClr val="tx1"/>
                        </a:solidFill>
                        <a:latin typeface="+mn-lt"/>
                        <a:ea typeface="+mn-ea"/>
                        <a:cs typeface="+mn-cs"/>
                      </a:endParaRPr>
                    </a:p>
                    <a:p>
                      <a:pPr marL="227013" indent="0"/>
                      <a:endParaRPr lang="en-US" sz="1200" b="1" kern="1200" dirty="0">
                        <a:solidFill>
                          <a:schemeClr val="tx1"/>
                        </a:solidFill>
                        <a:latin typeface="+mn-lt"/>
                        <a:ea typeface="+mn-ea"/>
                        <a:cs typeface="+mn-cs"/>
                      </a:endParaRPr>
                    </a:p>
                    <a:p>
                      <a:pPr marL="227013" indent="0" algn="l" defTabSz="914400" rtl="0" eaLnBrk="1" latinLnBrk="0" hangingPunct="1"/>
                      <a:r>
                        <a:rPr lang="en-US" sz="2800" kern="1200" dirty="0">
                          <a:solidFill>
                            <a:schemeClr val="tx1"/>
                          </a:solidFill>
                          <a:latin typeface="+mn-lt"/>
                          <a:ea typeface="+mn-ea"/>
                          <a:cs typeface="+mn-cs"/>
                        </a:rPr>
                        <a:t>Computer Security Incidents</a:t>
                      </a:r>
                    </a:p>
                  </a:txBody>
                  <a:tcPr/>
                </a:tc>
                <a:extLst>
                  <a:ext uri="{0D108BD9-81ED-4DB2-BD59-A6C34878D82A}">
                    <a16:rowId xmlns:a16="http://schemas.microsoft.com/office/drawing/2014/main" val="289444499"/>
                  </a:ext>
                </a:extLst>
              </a:tr>
              <a:tr h="863590">
                <a:tc>
                  <a:txBody>
                    <a:bodyPr/>
                    <a:lstStyle/>
                    <a:p>
                      <a:endParaRPr lang="en-US" sz="4000" b="1" dirty="0"/>
                    </a:p>
                  </a:txBody>
                  <a:tcPr/>
                </a:tc>
                <a:tc>
                  <a:txBody>
                    <a:bodyPr/>
                    <a:lstStyle/>
                    <a:p>
                      <a:endParaRPr lang="en-US" sz="4000" dirty="0"/>
                    </a:p>
                  </a:txBody>
                  <a:tcPr/>
                </a:tc>
                <a:extLst>
                  <a:ext uri="{0D108BD9-81ED-4DB2-BD59-A6C34878D82A}">
                    <a16:rowId xmlns:a16="http://schemas.microsoft.com/office/drawing/2014/main" val="672406865"/>
                  </a:ext>
                </a:extLst>
              </a:tr>
            </a:tbl>
          </a:graphicData>
        </a:graphic>
      </p:graphicFrame>
      <p:pic>
        <p:nvPicPr>
          <p:cNvPr id="14" name="Picture 13">
            <a:extLst>
              <a:ext uri="{FF2B5EF4-FFF2-40B4-BE49-F238E27FC236}">
                <a16:creationId xmlns:a16="http://schemas.microsoft.com/office/drawing/2014/main" id="{B50FD227-6E59-4063-A725-4406A49CF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405" y="6085142"/>
            <a:ext cx="1948441" cy="593676"/>
          </a:xfrm>
          <a:prstGeom prst="rect">
            <a:avLst/>
          </a:prstGeom>
        </p:spPr>
      </p:pic>
      <p:sp>
        <p:nvSpPr>
          <p:cNvPr id="20" name="Title 1">
            <a:extLst>
              <a:ext uri="{FF2B5EF4-FFF2-40B4-BE49-F238E27FC236}">
                <a16:creationId xmlns:a16="http://schemas.microsoft.com/office/drawing/2014/main" id="{7A5AB26D-E49E-4870-9354-73D4870FE8EC}"/>
              </a:ext>
            </a:extLst>
          </p:cNvPr>
          <p:cNvSpPr txBox="1">
            <a:spLocks/>
          </p:cNvSpPr>
          <p:nvPr/>
        </p:nvSpPr>
        <p:spPr>
          <a:xfrm>
            <a:off x="-57556" y="5579079"/>
            <a:ext cx="6459507" cy="69920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2400" u="sng" dirty="0">
                <a:solidFill>
                  <a:srgbClr val="063C59"/>
                </a:solidFill>
                <a:latin typeface="Arial" charset="0"/>
                <a:ea typeface="Arial" charset="0"/>
                <a:cs typeface="Arial" charset="0"/>
              </a:rPr>
              <a:t>Presented by</a:t>
            </a:r>
          </a:p>
        </p:txBody>
      </p:sp>
      <p:sp>
        <p:nvSpPr>
          <p:cNvPr id="13" name="Title 1">
            <a:extLst>
              <a:ext uri="{FF2B5EF4-FFF2-40B4-BE49-F238E27FC236}">
                <a16:creationId xmlns:a16="http://schemas.microsoft.com/office/drawing/2014/main" id="{EF5D63DA-33F1-498D-B26E-35568217A0F9}"/>
              </a:ext>
            </a:extLst>
          </p:cNvPr>
          <p:cNvSpPr txBox="1">
            <a:spLocks/>
          </p:cNvSpPr>
          <p:nvPr/>
        </p:nvSpPr>
        <p:spPr>
          <a:xfrm>
            <a:off x="689324" y="5085394"/>
            <a:ext cx="10813346"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1800" cap="none" dirty="0">
                <a:solidFill>
                  <a:schemeClr val="tx1"/>
                </a:solidFill>
                <a:latin typeface="Arial" charset="0"/>
                <a:ea typeface="Arial" charset="0"/>
                <a:cs typeface="Arial" charset="0"/>
              </a:rPr>
              <a:t>Register at: </a:t>
            </a:r>
            <a:r>
              <a:rPr lang="en-US" sz="1800" cap="none" dirty="0">
                <a:solidFill>
                  <a:schemeClr val="tx1"/>
                </a:solidFill>
                <a:latin typeface="Arial" charset="0"/>
                <a:ea typeface="Arial" charset="0"/>
                <a:cs typeface="Arial" charset="0"/>
                <a:hlinkClick r:id="rId4"/>
              </a:rPr>
              <a:t>https://www.wispro.org/faqs/what-is-wpis-current-cyber-friday-webinar-schedule/</a:t>
            </a:r>
            <a:r>
              <a:rPr lang="en-US" sz="1800" cap="none" dirty="0">
                <a:solidFill>
                  <a:schemeClr val="tx1"/>
                </a:solidFill>
                <a:latin typeface="Arial" charset="0"/>
                <a:ea typeface="Arial" charset="0"/>
                <a:cs typeface="Arial" charset="0"/>
              </a:rPr>
              <a:t> </a:t>
            </a:r>
          </a:p>
        </p:txBody>
      </p:sp>
      <p:pic>
        <p:nvPicPr>
          <p:cNvPr id="12" name="Picture 11" descr="Text&#10;&#10;Description automatically generated">
            <a:extLst>
              <a:ext uri="{FF2B5EF4-FFF2-40B4-BE49-F238E27FC236}">
                <a16:creationId xmlns:a16="http://schemas.microsoft.com/office/drawing/2014/main" id="{C7565FFA-F2A5-48E4-AD35-813FAA2062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61" y="5928682"/>
            <a:ext cx="1791955" cy="907798"/>
          </a:xfrm>
          <a:prstGeom prst="rect">
            <a:avLst/>
          </a:prstGeom>
        </p:spPr>
      </p:pic>
      <p:sp>
        <p:nvSpPr>
          <p:cNvPr id="11" name="Date Placeholder 3">
            <a:extLst>
              <a:ext uri="{FF2B5EF4-FFF2-40B4-BE49-F238E27FC236}">
                <a16:creationId xmlns:a16="http://schemas.microsoft.com/office/drawing/2014/main" id="{49C34492-4ACA-47B0-ABEB-9D4DCB38DA94}"/>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32311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397244" y="351927"/>
            <a:ext cx="12854065"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defTabSz="914377">
              <a:defRPr/>
            </a:pPr>
            <a:r>
              <a:rPr lang="en-US" sz="4000" dirty="0">
                <a:solidFill>
                  <a:srgbClr val="063C59"/>
                </a:solidFill>
                <a:latin typeface="Arial" charset="0"/>
                <a:ea typeface="Arial" charset="0"/>
                <a:cs typeface="Arial" charset="0"/>
              </a:rPr>
              <a:t>ACQUISITION HOUR LIVE WEBINAR SERIES</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852334" y="6074216"/>
            <a:ext cx="4487333"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2400" cap="none" dirty="0">
                <a:solidFill>
                  <a:srgbClr val="FF0000"/>
                </a:solidFill>
                <a:latin typeface="Arial" charset="0"/>
                <a:ea typeface="Arial" charset="0"/>
                <a:cs typeface="Arial" charset="0"/>
              </a:rPr>
              <a:t>…More at wispro.org/events</a:t>
            </a:r>
          </a:p>
        </p:txBody>
      </p:sp>
      <p:pic>
        <p:nvPicPr>
          <p:cNvPr id="11" name="Picture 10" descr="Text&#10;&#10;Description automatically generated">
            <a:extLst>
              <a:ext uri="{FF2B5EF4-FFF2-40B4-BE49-F238E27FC236}">
                <a16:creationId xmlns:a16="http://schemas.microsoft.com/office/drawing/2014/main" id="{970EC9A5-63B9-46A2-A88E-63843E24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0" name="Content Placeholder 2">
            <a:extLst>
              <a:ext uri="{FF2B5EF4-FFF2-40B4-BE49-F238E27FC236}">
                <a16:creationId xmlns:a16="http://schemas.microsoft.com/office/drawing/2014/main" id="{8DC71DA6-21CD-4572-8B17-563A6296A182}"/>
              </a:ext>
            </a:extLst>
          </p:cNvPr>
          <p:cNvSpPr txBox="1">
            <a:spLocks/>
          </p:cNvSpPr>
          <p:nvPr/>
        </p:nvSpPr>
        <p:spPr>
          <a:xfrm>
            <a:off x="1247727" y="891752"/>
            <a:ext cx="8823464" cy="3130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0"/>
              </a:spcAft>
              <a:buClr>
                <a:prstClr val="white"/>
              </a:buClr>
              <a:buNone/>
              <a:defRPr/>
            </a:pPr>
            <a:endParaRPr lang="en-US" sz="1200" dirty="0">
              <a:solidFill>
                <a:srgbClr val="434343"/>
              </a:solidFill>
              <a:latin typeface="Arial" panose="020B0604020202020204" pitchFamily="34" charset="0"/>
              <a:cs typeface="Arial" panose="020B0604020202020204" pitchFamily="34" charset="0"/>
            </a:endParaRPr>
          </a:p>
          <a:p>
            <a:pPr>
              <a:spcAft>
                <a:spcPts val="0"/>
              </a:spcAft>
              <a:buFont typeface="Wingdings" panose="05000000000000000000" pitchFamily="2" charset="2"/>
              <a:buChar char="§"/>
              <a:defRPr/>
            </a:pPr>
            <a:r>
              <a:rPr lang="en-US" sz="2400" dirty="0">
                <a:solidFill>
                  <a:prstClr val="black">
                    <a:lumMod val="85000"/>
                    <a:lumOff val="15000"/>
                  </a:prstClr>
                </a:solidFill>
                <a:latin typeface="Arial" panose="020B0604020202020204" pitchFamily="34" charset="0"/>
                <a:cs typeface="Arial" panose="020B0604020202020204" pitchFamily="34" charset="0"/>
              </a:rPr>
              <a:t>July 21, 2021</a:t>
            </a:r>
          </a:p>
          <a:p>
            <a:pPr lvl="1">
              <a:spcAft>
                <a:spcPts val="0"/>
              </a:spcAft>
              <a:buClr>
                <a:prstClr val="white"/>
              </a:buClr>
              <a:defRPr/>
            </a:pPr>
            <a:r>
              <a:rPr lang="en-US" sz="2000" b="1" dirty="0">
                <a:solidFill>
                  <a:prstClr val="black">
                    <a:lumMod val="85000"/>
                    <a:lumOff val="15000"/>
                  </a:prstClr>
                </a:solidFill>
                <a:latin typeface="Arial" panose="020B0604020202020204" pitchFamily="34" charset="0"/>
                <a:cs typeface="Arial" panose="020B0604020202020204" pitchFamily="34" charset="0"/>
              </a:rPr>
              <a:t>Acquisition Hour: Government Property Management for Federal Contractors and Subcontractors</a:t>
            </a:r>
            <a:br>
              <a:rPr lang="en-US" sz="2000" dirty="0">
                <a:solidFill>
                  <a:prstClr val="black"/>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hlinkClick r:id="rId3"/>
              </a:rPr>
              <a:t>CLICK HERE</a:t>
            </a:r>
            <a:r>
              <a:rPr lang="en-US" sz="1600" dirty="0">
                <a:solidFill>
                  <a:prstClr val="black"/>
                </a:solidFill>
                <a:latin typeface="Arial" panose="020B0604020202020204" pitchFamily="34" charset="0"/>
                <a:cs typeface="Arial" panose="020B0604020202020204" pitchFamily="34" charset="0"/>
                <a:hlinkClick r:id="rId4"/>
              </a:rPr>
              <a:t> </a:t>
            </a:r>
            <a:r>
              <a:rPr lang="en-US" sz="1600" dirty="0">
                <a:solidFill>
                  <a:prstClr val="black">
                    <a:lumMod val="85000"/>
                    <a:lumOff val="15000"/>
                  </a:prstClr>
                </a:solidFill>
                <a:latin typeface="Arial" panose="020B0604020202020204" pitchFamily="34" charset="0"/>
                <a:cs typeface="Arial" panose="020B0604020202020204" pitchFamily="34" charset="0"/>
              </a:rPr>
              <a:t>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600" dirty="0">
                <a:solidFill>
                  <a:srgbClr val="434343"/>
                </a:solidFill>
                <a:latin typeface="Arial" panose="020B0604020202020204" pitchFamily="34" charset="0"/>
                <a:cs typeface="Arial" panose="020B0604020202020204" pitchFamily="34" charset="0"/>
              </a:rPr>
              <a:t>Presented by Benjamin Blanc, Wisconsin Procurement Institute</a:t>
            </a:r>
          </a:p>
          <a:p>
            <a:pPr marL="0" lvl="0" indent="0">
              <a:lnSpc>
                <a:spcPct val="100000"/>
              </a:lnSpc>
              <a:spcBef>
                <a:spcPts val="0"/>
              </a:spcBef>
              <a:spcAft>
                <a:spcPts val="0"/>
              </a:spcAft>
              <a:buFont typeface="Wingdings" panose="05000000000000000000" pitchFamily="2" charset="2"/>
              <a:buChar char="§"/>
              <a:defRPr/>
            </a:pPr>
            <a:endParaRPr lang="en-US" sz="2400" dirty="0">
              <a:solidFill>
                <a:prstClr val="black">
                  <a:lumMod val="85000"/>
                  <a:lumOff val="15000"/>
                </a:prstClr>
              </a:solidFill>
              <a:latin typeface="Arial" panose="020B0604020202020204" pitchFamily="34" charset="0"/>
              <a:cs typeface="Arial" panose="020B0604020202020204" pitchFamily="34" charset="0"/>
            </a:endParaRPr>
          </a:p>
          <a:p>
            <a:pPr marL="0" lvl="0" indent="0">
              <a:lnSpc>
                <a:spcPct val="100000"/>
              </a:lnSpc>
              <a:spcBef>
                <a:spcPts val="0"/>
              </a:spcBef>
              <a:spcAft>
                <a:spcPts val="0"/>
              </a:spcAft>
              <a:buFont typeface="Wingdings" panose="05000000000000000000" pitchFamily="2" charset="2"/>
              <a:buChar char="§"/>
              <a:defRPr/>
            </a:pPr>
            <a:r>
              <a:rPr lang="en-US" sz="2400" dirty="0">
                <a:solidFill>
                  <a:prstClr val="black">
                    <a:lumMod val="85000"/>
                    <a:lumOff val="15000"/>
                  </a:prstClr>
                </a:solidFill>
                <a:latin typeface="Arial" panose="020B0604020202020204" pitchFamily="34" charset="0"/>
                <a:cs typeface="Arial" panose="020B0604020202020204" pitchFamily="34" charset="0"/>
              </a:rPr>
              <a:t>  August 11, 2021</a:t>
            </a:r>
          </a:p>
          <a:p>
            <a:pPr marL="457200" lvl="1" indent="0">
              <a:lnSpc>
                <a:spcPct val="100000"/>
              </a:lnSpc>
              <a:spcBef>
                <a:spcPts val="0"/>
              </a:spcBef>
              <a:spcAft>
                <a:spcPts val="0"/>
              </a:spcAft>
              <a:buClr>
                <a:prstClr val="white"/>
              </a:buClr>
              <a:buNone/>
              <a:defRPr/>
            </a:pPr>
            <a:r>
              <a:rPr lang="en-US" sz="2000" b="1" dirty="0">
                <a:solidFill>
                  <a:prstClr val="black">
                    <a:lumMod val="85000"/>
                    <a:lumOff val="15000"/>
                  </a:prstClr>
                </a:solidFill>
                <a:latin typeface="Arial" panose="020B0604020202020204" pitchFamily="34" charset="0"/>
                <a:cs typeface="Arial" panose="020B0604020202020204" pitchFamily="34" charset="0"/>
              </a:rPr>
              <a:t>Acquisition Hour: The  Federal Spend to the End</a:t>
            </a:r>
            <a:br>
              <a:rPr lang="en-US" sz="2000" dirty="0">
                <a:solidFill>
                  <a:prstClr val="black"/>
                </a:solidFill>
                <a:latin typeface="Arial" panose="020B0604020202020204" pitchFamily="34" charset="0"/>
                <a:cs typeface="Arial" panose="020B0604020202020204" pitchFamily="34" charset="0"/>
              </a:rPr>
            </a:br>
            <a:r>
              <a:rPr lang="en-US" sz="1600" dirty="0">
                <a:solidFill>
                  <a:prstClr val="black">
                    <a:lumMod val="85000"/>
                    <a:lumOff val="15000"/>
                  </a:prstClr>
                </a:solidFill>
                <a:latin typeface="Arial" panose="020B0604020202020204" pitchFamily="34" charset="0"/>
                <a:cs typeface="Arial" panose="020B0604020202020204" pitchFamily="34" charset="0"/>
                <a:hlinkClick r:id="rId5"/>
              </a:rPr>
              <a:t>CLICK HERE</a:t>
            </a:r>
            <a:r>
              <a:rPr lang="en-US" sz="1600" dirty="0">
                <a:solidFill>
                  <a:prstClr val="black">
                    <a:lumMod val="85000"/>
                    <a:lumOff val="15000"/>
                  </a:prstClr>
                </a:solidFill>
                <a:latin typeface="Arial" panose="020B0604020202020204" pitchFamily="34" charset="0"/>
                <a:cs typeface="Arial" panose="020B0604020202020204" pitchFamily="34" charset="0"/>
              </a:rPr>
              <a:t> 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600" dirty="0">
                <a:solidFill>
                  <a:srgbClr val="434343"/>
                </a:solidFill>
                <a:latin typeface="Arial" panose="020B0604020202020204" pitchFamily="34" charset="0"/>
                <a:cs typeface="Arial" panose="020B0604020202020204" pitchFamily="34" charset="0"/>
              </a:rPr>
              <a:t>Presented by Marc Violante, Wisconsin Procurement Institute</a:t>
            </a:r>
          </a:p>
          <a:p>
            <a:pPr marL="0" lvl="0" indent="0">
              <a:lnSpc>
                <a:spcPct val="100000"/>
              </a:lnSpc>
              <a:spcBef>
                <a:spcPts val="0"/>
              </a:spcBef>
              <a:spcAft>
                <a:spcPts val="0"/>
              </a:spcAft>
              <a:buNone/>
              <a:defRPr/>
            </a:pPr>
            <a:endParaRPr lang="en-US" sz="2400" dirty="0">
              <a:solidFill>
                <a:prstClr val="black">
                  <a:lumMod val="85000"/>
                  <a:lumOff val="15000"/>
                </a:prstClr>
              </a:solidFill>
              <a:latin typeface="Arial" panose="020B0604020202020204" pitchFamily="34" charset="0"/>
              <a:cs typeface="Arial" panose="020B0604020202020204" pitchFamily="34" charset="0"/>
            </a:endParaRPr>
          </a:p>
          <a:p>
            <a:pPr marL="0" lvl="0" indent="0">
              <a:lnSpc>
                <a:spcPct val="100000"/>
              </a:lnSpc>
              <a:spcBef>
                <a:spcPts val="0"/>
              </a:spcBef>
              <a:spcAft>
                <a:spcPts val="0"/>
              </a:spcAft>
              <a:buFont typeface="Wingdings" panose="05000000000000000000" pitchFamily="2" charset="2"/>
              <a:buChar char="§"/>
              <a:defRPr/>
            </a:pPr>
            <a:r>
              <a:rPr lang="en-US" sz="2400" dirty="0">
                <a:solidFill>
                  <a:prstClr val="black">
                    <a:lumMod val="85000"/>
                    <a:lumOff val="15000"/>
                  </a:prstClr>
                </a:solidFill>
                <a:latin typeface="Arial" panose="020B0604020202020204" pitchFamily="34" charset="0"/>
                <a:cs typeface="Arial" panose="020B0604020202020204" pitchFamily="34" charset="0"/>
              </a:rPr>
              <a:t>  August 17, 2021</a:t>
            </a:r>
          </a:p>
          <a:p>
            <a:pPr marL="457200" lvl="1" indent="0">
              <a:lnSpc>
                <a:spcPct val="100000"/>
              </a:lnSpc>
              <a:spcBef>
                <a:spcPts val="0"/>
              </a:spcBef>
              <a:spcAft>
                <a:spcPts val="0"/>
              </a:spcAft>
              <a:buClr>
                <a:prstClr val="white"/>
              </a:buClr>
              <a:buNone/>
              <a:defRPr/>
            </a:pPr>
            <a:r>
              <a:rPr lang="en-US" sz="2000" b="1" dirty="0">
                <a:solidFill>
                  <a:prstClr val="black">
                    <a:lumMod val="85000"/>
                    <a:lumOff val="15000"/>
                  </a:prstClr>
                </a:solidFill>
                <a:latin typeface="Arial" panose="020B0604020202020204" pitchFamily="34" charset="0"/>
                <a:cs typeface="Arial" panose="020B0604020202020204" pitchFamily="34" charset="0"/>
              </a:rPr>
              <a:t>Acquisition Hour: Overview of CPARS</a:t>
            </a:r>
            <a:br>
              <a:rPr lang="en-US" sz="2000" dirty="0">
                <a:solidFill>
                  <a:prstClr val="black"/>
                </a:solidFill>
                <a:latin typeface="Arial" panose="020B0604020202020204" pitchFamily="34" charset="0"/>
                <a:cs typeface="Arial" panose="020B0604020202020204" pitchFamily="34" charset="0"/>
              </a:rPr>
            </a:br>
            <a:r>
              <a:rPr lang="en-US" sz="1600" dirty="0">
                <a:solidFill>
                  <a:prstClr val="black">
                    <a:lumMod val="85000"/>
                    <a:lumOff val="15000"/>
                  </a:prstClr>
                </a:solidFill>
                <a:latin typeface="Arial" panose="020B0604020202020204" pitchFamily="34" charset="0"/>
                <a:cs typeface="Arial" panose="020B0604020202020204" pitchFamily="34" charset="0"/>
                <a:hlinkClick r:id="rId6"/>
              </a:rPr>
              <a:t>CLICK HERE</a:t>
            </a:r>
            <a:r>
              <a:rPr lang="en-US" sz="1600" dirty="0">
                <a:solidFill>
                  <a:prstClr val="black">
                    <a:lumMod val="85000"/>
                    <a:lumOff val="15000"/>
                  </a:prstClr>
                </a:solidFill>
                <a:latin typeface="Arial" panose="020B0604020202020204" pitchFamily="34" charset="0"/>
                <a:cs typeface="Arial" panose="020B0604020202020204" pitchFamily="34" charset="0"/>
              </a:rPr>
              <a:t> 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600" dirty="0">
                <a:solidFill>
                  <a:srgbClr val="434343"/>
                </a:solidFill>
                <a:latin typeface="Arial" panose="020B0604020202020204" pitchFamily="34" charset="0"/>
                <a:cs typeface="Arial" panose="020B0604020202020204" pitchFamily="34" charset="0"/>
              </a:rPr>
              <a:t>Presented by Carol Murphy, Wisconsin Procurement Institute</a:t>
            </a:r>
          </a:p>
          <a:p>
            <a:pPr marL="0" lvl="0" indent="0">
              <a:lnSpc>
                <a:spcPct val="100000"/>
              </a:lnSpc>
              <a:spcBef>
                <a:spcPts val="0"/>
              </a:spcBef>
              <a:spcAft>
                <a:spcPts val="0"/>
              </a:spcAft>
              <a:buNone/>
              <a:defRPr/>
            </a:pPr>
            <a:endParaRPr lang="en-US" sz="2400" dirty="0">
              <a:solidFill>
                <a:prstClr val="black">
                  <a:lumMod val="85000"/>
                  <a:lumOff val="15000"/>
                </a:prstClr>
              </a:solidFill>
              <a:latin typeface="Arial" panose="020B0604020202020204" pitchFamily="34" charset="0"/>
              <a:cs typeface="Arial" panose="020B0604020202020204" pitchFamily="34" charset="0"/>
            </a:endParaRPr>
          </a:p>
          <a:p>
            <a:pPr lvl="1">
              <a:spcAft>
                <a:spcPts val="0"/>
              </a:spcAft>
              <a:buClr>
                <a:prstClr val="white"/>
              </a:buClr>
              <a:defRPr/>
            </a:pPr>
            <a:endParaRPr lang="en-US" sz="1600" dirty="0">
              <a:solidFill>
                <a:prstClr val="black">
                  <a:lumMod val="85000"/>
                  <a:lumOff val="15000"/>
                </a:prstClr>
              </a:solidFill>
              <a:latin typeface="Arial" panose="020B0604020202020204" pitchFamily="34" charset="0"/>
              <a:cs typeface="Arial" panose="020B0604020202020204" pitchFamily="34" charset="0"/>
            </a:endParaRPr>
          </a:p>
          <a:p>
            <a:pPr lvl="1">
              <a:spcAft>
                <a:spcPts val="0"/>
              </a:spcAft>
              <a:buClr>
                <a:prstClr val="white"/>
              </a:buClr>
              <a:defRPr/>
            </a:pPr>
            <a:endParaRPr lang="en-US" sz="1600" dirty="0">
              <a:solidFill>
                <a:prstClr val="black">
                  <a:lumMod val="85000"/>
                  <a:lumOff val="15000"/>
                </a:prstClr>
              </a:solidFill>
              <a:latin typeface="Arial" panose="020B0604020202020204" pitchFamily="34" charset="0"/>
              <a:cs typeface="Arial" panose="020B0604020202020204" pitchFamily="34" charset="0"/>
            </a:endParaRPr>
          </a:p>
          <a:p>
            <a:pPr lvl="1">
              <a:spcAft>
                <a:spcPts val="0"/>
              </a:spcAft>
              <a:buClr>
                <a:prstClr val="white"/>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8" name="Date Placeholder 3">
            <a:extLst>
              <a:ext uri="{FF2B5EF4-FFF2-40B4-BE49-F238E27FC236}">
                <a16:creationId xmlns:a16="http://schemas.microsoft.com/office/drawing/2014/main" id="{D3D2E3A2-6AE6-4CC4-B02C-C25657358382}"/>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27140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A95211-38BA-584D-B19D-DD1ABCA9C824}"/>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63C59"/>
                </a:solidFill>
                <a:effectLst/>
                <a:uLnTx/>
                <a:uFillTx/>
                <a:latin typeface="Arial" charset="0"/>
                <a:ea typeface="Arial" charset="0"/>
                <a:cs typeface="Arial" charset="0"/>
              </a:rPr>
              <a:t>Questions?</a:t>
            </a:r>
          </a:p>
        </p:txBody>
      </p:sp>
      <p:grpSp>
        <p:nvGrpSpPr>
          <p:cNvPr id="11" name="Group 10">
            <a:extLst>
              <a:ext uri="{FF2B5EF4-FFF2-40B4-BE49-F238E27FC236}">
                <a16:creationId xmlns:a16="http://schemas.microsoft.com/office/drawing/2014/main" id="{3378BFA4-1117-AB49-8200-D465BD12094A}"/>
              </a:ext>
            </a:extLst>
          </p:cNvPr>
          <p:cNvGrpSpPr/>
          <p:nvPr/>
        </p:nvGrpSpPr>
        <p:grpSpPr>
          <a:xfrm>
            <a:off x="0" y="1201310"/>
            <a:ext cx="12192000" cy="4851400"/>
            <a:chOff x="0" y="766318"/>
            <a:chExt cx="12223479" cy="4726128"/>
          </a:xfrm>
        </p:grpSpPr>
        <p:pic>
          <p:nvPicPr>
            <p:cNvPr id="3" name="Picture 2">
              <a:extLst>
                <a:ext uri="{FF2B5EF4-FFF2-40B4-BE49-F238E27FC236}">
                  <a16:creationId xmlns:a16="http://schemas.microsoft.com/office/drawing/2014/main" id="{B3188587-ECE9-9547-B7FB-B52F6EFAF830}"/>
                </a:ext>
              </a:extLst>
            </p:cNvPr>
            <p:cNvPicPr>
              <a:picLocks noChangeAspect="1"/>
            </p:cNvPicPr>
            <p:nvPr/>
          </p:nvPicPr>
          <p:blipFill rotWithShape="1">
            <a:blip r:embed="rId2"/>
            <a:srcRect r="18621"/>
            <a:stretch/>
          </p:blipFill>
          <p:spPr>
            <a:xfrm>
              <a:off x="2301739" y="1600118"/>
              <a:ext cx="9921740" cy="3892328"/>
            </a:xfrm>
            <a:prstGeom prst="rect">
              <a:avLst/>
            </a:prstGeom>
          </p:spPr>
        </p:pic>
        <p:pic>
          <p:nvPicPr>
            <p:cNvPr id="10" name="Picture 9">
              <a:extLst>
                <a:ext uri="{FF2B5EF4-FFF2-40B4-BE49-F238E27FC236}">
                  <a16:creationId xmlns:a16="http://schemas.microsoft.com/office/drawing/2014/main" id="{07ABFC39-678E-5F45-8506-D1D8437D5B4D}"/>
                </a:ext>
              </a:extLst>
            </p:cNvPr>
            <p:cNvPicPr>
              <a:picLocks noChangeAspect="1"/>
            </p:cNvPicPr>
            <p:nvPr/>
          </p:nvPicPr>
          <p:blipFill rotWithShape="1">
            <a:blip r:embed="rId2"/>
            <a:srcRect l="81121"/>
            <a:stretch/>
          </p:blipFill>
          <p:spPr>
            <a:xfrm>
              <a:off x="0" y="766318"/>
              <a:ext cx="2301739" cy="3892328"/>
            </a:xfrm>
            <a:prstGeom prst="rect">
              <a:avLst/>
            </a:prstGeom>
          </p:spPr>
        </p:pic>
      </p:grpSp>
      <p:sp>
        <p:nvSpPr>
          <p:cNvPr id="7" name="Date Placeholder 3">
            <a:extLst>
              <a:ext uri="{FF2B5EF4-FFF2-40B4-BE49-F238E27FC236}">
                <a16:creationId xmlns:a16="http://schemas.microsoft.com/office/drawing/2014/main" id="{C3066B82-2510-A242-93BC-4FA85AA7B32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white"/>
                </a:solidFill>
                <a:latin typeface="Arial" panose="020B0604020202020204" pitchFamily="34" charset="0"/>
                <a:cs typeface="Arial" panose="020B0604020202020204" pitchFamily="34" charset="0"/>
              </a:rPr>
              <a:t>6/24/20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CB35F75D-4727-E74B-A216-DCB194EA80AF}"/>
              </a:ext>
            </a:extLst>
          </p:cNvPr>
          <p:cNvSpPr txBox="1">
            <a:spLocks/>
          </p:cNvSpPr>
          <p:nvPr/>
        </p:nvSpPr>
        <p:spPr>
          <a:xfrm>
            <a:off x="11189110" y="6356350"/>
            <a:ext cx="8206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4FF9E37-D829-8749-81E8-48B480CA2C7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D41FE7E-A1A8-40BE-BC26-5A76CF89C7A4}"/>
              </a:ext>
            </a:extLst>
          </p:cNvPr>
          <p:cNvSpPr/>
          <p:nvPr/>
        </p:nvSpPr>
        <p:spPr>
          <a:xfrm>
            <a:off x="6060545" y="736600"/>
            <a:ext cx="4648200" cy="5984875"/>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FE852FE9-A26E-4093-A7DA-F0DA4E33AB56}"/>
              </a:ext>
            </a:extLst>
          </p:cNvPr>
          <p:cNvGrpSpPr/>
          <p:nvPr/>
        </p:nvGrpSpPr>
        <p:grpSpPr>
          <a:xfrm>
            <a:off x="6324270" y="1122877"/>
            <a:ext cx="4161717" cy="2472489"/>
            <a:chOff x="173068" y="268919"/>
            <a:chExt cx="4161717" cy="2472489"/>
          </a:xfrm>
        </p:grpSpPr>
        <p:pic>
          <p:nvPicPr>
            <p:cNvPr id="13" name="Picture 12">
              <a:extLst>
                <a:ext uri="{FF2B5EF4-FFF2-40B4-BE49-F238E27FC236}">
                  <a16:creationId xmlns:a16="http://schemas.microsoft.com/office/drawing/2014/main" id="{9E41B62D-90DD-4734-A0DE-EF9215952DF4}"/>
                </a:ext>
              </a:extLst>
            </p:cNvPr>
            <p:cNvPicPr>
              <a:picLocks noChangeAspect="1"/>
            </p:cNvPicPr>
            <p:nvPr/>
          </p:nvPicPr>
          <p:blipFill>
            <a:blip r:embed="rId3"/>
            <a:stretch>
              <a:fillRect/>
            </a:stretch>
          </p:blipFill>
          <p:spPr>
            <a:xfrm>
              <a:off x="632235" y="1318935"/>
              <a:ext cx="2997354" cy="1422473"/>
            </a:xfrm>
            <a:prstGeom prst="rect">
              <a:avLst/>
            </a:prstGeom>
          </p:spPr>
        </p:pic>
        <p:grpSp>
          <p:nvGrpSpPr>
            <p:cNvPr id="14" name="Group 13">
              <a:extLst>
                <a:ext uri="{FF2B5EF4-FFF2-40B4-BE49-F238E27FC236}">
                  <a16:creationId xmlns:a16="http://schemas.microsoft.com/office/drawing/2014/main" id="{D50E50F2-FBE1-4439-9C6A-9A29F0025689}"/>
                </a:ext>
              </a:extLst>
            </p:cNvPr>
            <p:cNvGrpSpPr/>
            <p:nvPr/>
          </p:nvGrpSpPr>
          <p:grpSpPr>
            <a:xfrm>
              <a:off x="173068" y="268919"/>
              <a:ext cx="4161717" cy="1704114"/>
              <a:chOff x="3691275" y="23497"/>
              <a:chExt cx="4161717" cy="1704114"/>
            </a:xfrm>
          </p:grpSpPr>
          <p:sp>
            <p:nvSpPr>
              <p:cNvPr id="15" name="Rectangle 14">
                <a:extLst>
                  <a:ext uri="{FF2B5EF4-FFF2-40B4-BE49-F238E27FC236}">
                    <a16:creationId xmlns:a16="http://schemas.microsoft.com/office/drawing/2014/main" id="{A2F5FFBC-AFB4-47F0-B885-40D775298879}"/>
                  </a:ext>
                </a:extLst>
              </p:cNvPr>
              <p:cNvSpPr/>
              <p:nvPr/>
            </p:nvSpPr>
            <p:spPr>
              <a:xfrm>
                <a:off x="3691275" y="23497"/>
                <a:ext cx="4161717"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Opening the Questions Box</a:t>
                </a:r>
              </a:p>
            </p:txBody>
          </p:sp>
          <p:sp>
            <p:nvSpPr>
              <p:cNvPr id="16" name="Oval 15">
                <a:extLst>
                  <a:ext uri="{FF2B5EF4-FFF2-40B4-BE49-F238E27FC236}">
                    <a16:creationId xmlns:a16="http://schemas.microsoft.com/office/drawing/2014/main" id="{F410ECF7-4547-47C7-8937-9F309120077D}"/>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D6CDEE7-829F-4FF4-BFE1-AA318A30443F}"/>
                  </a:ext>
                </a:extLst>
              </p:cNvPr>
              <p:cNvGrpSpPr/>
              <p:nvPr/>
            </p:nvGrpSpPr>
            <p:grpSpPr>
              <a:xfrm>
                <a:off x="4425469" y="846980"/>
                <a:ext cx="219456" cy="509537"/>
                <a:chOff x="3691570" y="609600"/>
                <a:chExt cx="219456" cy="509537"/>
              </a:xfrm>
            </p:grpSpPr>
            <p:sp>
              <p:nvSpPr>
                <p:cNvPr id="19" name="Down Arrow 14">
                  <a:extLst>
                    <a:ext uri="{FF2B5EF4-FFF2-40B4-BE49-F238E27FC236}">
                      <a16:creationId xmlns:a16="http://schemas.microsoft.com/office/drawing/2014/main" id="{24507065-CC98-4D9D-8302-DA5BD7579DF5}"/>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65AA707-11D4-4913-BE82-9E3CF75F8925}"/>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961905-41BC-4301-AA15-5F6BE6F8356A}"/>
                  </a:ext>
                </a:extLst>
              </p:cNvPr>
              <p:cNvSpPr txBox="1"/>
              <p:nvPr/>
            </p:nvSpPr>
            <p:spPr>
              <a:xfrm>
                <a:off x="4458428" y="557289"/>
                <a:ext cx="2453184" cy="523220"/>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here to access </a:t>
                </a: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	within the Control Panel</a:t>
                </a:r>
              </a:p>
            </p:txBody>
          </p:sp>
        </p:grpSp>
      </p:grpSp>
      <p:grpSp>
        <p:nvGrpSpPr>
          <p:cNvPr id="21" name="Group 20">
            <a:extLst>
              <a:ext uri="{FF2B5EF4-FFF2-40B4-BE49-F238E27FC236}">
                <a16:creationId xmlns:a16="http://schemas.microsoft.com/office/drawing/2014/main" id="{6BB8117B-F8D1-46D3-B84F-528660F37648}"/>
              </a:ext>
            </a:extLst>
          </p:cNvPr>
          <p:cNvGrpSpPr/>
          <p:nvPr/>
        </p:nvGrpSpPr>
        <p:grpSpPr>
          <a:xfrm>
            <a:off x="6324270" y="3797239"/>
            <a:ext cx="4044230" cy="2712018"/>
            <a:chOff x="7748853" y="107382"/>
            <a:chExt cx="4044230" cy="2712018"/>
          </a:xfrm>
        </p:grpSpPr>
        <p:pic>
          <p:nvPicPr>
            <p:cNvPr id="22" name="Picture 21">
              <a:extLst>
                <a:ext uri="{FF2B5EF4-FFF2-40B4-BE49-F238E27FC236}">
                  <a16:creationId xmlns:a16="http://schemas.microsoft.com/office/drawing/2014/main" id="{E0FA038A-5B86-420C-A071-B237275820FE}"/>
                </a:ext>
              </a:extLst>
            </p:cNvPr>
            <p:cNvPicPr>
              <a:picLocks noChangeAspect="1"/>
            </p:cNvPicPr>
            <p:nvPr/>
          </p:nvPicPr>
          <p:blipFill>
            <a:blip r:embed="rId4"/>
            <a:stretch>
              <a:fillRect/>
            </a:stretch>
          </p:blipFill>
          <p:spPr>
            <a:xfrm>
              <a:off x="9534285" y="943546"/>
              <a:ext cx="2213222" cy="1551766"/>
            </a:xfrm>
            <a:prstGeom prst="rect">
              <a:avLst/>
            </a:prstGeom>
          </p:spPr>
        </p:pic>
        <p:sp>
          <p:nvSpPr>
            <p:cNvPr id="23" name="Up Arrow 19">
              <a:extLst>
                <a:ext uri="{FF2B5EF4-FFF2-40B4-BE49-F238E27FC236}">
                  <a16:creationId xmlns:a16="http://schemas.microsoft.com/office/drawing/2014/main" id="{4AF34637-8C47-4105-812B-21138F807304}"/>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D27D1D-8C0F-4FF6-9D45-BDA97E277F9A}"/>
                </a:ext>
              </a:extLst>
            </p:cNvPr>
            <p:cNvSpPr txBox="1"/>
            <p:nvPr/>
          </p:nvSpPr>
          <p:spPr>
            <a:xfrm>
              <a:off x="7748853" y="1096234"/>
              <a:ext cx="1454329" cy="95410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Type questions here at any time during a presentation</a:t>
              </a:r>
            </a:p>
          </p:txBody>
        </p:sp>
        <p:grpSp>
          <p:nvGrpSpPr>
            <p:cNvPr id="25" name="Group 24">
              <a:extLst>
                <a:ext uri="{FF2B5EF4-FFF2-40B4-BE49-F238E27FC236}">
                  <a16:creationId xmlns:a16="http://schemas.microsoft.com/office/drawing/2014/main" id="{0CCA4D98-2429-4A7E-B60B-0D6084879D3D}"/>
                </a:ext>
              </a:extLst>
            </p:cNvPr>
            <p:cNvGrpSpPr/>
            <p:nvPr/>
          </p:nvGrpSpPr>
          <p:grpSpPr>
            <a:xfrm>
              <a:off x="7778541" y="1890781"/>
              <a:ext cx="1674120" cy="256108"/>
              <a:chOff x="7483016" y="1890781"/>
              <a:chExt cx="1674120" cy="256108"/>
            </a:xfrm>
          </p:grpSpPr>
          <p:sp>
            <p:nvSpPr>
              <p:cNvPr id="35" name="Right Arrow 25">
                <a:extLst>
                  <a:ext uri="{FF2B5EF4-FFF2-40B4-BE49-F238E27FC236}">
                    <a16:creationId xmlns:a16="http://schemas.microsoft.com/office/drawing/2014/main" id="{02E84CD8-C006-493A-AE6A-81E1070C1F04}"/>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361E7C1-883A-4E6C-9984-FEC592CF6636}"/>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19D819B-C709-4A66-81D5-9AFD98F1C7BF}"/>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55D98B-1BDD-44C8-BA66-683E10698335}"/>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87DC0F-AD0D-4AE2-9577-4253A5BC71B7}"/>
                </a:ext>
              </a:extLst>
            </p:cNvPr>
            <p:cNvSpPr txBox="1"/>
            <p:nvPr/>
          </p:nvSpPr>
          <p:spPr>
            <a:xfrm>
              <a:off x="7815484" y="2511623"/>
              <a:ext cx="3552519" cy="30777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Send when ready to submit a question</a:t>
              </a:r>
            </a:p>
          </p:txBody>
        </p:sp>
        <p:sp>
          <p:nvSpPr>
            <p:cNvPr id="29" name="Rectangle 28">
              <a:extLst>
                <a:ext uri="{FF2B5EF4-FFF2-40B4-BE49-F238E27FC236}">
                  <a16:creationId xmlns:a16="http://schemas.microsoft.com/office/drawing/2014/main" id="{D33311A1-8149-4402-AFD9-3AF89910BCE1}"/>
                </a:ext>
              </a:extLst>
            </p:cNvPr>
            <p:cNvSpPr/>
            <p:nvPr/>
          </p:nvSpPr>
          <p:spPr>
            <a:xfrm>
              <a:off x="7913517" y="107382"/>
              <a:ext cx="3791423"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Using the Questions Box</a:t>
              </a:r>
            </a:p>
          </p:txBody>
        </p:sp>
        <p:pic>
          <p:nvPicPr>
            <p:cNvPr id="30" name="Picture 29">
              <a:extLst>
                <a:ext uri="{FF2B5EF4-FFF2-40B4-BE49-F238E27FC236}">
                  <a16:creationId xmlns:a16="http://schemas.microsoft.com/office/drawing/2014/main" id="{38459571-F5BC-48A1-B14F-D23A5FFED20F}"/>
                </a:ext>
              </a:extLst>
            </p:cNvPr>
            <p:cNvPicPr>
              <a:picLocks noChangeAspect="1"/>
            </p:cNvPicPr>
            <p:nvPr/>
          </p:nvPicPr>
          <p:blipFill>
            <a:blip r:embed="rId4"/>
            <a:stretch>
              <a:fillRect/>
            </a:stretch>
          </p:blipFill>
          <p:spPr>
            <a:xfrm>
              <a:off x="9539860" y="943546"/>
              <a:ext cx="2213222" cy="1551766"/>
            </a:xfrm>
            <a:prstGeom prst="rect">
              <a:avLst/>
            </a:prstGeom>
          </p:spPr>
        </p:pic>
        <p:sp>
          <p:nvSpPr>
            <p:cNvPr id="31" name="Up Arrow 30">
              <a:extLst>
                <a:ext uri="{FF2B5EF4-FFF2-40B4-BE49-F238E27FC236}">
                  <a16:creationId xmlns:a16="http://schemas.microsoft.com/office/drawing/2014/main" id="{F028E37A-2332-4781-8EFF-B35ECDD38A4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F6980B-F6A2-47FB-BE95-D697BCFA1D59}"/>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5D8936-B8BE-45C7-BB91-71A0CD8092A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42D8C96-E202-49E1-B42D-E6B697C0A847}"/>
                </a:ext>
              </a:extLst>
            </p:cNvPr>
            <p:cNvSpPr txBox="1"/>
            <p:nvPr/>
          </p:nvSpPr>
          <p:spPr>
            <a:xfrm>
              <a:off x="7821059" y="2511623"/>
              <a:ext cx="3552519" cy="276999"/>
            </a:xfrm>
            <a:prstGeom prst="rect">
              <a:avLst/>
            </a:prstGeom>
            <a:noFill/>
          </p:spPr>
          <p:txBody>
            <a:bodyPr wrap="square" rtlCol="0">
              <a:spAutoFit/>
            </a:bodyPr>
            <a:lstStyle/>
            <a:p>
              <a:pPr>
                <a:tabLst>
                  <a:tab pos="228600" algn="l"/>
                </a:tabLst>
              </a:pPr>
              <a:endParaRPr lang="en-US" sz="1200" dirty="0">
                <a:solidFill>
                  <a:srgbClr val="FF0000"/>
                </a:solidFill>
                <a:latin typeface="Times New Roman" panose="02020603050405020304" pitchFamily="18" charset="0"/>
                <a:cs typeface="Times New Roman" panose="02020603050405020304" pitchFamily="18" charset="0"/>
              </a:endParaRPr>
            </a:p>
          </p:txBody>
        </p:sp>
      </p:grpSp>
      <p:pic>
        <p:nvPicPr>
          <p:cNvPr id="38" name="Picture 37" descr="Text&#10;&#10;Description automatically generated">
            <a:extLst>
              <a:ext uri="{FF2B5EF4-FFF2-40B4-BE49-F238E27FC236}">
                <a16:creationId xmlns:a16="http://schemas.microsoft.com/office/drawing/2014/main" id="{7267DA11-2AFE-4136-B7F5-1B66A33C8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Tree>
    <p:extLst>
      <p:ext uri="{BB962C8B-B14F-4D97-AF65-F5344CB8AC3E}">
        <p14:creationId xmlns:p14="http://schemas.microsoft.com/office/powerpoint/2010/main" val="3055231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524BBDB6-547E-4692-8101-24BC2BC48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4" name="Title 3">
            <a:extLst>
              <a:ext uri="{FF2B5EF4-FFF2-40B4-BE49-F238E27FC236}">
                <a16:creationId xmlns:a16="http://schemas.microsoft.com/office/drawing/2014/main" id="{6B1C4FC6-953F-43B3-BF0C-BF9573CD302C}"/>
              </a:ext>
            </a:extLst>
          </p:cNvPr>
          <p:cNvSpPr>
            <a:spLocks noGrp="1"/>
          </p:cNvSpPr>
          <p:nvPr>
            <p:ph type="title"/>
          </p:nvPr>
        </p:nvSpPr>
        <p:spPr/>
        <p:txBody>
          <a:bodyPr>
            <a:normAutofit/>
          </a:bodyPr>
          <a:lstStyle/>
          <a:p>
            <a:r>
              <a:rPr lang="en-US" sz="4000" dirty="0">
                <a:solidFill>
                  <a:srgbClr val="063C59"/>
                </a:solidFill>
              </a:rPr>
              <a:t>Cybersecurity – update – December 2020</a:t>
            </a:r>
          </a:p>
        </p:txBody>
      </p:sp>
      <p:sp>
        <p:nvSpPr>
          <p:cNvPr id="5" name="Content Placeholder 4">
            <a:extLst>
              <a:ext uri="{FF2B5EF4-FFF2-40B4-BE49-F238E27FC236}">
                <a16:creationId xmlns:a16="http://schemas.microsoft.com/office/drawing/2014/main" id="{A97391A7-96A9-447A-B89D-47DAA54762BA}"/>
              </a:ext>
            </a:extLst>
          </p:cNvPr>
          <p:cNvSpPr>
            <a:spLocks noGrp="1"/>
          </p:cNvSpPr>
          <p:nvPr>
            <p:ph idx="1"/>
          </p:nvPr>
        </p:nvSpPr>
        <p:spPr/>
        <p:txBody>
          <a:bodyPr>
            <a:normAutofit fontScale="92500" lnSpcReduction="20000"/>
          </a:bodyPr>
          <a:lstStyle/>
          <a:p>
            <a:r>
              <a:rPr lang="en-US" dirty="0"/>
              <a:t>CMMC -</a:t>
            </a:r>
          </a:p>
          <a:p>
            <a:pPr lvl="1"/>
            <a:r>
              <a:rPr lang="en-US" dirty="0"/>
              <a:t>Implementation continues</a:t>
            </a:r>
          </a:p>
          <a:p>
            <a:pPr lvl="1"/>
            <a:r>
              <a:rPr lang="en-US" dirty="0"/>
              <a:t>Pathfinder contracts to be announced soon – article, Dec 1, 2020</a:t>
            </a:r>
          </a:p>
          <a:p>
            <a:pPr lvl="2"/>
            <a:r>
              <a:rPr lang="en-US" dirty="0"/>
              <a:t>CMMC requirements will be included</a:t>
            </a:r>
          </a:p>
          <a:p>
            <a:pPr lvl="1"/>
            <a:r>
              <a:rPr lang="en-US" dirty="0"/>
              <a:t>Full implementation expected by Oct 2025</a:t>
            </a:r>
          </a:p>
          <a:p>
            <a:r>
              <a:rPr lang="en-US" dirty="0"/>
              <a:t>New clauses and requirements – </a:t>
            </a:r>
          </a:p>
          <a:p>
            <a:pPr lvl="1"/>
            <a:r>
              <a:rPr lang="en-US" dirty="0"/>
              <a:t>DFARS 252.204-7019</a:t>
            </a:r>
          </a:p>
          <a:p>
            <a:pPr lvl="1"/>
            <a:r>
              <a:rPr lang="en-US" dirty="0"/>
              <a:t>DFARS 252.204-7020 – applies to contracts subject to 252.204-7012</a:t>
            </a:r>
          </a:p>
          <a:p>
            <a:pPr lvl="2"/>
            <a:r>
              <a:rPr lang="en-US" dirty="0"/>
              <a:t>With few exceptions, these requirements apply to all Primes and Subcontractors</a:t>
            </a:r>
          </a:p>
          <a:p>
            <a:pPr lvl="2"/>
            <a:r>
              <a:rPr lang="en-US" dirty="0"/>
              <a:t>Consistent with philosophy shift of self-attest to verifiable</a:t>
            </a:r>
          </a:p>
          <a:p>
            <a:pPr lvl="2"/>
            <a:r>
              <a:rPr lang="en-US" dirty="0"/>
              <a:t>Three levels – Base – self-performed , Medium &amp; High - DCMA</a:t>
            </a:r>
          </a:p>
        </p:txBody>
      </p:sp>
      <p:sp>
        <p:nvSpPr>
          <p:cNvPr id="7" name="Date Placeholder 3">
            <a:extLst>
              <a:ext uri="{FF2B5EF4-FFF2-40B4-BE49-F238E27FC236}">
                <a16:creationId xmlns:a16="http://schemas.microsoft.com/office/drawing/2014/main" id="{5548F695-0414-46C1-99A4-28DCFD87E93E}"/>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2240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5E0982D-0BD4-4FF2-BFE3-6C4C6AFF5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2" name="Title 1">
            <a:extLst>
              <a:ext uri="{FF2B5EF4-FFF2-40B4-BE49-F238E27FC236}">
                <a16:creationId xmlns:a16="http://schemas.microsoft.com/office/drawing/2014/main" id="{F61C441D-2CF7-41C3-8558-94FDB093936A}"/>
              </a:ext>
            </a:extLst>
          </p:cNvPr>
          <p:cNvSpPr>
            <a:spLocks noGrp="1"/>
          </p:cNvSpPr>
          <p:nvPr>
            <p:ph type="title"/>
          </p:nvPr>
        </p:nvSpPr>
        <p:spPr/>
        <p:txBody>
          <a:bodyPr/>
          <a:lstStyle/>
          <a:p>
            <a:r>
              <a:rPr lang="en-US" dirty="0">
                <a:solidFill>
                  <a:srgbClr val="063C59"/>
                </a:solidFill>
              </a:rPr>
              <a:t>252.204-7020 – Basic Assessment</a:t>
            </a:r>
          </a:p>
        </p:txBody>
      </p:sp>
      <p:sp>
        <p:nvSpPr>
          <p:cNvPr id="3" name="Content Placeholder 2">
            <a:extLst>
              <a:ext uri="{FF2B5EF4-FFF2-40B4-BE49-F238E27FC236}">
                <a16:creationId xmlns:a16="http://schemas.microsoft.com/office/drawing/2014/main" id="{8ED6DED2-A8A0-463A-B500-2580F58509B2}"/>
              </a:ext>
            </a:extLst>
          </p:cNvPr>
          <p:cNvSpPr>
            <a:spLocks noGrp="1"/>
          </p:cNvSpPr>
          <p:nvPr>
            <p:ph idx="1"/>
          </p:nvPr>
        </p:nvSpPr>
        <p:spPr/>
        <p:txBody>
          <a:bodyPr>
            <a:normAutofit fontScale="92500" lnSpcReduction="20000"/>
          </a:bodyPr>
          <a:lstStyle/>
          <a:p>
            <a:r>
              <a:rPr lang="en-US" dirty="0"/>
              <a:t>Requires</a:t>
            </a:r>
          </a:p>
          <a:p>
            <a:pPr lvl="1"/>
            <a:r>
              <a:rPr lang="en-US" dirty="0"/>
              <a:t>System Security Plan(SSP)</a:t>
            </a:r>
          </a:p>
          <a:p>
            <a:pPr lvl="1"/>
            <a:r>
              <a:rPr lang="en-US" dirty="0"/>
              <a:t>Plan of Action – with dates for outstanding items</a:t>
            </a:r>
          </a:p>
          <a:p>
            <a:pPr lvl="1"/>
            <a:r>
              <a:rPr lang="en-US" dirty="0"/>
              <a:t>Basic Assessment</a:t>
            </a:r>
          </a:p>
          <a:p>
            <a:r>
              <a:rPr lang="en-US" dirty="0"/>
              <a:t>Six elements uploaded to Supplier Performance Risk System (SPRS)</a:t>
            </a:r>
          </a:p>
          <a:p>
            <a:pPr marL="914400" lvl="1" indent="-457200">
              <a:buFont typeface="+mj-lt"/>
              <a:buAutoNum type="arabicPeriod"/>
            </a:pPr>
            <a:r>
              <a:rPr lang="en-US" dirty="0"/>
              <a:t>System Security Plan name (if more than one system is involved)</a:t>
            </a:r>
          </a:p>
          <a:p>
            <a:pPr marL="914400" lvl="1" indent="-457200">
              <a:buFont typeface="+mj-lt"/>
              <a:buAutoNum type="arabicPeriod"/>
            </a:pPr>
            <a:r>
              <a:rPr lang="en-US" dirty="0"/>
              <a:t>Brief description of Plan Architecture</a:t>
            </a:r>
          </a:p>
          <a:p>
            <a:pPr marL="914400" lvl="1" indent="-457200">
              <a:buFont typeface="+mj-lt"/>
              <a:buAutoNum type="arabicPeriod"/>
            </a:pPr>
            <a:r>
              <a:rPr lang="en-US" dirty="0"/>
              <a:t>CAGE code associated with SSP</a:t>
            </a:r>
          </a:p>
          <a:p>
            <a:pPr marL="914400" lvl="1" indent="-457200">
              <a:buFont typeface="+mj-lt"/>
              <a:buAutoNum type="arabicPeriod"/>
            </a:pPr>
            <a:r>
              <a:rPr lang="en-US" dirty="0"/>
              <a:t>Date Assessment performed</a:t>
            </a:r>
          </a:p>
          <a:p>
            <a:pPr marL="914400" lvl="1" indent="-457200">
              <a:buFont typeface="+mj-lt"/>
              <a:buAutoNum type="arabicPeriod"/>
            </a:pPr>
            <a:r>
              <a:rPr lang="en-US" dirty="0"/>
              <a:t>Summary Score</a:t>
            </a:r>
          </a:p>
          <a:p>
            <a:pPr marL="914400" lvl="1" indent="-457200">
              <a:buFont typeface="+mj-lt"/>
              <a:buAutoNum type="arabicPeriod"/>
            </a:pPr>
            <a:r>
              <a:rPr lang="en-US" dirty="0"/>
              <a:t>Date a score of 110 to be achieved</a:t>
            </a:r>
          </a:p>
        </p:txBody>
      </p:sp>
      <p:sp>
        <p:nvSpPr>
          <p:cNvPr id="6" name="Date Placeholder 3">
            <a:extLst>
              <a:ext uri="{FF2B5EF4-FFF2-40B4-BE49-F238E27FC236}">
                <a16:creationId xmlns:a16="http://schemas.microsoft.com/office/drawing/2014/main" id="{17F08E3C-5838-4EA1-B9F5-DC42867674D1}"/>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712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definitions of government property (GP)</a:t>
            </a:r>
          </a:p>
        </p:txBody>
      </p:sp>
      <p:sp>
        <p:nvSpPr>
          <p:cNvPr id="3" name="Content Placeholder 2"/>
          <p:cNvSpPr>
            <a:spLocks noGrp="1"/>
          </p:cNvSpPr>
          <p:nvPr>
            <p:ph idx="1"/>
          </p:nvPr>
        </p:nvSpPr>
        <p:spPr/>
        <p:txBody>
          <a:bodyPr/>
          <a:lstStyle/>
          <a:p>
            <a:r>
              <a:rPr lang="en-US" sz="3200" dirty="0"/>
              <a:t>Types of GP</a:t>
            </a:r>
          </a:p>
          <a:p>
            <a:pPr lvl="1"/>
            <a:r>
              <a:rPr lang="en-US" sz="2800" dirty="0"/>
              <a:t>Equipment</a:t>
            </a:r>
          </a:p>
          <a:p>
            <a:pPr lvl="1"/>
            <a:r>
              <a:rPr lang="en-US" sz="2800" dirty="0"/>
              <a:t>Material</a:t>
            </a:r>
          </a:p>
          <a:p>
            <a:pPr lvl="1"/>
            <a:r>
              <a:rPr lang="en-US" sz="2800" dirty="0"/>
              <a:t>Special Tooling</a:t>
            </a:r>
          </a:p>
          <a:p>
            <a:pPr lvl="1"/>
            <a:r>
              <a:rPr lang="en-US" sz="2800" dirty="0"/>
              <a:t>Special Test Equipment</a:t>
            </a:r>
          </a:p>
          <a:p>
            <a:pPr lvl="1"/>
            <a:r>
              <a:rPr lang="en-US" sz="2800" dirty="0"/>
              <a:t>Real Property</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8430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B687-A569-4A69-82EF-9D34089B685B}"/>
              </a:ext>
            </a:extLst>
          </p:cNvPr>
          <p:cNvSpPr>
            <a:spLocks noGrp="1"/>
          </p:cNvSpPr>
          <p:nvPr>
            <p:ph type="title"/>
          </p:nvPr>
        </p:nvSpPr>
        <p:spPr/>
        <p:txBody>
          <a:bodyPr/>
          <a:lstStyle/>
          <a:p>
            <a:r>
              <a:rPr lang="en-US" dirty="0">
                <a:solidFill>
                  <a:srgbClr val="063C59"/>
                </a:solidFill>
              </a:rPr>
              <a:t>Current Cyber Requirements</a:t>
            </a:r>
          </a:p>
        </p:txBody>
      </p:sp>
      <p:sp>
        <p:nvSpPr>
          <p:cNvPr id="3" name="Content Placeholder 2">
            <a:extLst>
              <a:ext uri="{FF2B5EF4-FFF2-40B4-BE49-F238E27FC236}">
                <a16:creationId xmlns:a16="http://schemas.microsoft.com/office/drawing/2014/main" id="{57218C4E-D6F6-4AAF-83EF-0E6F1994999F}"/>
              </a:ext>
            </a:extLst>
          </p:cNvPr>
          <p:cNvSpPr>
            <a:spLocks noGrp="1"/>
          </p:cNvSpPr>
          <p:nvPr>
            <p:ph idx="1"/>
          </p:nvPr>
        </p:nvSpPr>
        <p:spPr/>
        <p:txBody>
          <a:bodyPr/>
          <a:lstStyle/>
          <a:p>
            <a:r>
              <a:rPr lang="en-US" dirty="0"/>
              <a:t>FAR 52.204-21 – Federal Contract Information</a:t>
            </a:r>
          </a:p>
          <a:p>
            <a:r>
              <a:rPr lang="en-US" dirty="0"/>
              <a:t>DFARS 252.204-7012 </a:t>
            </a:r>
          </a:p>
          <a:p>
            <a:r>
              <a:rPr lang="en-US" dirty="0"/>
              <a:t>Requirements cited in solicitation/contract</a:t>
            </a:r>
          </a:p>
          <a:p>
            <a:endParaRPr lang="en-US" dirty="0"/>
          </a:p>
          <a:p>
            <a:pPr marL="0" indent="0">
              <a:buNone/>
            </a:pPr>
            <a:r>
              <a:rPr lang="en-US" dirty="0"/>
              <a:t>Need assistance – please contact Marc Violante from WPI at </a:t>
            </a:r>
            <a:r>
              <a:rPr lang="en-US" dirty="0">
                <a:hlinkClick r:id="rId2"/>
              </a:rPr>
              <a:t>marcv@wispro.org</a:t>
            </a:r>
            <a:r>
              <a:rPr lang="en-US" dirty="0"/>
              <a:t> or 920-456-9990</a:t>
            </a:r>
          </a:p>
        </p:txBody>
      </p:sp>
      <p:sp>
        <p:nvSpPr>
          <p:cNvPr id="6" name="Date Placeholder 3">
            <a:extLst>
              <a:ext uri="{FF2B5EF4-FFF2-40B4-BE49-F238E27FC236}">
                <a16:creationId xmlns:a16="http://schemas.microsoft.com/office/drawing/2014/main" id="{A27ECB9D-F083-42A4-AE8F-0AA10EA916A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BBCDC5DA-3CE1-447C-9D9B-1D839A007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Tree>
    <p:extLst>
      <p:ext uri="{BB962C8B-B14F-4D97-AF65-F5344CB8AC3E}">
        <p14:creationId xmlns:p14="http://schemas.microsoft.com/office/powerpoint/2010/main" val="6815682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14CBEA-C587-4947-B9CA-C03C0793947F}"/>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SURVEY</a:t>
            </a:r>
          </a:p>
        </p:txBody>
      </p:sp>
      <p:pic>
        <p:nvPicPr>
          <p:cNvPr id="5" name="Picture 4">
            <a:extLst>
              <a:ext uri="{FF2B5EF4-FFF2-40B4-BE49-F238E27FC236}">
                <a16:creationId xmlns:a16="http://schemas.microsoft.com/office/drawing/2014/main" id="{1CC2761D-67DF-3E49-8770-9315641A5447}"/>
              </a:ext>
            </a:extLst>
          </p:cNvPr>
          <p:cNvPicPr>
            <a:picLocks noChangeAspect="1"/>
          </p:cNvPicPr>
          <p:nvPr/>
        </p:nvPicPr>
        <p:blipFill rotWithShape="1">
          <a:blip r:embed="rId2"/>
          <a:srcRect r="32711" b="19174"/>
          <a:stretch/>
        </p:blipFill>
        <p:spPr>
          <a:xfrm>
            <a:off x="4831980" y="-268381"/>
            <a:ext cx="7391499" cy="7126382"/>
          </a:xfrm>
          <a:prstGeom prst="rect">
            <a:avLst/>
          </a:prstGeom>
        </p:spPr>
      </p:pic>
      <p:pic>
        <p:nvPicPr>
          <p:cNvPr id="3" name="Picture 2">
            <a:extLst>
              <a:ext uri="{FF2B5EF4-FFF2-40B4-BE49-F238E27FC236}">
                <a16:creationId xmlns:a16="http://schemas.microsoft.com/office/drawing/2014/main" id="{D6590720-48B7-A149-B363-0E64970A5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970" y="1327232"/>
            <a:ext cx="3295010" cy="4393346"/>
          </a:xfrm>
          <a:prstGeom prst="rect">
            <a:avLst/>
          </a:prstGeom>
        </p:spPr>
      </p:pic>
      <p:pic>
        <p:nvPicPr>
          <p:cNvPr id="9" name="Picture 8" descr="Text&#10;&#10;Description automatically generated">
            <a:extLst>
              <a:ext uri="{FF2B5EF4-FFF2-40B4-BE49-F238E27FC236}">
                <a16:creationId xmlns:a16="http://schemas.microsoft.com/office/drawing/2014/main" id="{2F2A6DD2-5CB3-4856-BF96-829B00DAE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7" name="Date Placeholder 3">
            <a:extLst>
              <a:ext uri="{FF2B5EF4-FFF2-40B4-BE49-F238E27FC236}">
                <a16:creationId xmlns:a16="http://schemas.microsoft.com/office/drawing/2014/main" id="{2B5CD811-3006-4CD4-9F35-92E7FF28CD37}"/>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7/21/21</a:t>
            </a:r>
          </a:p>
        </p:txBody>
      </p:sp>
    </p:spTree>
    <p:extLst>
      <p:ext uri="{BB962C8B-B14F-4D97-AF65-F5344CB8AC3E}">
        <p14:creationId xmlns:p14="http://schemas.microsoft.com/office/powerpoint/2010/main" val="38058592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430" y="4064219"/>
            <a:ext cx="6835140" cy="1574581"/>
          </a:xfrm>
        </p:spPr>
        <p:txBody>
          <a:bodyPr>
            <a:normAutofit/>
          </a:bodyPr>
          <a:lstStyle/>
          <a:p>
            <a:pPr marL="114300" lvl="0" indent="0" algn="ctr" defTabSz="457200">
              <a:lnSpc>
                <a:spcPct val="100000"/>
              </a:lnSpc>
              <a:spcBef>
                <a:spcPct val="20000"/>
              </a:spcBef>
              <a:spcAft>
                <a:spcPts val="0"/>
              </a:spcAft>
              <a:buClr>
                <a:srgbClr val="BC1C1C">
                  <a:lumMod val="75000"/>
                </a:srgbClr>
              </a:buClr>
              <a:buSzPct val="145000"/>
              <a:buNone/>
            </a:pPr>
            <a:r>
              <a:rPr lang="en-US" dirty="0">
                <a:solidFill>
                  <a:prstClr val="black"/>
                </a:solidFill>
                <a:latin typeface="Arial" panose="020B0604020202020204" pitchFamily="34" charset="0"/>
                <a:cs typeface="Arial" panose="020B0604020202020204" pitchFamily="34" charset="0"/>
              </a:rPr>
              <a:t>CPE Certificate available, please contact:</a:t>
            </a:r>
          </a:p>
          <a:p>
            <a:pPr marL="114300" lvl="0" indent="0" algn="ctr" defTabSz="457200">
              <a:lnSpc>
                <a:spcPct val="100000"/>
              </a:lnSpc>
              <a:spcBef>
                <a:spcPct val="20000"/>
              </a:spcBef>
              <a:spcAft>
                <a:spcPts val="0"/>
              </a:spcAft>
              <a:buClr>
                <a:srgbClr val="BC1C1C">
                  <a:lumMod val="75000"/>
                </a:srgbClr>
              </a:buClr>
              <a:buSzPct val="145000"/>
              <a:buNone/>
            </a:pPr>
            <a:r>
              <a:rPr lang="en-US" b="1" dirty="0">
                <a:solidFill>
                  <a:prstClr val="black"/>
                </a:solidFill>
                <a:latin typeface="Arial" panose="020B0604020202020204" pitchFamily="34" charset="0"/>
                <a:cs typeface="Arial" panose="020B0604020202020204" pitchFamily="34" charset="0"/>
              </a:rPr>
              <a:t>Benjamin Blanc</a:t>
            </a:r>
          </a:p>
          <a:p>
            <a:pPr marL="114300" lvl="0" indent="0" algn="ctr" defTabSz="457200">
              <a:lnSpc>
                <a:spcPct val="100000"/>
              </a:lnSpc>
              <a:spcBef>
                <a:spcPct val="20000"/>
              </a:spcBef>
              <a:spcAft>
                <a:spcPts val="0"/>
              </a:spcAft>
              <a:buClr>
                <a:srgbClr val="BC1C1C">
                  <a:lumMod val="75000"/>
                </a:srgbClr>
              </a:buClr>
              <a:buSzPct val="145000"/>
              <a:buNone/>
            </a:pPr>
            <a:r>
              <a:rPr lang="en-US" dirty="0" err="1">
                <a:solidFill>
                  <a:prstClr val="black"/>
                </a:solidFill>
                <a:latin typeface="Arial" panose="020B0604020202020204" pitchFamily="34" charset="0"/>
                <a:cs typeface="Arial" panose="020B0604020202020204" pitchFamily="34" charset="0"/>
              </a:rPr>
              <a:t>benjaminb@wispro.org</a:t>
            </a:r>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85498C-EDEF-AC42-82E6-361F20880EB0}"/>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CONTINUING PROFESSIONAL EDUCATION</a:t>
            </a:r>
          </a:p>
        </p:txBody>
      </p:sp>
      <p:pic>
        <p:nvPicPr>
          <p:cNvPr id="13" name="Picture 12">
            <a:extLst>
              <a:ext uri="{FF2B5EF4-FFF2-40B4-BE49-F238E27FC236}">
                <a16:creationId xmlns:a16="http://schemas.microsoft.com/office/drawing/2014/main" id="{B8396011-8123-8040-991B-8D478DF7EA8A}"/>
              </a:ext>
            </a:extLst>
          </p:cNvPr>
          <p:cNvPicPr>
            <a:picLocks noChangeAspect="1"/>
          </p:cNvPicPr>
          <p:nvPr/>
        </p:nvPicPr>
        <p:blipFill rotWithShape="1">
          <a:blip r:embed="rId2">
            <a:extLst>
              <a:ext uri="{28A0092B-C50C-407E-A947-70E740481C1C}">
                <a14:useLocalDpi xmlns:a14="http://schemas.microsoft.com/office/drawing/2010/main" val="0"/>
              </a:ext>
            </a:extLst>
          </a:blip>
          <a:srcRect t="15779" b="32888"/>
          <a:stretch/>
        </p:blipFill>
        <p:spPr>
          <a:xfrm>
            <a:off x="3620119" y="1402080"/>
            <a:ext cx="4951763" cy="2541905"/>
          </a:xfrm>
          <a:prstGeom prst="rect">
            <a:avLst/>
          </a:prstGeom>
        </p:spPr>
      </p:pic>
      <p:pic>
        <p:nvPicPr>
          <p:cNvPr id="9" name="Picture 8" descr="Text&#10;&#10;Description automatically generated">
            <a:extLst>
              <a:ext uri="{FF2B5EF4-FFF2-40B4-BE49-F238E27FC236}">
                <a16:creationId xmlns:a16="http://schemas.microsoft.com/office/drawing/2014/main" id="{5AEA094D-5221-4487-AC16-E0B7AED37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7" name="Date Placeholder 3">
            <a:extLst>
              <a:ext uri="{FF2B5EF4-FFF2-40B4-BE49-F238E27FC236}">
                <a16:creationId xmlns:a16="http://schemas.microsoft.com/office/drawing/2014/main" id="{7DCDF8FD-AB05-4EE9-9626-D8667BFDD7F7}"/>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1355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80"/>
          <p:cNvSpPr txBox="1">
            <a:spLocks/>
          </p:cNvSpPr>
          <p:nvPr/>
        </p:nvSpPr>
        <p:spPr>
          <a:xfrm>
            <a:off x="1239773" y="647338"/>
            <a:ext cx="9712454" cy="5220937"/>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solidFill>
                  <a:srgbClr val="063C59"/>
                </a:solidFill>
                <a:latin typeface="Arial" panose="020B0604020202020204" pitchFamily="34" charset="0"/>
                <a:cs typeface="Arial" panose="020B0604020202020204" pitchFamily="34" charset="0"/>
              </a:rPr>
              <a:t>Presented By</a:t>
            </a:r>
            <a:br>
              <a:rPr lang="en-US" b="1" dirty="0">
                <a:solidFill>
                  <a:schemeClr val="tx1">
                    <a:lumMod val="85000"/>
                    <a:lumOff val="15000"/>
                  </a:schemeClr>
                </a:solidFill>
                <a:latin typeface="Arial" panose="020B0604020202020204" pitchFamily="34" charset="0"/>
                <a:cs typeface="Arial" panose="020B0604020202020204" pitchFamily="34" charset="0"/>
              </a:rPr>
            </a:br>
            <a:br>
              <a:rPr lang="en-US" sz="1400" b="1" dirty="0">
                <a:solidFill>
                  <a:schemeClr val="tx1">
                    <a:lumMod val="85000"/>
                    <a:lumOff val="15000"/>
                  </a:schemeClr>
                </a:solidFill>
                <a:latin typeface="Arial" panose="020B0604020202020204" pitchFamily="34" charset="0"/>
                <a:cs typeface="Arial" panose="020B0604020202020204" pitchFamily="34" charset="0"/>
              </a:rPr>
            </a:br>
            <a:r>
              <a:rPr lang="en-US" sz="2400" b="1" dirty="0">
                <a:solidFill>
                  <a:schemeClr val="tx1">
                    <a:lumMod val="85000"/>
                    <a:lumOff val="15000"/>
                  </a:schemeClr>
                </a:solidFill>
                <a:latin typeface="Arial" panose="020B0604020202020204" pitchFamily="34" charset="0"/>
                <a:cs typeface="Arial" panose="020B0604020202020204" pitchFamily="34" charset="0"/>
              </a:rPr>
              <a:t>Wisconsin Procurement Institute (WPI)</a:t>
            </a:r>
            <a:br>
              <a:rPr lang="en-US" sz="2400" b="1" dirty="0">
                <a:solidFill>
                  <a:prstClr val="black"/>
                </a:solidFill>
                <a:latin typeface="Arial" panose="020B0604020202020204" pitchFamily="34" charset="0"/>
                <a:cs typeface="Arial" panose="020B0604020202020204" pitchFamily="34" charset="0"/>
              </a:rPr>
            </a:br>
            <a:r>
              <a:rPr lang="en-US" sz="2000" dirty="0">
                <a:solidFill>
                  <a:srgbClr val="C00000"/>
                </a:solidFill>
                <a:latin typeface="Arial" panose="020B0604020202020204" pitchFamily="34" charset="0"/>
                <a:cs typeface="Arial" panose="020B0604020202020204" pitchFamily="34" charset="0"/>
                <a:hlinkClick r:id="rId2"/>
              </a:rPr>
              <a:t>www.wispro.org</a:t>
            </a:r>
            <a:r>
              <a:rPr lang="en-US" sz="2000" dirty="0">
                <a:solidFill>
                  <a:srgbClr val="C00000"/>
                </a:solidFill>
                <a:latin typeface="Arial" panose="020B0604020202020204" pitchFamily="34" charset="0"/>
                <a:cs typeface="Arial" panose="020B0604020202020204" pitchFamily="34" charset="0"/>
              </a:rPr>
              <a:t> </a:t>
            </a:r>
            <a:br>
              <a:rPr lang="en-US" sz="2400" b="1" dirty="0">
                <a:solidFill>
                  <a:srgbClr val="C00000"/>
                </a:solidFill>
                <a:latin typeface="Arial" panose="020B0604020202020204" pitchFamily="34" charset="0"/>
                <a:cs typeface="Arial" panose="020B0604020202020204" pitchFamily="34" charset="0"/>
              </a:rPr>
            </a:br>
            <a:endParaRPr lang="en-US" sz="260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2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US" sz="2800" b="1" dirty="0">
                <a:solidFill>
                  <a:schemeClr val="tx1">
                    <a:lumMod val="85000"/>
                    <a:lumOff val="15000"/>
                  </a:schemeClr>
                </a:solidFill>
                <a:latin typeface="Arial" panose="020B0604020202020204" pitchFamily="34" charset="0"/>
                <a:cs typeface="Arial" panose="020B0604020202020204" pitchFamily="34" charset="0"/>
              </a:rPr>
              <a:t>Benjamin Blanc</a:t>
            </a:r>
          </a:p>
          <a:p>
            <a:pPr algn="ctr"/>
            <a:r>
              <a:rPr lang="en-US" sz="2800" b="1" dirty="0">
                <a:solidFill>
                  <a:schemeClr val="tx1">
                    <a:lumMod val="85000"/>
                    <a:lumOff val="15000"/>
                  </a:schemeClr>
                </a:solidFill>
                <a:latin typeface="Arial" panose="020B0604020202020204" pitchFamily="34" charset="0"/>
                <a:cs typeface="Arial" panose="020B0604020202020204" pitchFamily="34" charset="0"/>
              </a:rPr>
              <a:t>Wisconsin Procurement Institute (WPI)</a:t>
            </a:r>
          </a:p>
          <a:p>
            <a:pPr algn="ctr"/>
            <a:r>
              <a:rPr lang="en-US" sz="2400" dirty="0">
                <a:solidFill>
                  <a:schemeClr val="tx1">
                    <a:lumMod val="85000"/>
                    <a:lumOff val="15000"/>
                  </a:schemeClr>
                </a:solidFill>
                <a:latin typeface="Arial" panose="020B0604020202020204" pitchFamily="34" charset="0"/>
                <a:cs typeface="Arial" panose="020B0604020202020204" pitchFamily="34" charset="0"/>
                <a:hlinkClick r:id="rId3"/>
              </a:rPr>
              <a:t>benjaminb@wispro.org</a:t>
            </a:r>
            <a:r>
              <a:rPr lang="en-US" sz="2400" dirty="0">
                <a:solidFill>
                  <a:schemeClr val="tx1">
                    <a:lumMod val="85000"/>
                    <a:lumOff val="15000"/>
                  </a:schemeClr>
                </a:solidFill>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lumMod val="85000"/>
                    <a:lumOff val="15000"/>
                  </a:schemeClr>
                </a:solidFill>
                <a:latin typeface="Arial" panose="020B0604020202020204" pitchFamily="34" charset="0"/>
                <a:cs typeface="Arial" panose="020B0604020202020204" pitchFamily="34" charset="0"/>
              </a:rPr>
              <a:t>414-270-3600</a:t>
            </a:r>
          </a:p>
          <a:p>
            <a:pPr algn="ctr"/>
            <a:endParaRPr lang="en-US" sz="260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n-US" sz="2000" dirty="0">
                <a:solidFill>
                  <a:schemeClr val="tx1">
                    <a:lumMod val="85000"/>
                    <a:lumOff val="15000"/>
                  </a:schemeClr>
                </a:solidFill>
                <a:latin typeface="Arial" panose="020B0604020202020204" pitchFamily="34" charset="0"/>
                <a:cs typeface="Arial" panose="020B0604020202020204" pitchFamily="34" charset="0"/>
              </a:rPr>
              <a:t>10437 Innovation Drive, Suite 320</a:t>
            </a:r>
            <a:br>
              <a:rPr lang="en-US" sz="2000" dirty="0">
                <a:solidFill>
                  <a:schemeClr val="tx1">
                    <a:lumMod val="85000"/>
                    <a:lumOff val="15000"/>
                  </a:schemeClr>
                </a:solidFill>
                <a:latin typeface="Arial" panose="020B0604020202020204" pitchFamily="34" charset="0"/>
                <a:cs typeface="Arial" panose="020B0604020202020204" pitchFamily="34" charset="0"/>
              </a:rPr>
            </a:br>
            <a:r>
              <a:rPr lang="en-US" sz="2000" dirty="0">
                <a:solidFill>
                  <a:schemeClr val="tx1">
                    <a:lumMod val="85000"/>
                    <a:lumOff val="15000"/>
                  </a:schemeClr>
                </a:solidFill>
                <a:latin typeface="Arial" panose="020B0604020202020204" pitchFamily="34" charset="0"/>
                <a:cs typeface="Arial" panose="020B0604020202020204" pitchFamily="34" charset="0"/>
              </a:rPr>
              <a:t>Milwaukee, WI  53226</a:t>
            </a:r>
            <a:endParaRPr lang="en-US" sz="2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CAE7C28-8174-4003-946D-43476F35C34E}"/>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7/21/21</a:t>
            </a:r>
          </a:p>
        </p:txBody>
      </p:sp>
    </p:spTree>
    <p:extLst>
      <p:ext uri="{BB962C8B-B14F-4D97-AF65-F5344CB8AC3E}">
        <p14:creationId xmlns:p14="http://schemas.microsoft.com/office/powerpoint/2010/main" val="127749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definitions of government property (GP)</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val 5"/>
          <p:cNvSpPr/>
          <p:nvPr/>
        </p:nvSpPr>
        <p:spPr>
          <a:xfrm>
            <a:off x="3296444" y="1751187"/>
            <a:ext cx="5867400" cy="236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Government Property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705644" y="3901770"/>
            <a:ext cx="5181600" cy="236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Government Furnished Property</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7009605" y="3787470"/>
            <a:ext cx="4875213" cy="2590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Contractor Acquired Property</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utoShape 10"/>
          <p:cNvSpPr>
            <a:spLocks noChangeArrowheads="1"/>
          </p:cNvSpPr>
          <p:nvPr/>
        </p:nvSpPr>
        <p:spPr bwMode="auto">
          <a:xfrm>
            <a:off x="9447212" y="1149927"/>
            <a:ext cx="2437765" cy="1905000"/>
          </a:xfrm>
          <a:prstGeom prst="irregularSeal1">
            <a:avLst/>
          </a:prstGeom>
          <a:solidFill>
            <a:srgbClr val="FF0000"/>
          </a:solidFill>
          <a:ln w="38100" cap="sq">
            <a:solidFill>
              <a:schemeClr val="bg2"/>
            </a:solid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panose="020F0502020204030204"/>
                <a:ea typeface="+mn-ea"/>
                <a:cs typeface="+mn-cs"/>
              </a:rPr>
              <a:t>FAR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panose="020F0502020204030204"/>
                <a:ea typeface="+mn-ea"/>
                <a:cs typeface="+mn-cs"/>
              </a:rPr>
              <a:t>45.101</a:t>
            </a:r>
          </a:p>
        </p:txBody>
      </p:sp>
    </p:spTree>
    <p:extLst>
      <p:ext uri="{BB962C8B-B14F-4D97-AF65-F5344CB8AC3E}">
        <p14:creationId xmlns:p14="http://schemas.microsoft.com/office/powerpoint/2010/main" val="93999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Government Furnished Property</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b="1" dirty="0"/>
              <a:t>Government Furnished Property (GFP) </a:t>
            </a:r>
            <a:r>
              <a:rPr lang="en-US" sz="3200" dirty="0"/>
              <a:t>“Government-furnished property” means property in the possession of, or directly acquired by, the Government and subsequently furnished to the contractor for performance of a contract. Government-furnished property includes, but is not limited to, spares and property furnished for repair, maintenance, overhaul, or modification.</a:t>
            </a:r>
          </a:p>
          <a:p>
            <a:pPr marL="0" indent="0">
              <a:buNone/>
            </a:pPr>
            <a:endParaRPr lang="en-US" sz="3200" dirty="0"/>
          </a:p>
          <a:p>
            <a:pPr marL="0" indent="0">
              <a:buNone/>
            </a:pPr>
            <a:r>
              <a:rPr lang="en-US" sz="3200" dirty="0"/>
              <a:t> Government-furnished property also includes contractor-acquired </a:t>
            </a:r>
            <a:r>
              <a:rPr lang="en-US" sz="3200" u="sng" dirty="0"/>
              <a:t>property if the contractor-acquired property is a deliverable under a cost contract when accepted by the Government for continued use under the contract.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14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76E9-14BC-4803-A5AE-A32DC6E4EDB8}"/>
              </a:ext>
            </a:extLst>
          </p:cNvPr>
          <p:cNvSpPr>
            <a:spLocks noGrp="1"/>
          </p:cNvSpPr>
          <p:nvPr>
            <p:ph type="title"/>
          </p:nvPr>
        </p:nvSpPr>
        <p:spPr/>
        <p:txBody>
          <a:bodyPr/>
          <a:lstStyle/>
          <a:p>
            <a:r>
              <a:rPr lang="en-US" dirty="0"/>
              <a:t>The Government Furnished Property</a:t>
            </a:r>
          </a:p>
        </p:txBody>
      </p:sp>
      <p:sp>
        <p:nvSpPr>
          <p:cNvPr id="3" name="Content Placeholder 2">
            <a:extLst>
              <a:ext uri="{FF2B5EF4-FFF2-40B4-BE49-F238E27FC236}">
                <a16:creationId xmlns:a16="http://schemas.microsoft.com/office/drawing/2014/main" id="{62D8BD8F-CCF8-4B00-8983-D6E30385D37F}"/>
              </a:ext>
            </a:extLst>
          </p:cNvPr>
          <p:cNvSpPr>
            <a:spLocks noGrp="1"/>
          </p:cNvSpPr>
          <p:nvPr>
            <p:ph idx="1"/>
          </p:nvPr>
        </p:nvSpPr>
        <p:spPr/>
        <p:txBody>
          <a:bodyPr/>
          <a:lstStyle/>
          <a:p>
            <a:r>
              <a:rPr lang="en-US" dirty="0"/>
              <a:t>Title to GFP ALWAYS Vests in the Government</a:t>
            </a:r>
          </a:p>
          <a:p>
            <a:pPr lvl="1"/>
            <a:r>
              <a:rPr lang="en-US" dirty="0"/>
              <a:t>FAR 45.401</a:t>
            </a:r>
          </a:p>
          <a:p>
            <a:pPr lvl="1"/>
            <a:r>
              <a:rPr lang="en-US" dirty="0"/>
              <a:t>FAR 52.245-1</a:t>
            </a:r>
          </a:p>
          <a:p>
            <a:endParaRPr lang="en-US" dirty="0"/>
          </a:p>
        </p:txBody>
      </p:sp>
      <p:sp>
        <p:nvSpPr>
          <p:cNvPr id="4" name="Date Placeholder 3">
            <a:extLst>
              <a:ext uri="{FF2B5EF4-FFF2-40B4-BE49-F238E27FC236}">
                <a16:creationId xmlns:a16="http://schemas.microsoft.com/office/drawing/2014/main" id="{661B4448-0FFA-4D58-AD1A-5BB7F24B534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6FDF066-8CF2-4784-AA88-B4D1E5075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7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Contractor Acquired Property</a:t>
            </a:r>
          </a:p>
        </p:txBody>
      </p:sp>
      <p:sp>
        <p:nvSpPr>
          <p:cNvPr id="3" name="Content Placeholder 2"/>
          <p:cNvSpPr>
            <a:spLocks noGrp="1"/>
          </p:cNvSpPr>
          <p:nvPr>
            <p:ph idx="1"/>
          </p:nvPr>
        </p:nvSpPr>
        <p:spPr/>
        <p:txBody>
          <a:bodyPr>
            <a:normAutofit/>
          </a:bodyPr>
          <a:lstStyle/>
          <a:p>
            <a:pPr marL="0" indent="0">
              <a:buNone/>
            </a:pPr>
            <a:r>
              <a:rPr lang="en-US" sz="3600" b="1" dirty="0"/>
              <a:t>Contractor Acquired Property (CAP) </a:t>
            </a:r>
            <a:r>
              <a:rPr lang="en-US" sz="3600" dirty="0"/>
              <a:t>“means property acquired or otherwise provided </a:t>
            </a:r>
            <a:r>
              <a:rPr lang="en-US" sz="3600" u="sng" dirty="0"/>
              <a:t>by the contractor </a:t>
            </a:r>
            <a:r>
              <a:rPr lang="en-US" sz="3600" dirty="0"/>
              <a:t>for performing a contract and to which the government has title”.</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7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1A47-7818-4078-9976-B56BB6E586CB}"/>
              </a:ext>
            </a:extLst>
          </p:cNvPr>
          <p:cNvSpPr>
            <a:spLocks noGrp="1"/>
          </p:cNvSpPr>
          <p:nvPr>
            <p:ph type="title"/>
          </p:nvPr>
        </p:nvSpPr>
        <p:spPr/>
        <p:txBody>
          <a:bodyPr/>
          <a:lstStyle/>
          <a:p>
            <a:r>
              <a:rPr lang="en-US" dirty="0"/>
              <a:t>Contractor Acquired Property</a:t>
            </a:r>
          </a:p>
        </p:txBody>
      </p:sp>
      <p:sp>
        <p:nvSpPr>
          <p:cNvPr id="3" name="Content Placeholder 2">
            <a:extLst>
              <a:ext uri="{FF2B5EF4-FFF2-40B4-BE49-F238E27FC236}">
                <a16:creationId xmlns:a16="http://schemas.microsoft.com/office/drawing/2014/main" id="{F01AE8C0-696B-41CF-9656-5F6A63E225C1}"/>
              </a:ext>
            </a:extLst>
          </p:cNvPr>
          <p:cNvSpPr>
            <a:spLocks noGrp="1"/>
          </p:cNvSpPr>
          <p:nvPr>
            <p:ph idx="1"/>
          </p:nvPr>
        </p:nvSpPr>
        <p:spPr/>
        <p:txBody>
          <a:bodyPr>
            <a:normAutofit fontScale="92500" lnSpcReduction="20000"/>
          </a:bodyPr>
          <a:lstStyle/>
          <a:p>
            <a:r>
              <a:rPr lang="en-US" dirty="0"/>
              <a:t>Title for CAP… IT DEPENDS!</a:t>
            </a:r>
          </a:p>
          <a:p>
            <a:endParaRPr lang="en-US" dirty="0"/>
          </a:p>
          <a:p>
            <a:pPr lvl="1"/>
            <a:r>
              <a:rPr lang="en-US" dirty="0"/>
              <a:t>FIXED PRICE CONTRACTS (45.402)</a:t>
            </a:r>
          </a:p>
          <a:p>
            <a:pPr lvl="1"/>
            <a:endParaRPr lang="en-US" dirty="0"/>
          </a:p>
          <a:p>
            <a:pPr lvl="2"/>
            <a:r>
              <a:rPr lang="en-US" dirty="0"/>
              <a:t>ONLY THE DELIVERY END ITEM </a:t>
            </a:r>
          </a:p>
          <a:p>
            <a:pPr lvl="1"/>
            <a:endParaRPr lang="en-US" dirty="0"/>
          </a:p>
          <a:p>
            <a:pPr lvl="1"/>
            <a:r>
              <a:rPr lang="en-US" dirty="0"/>
              <a:t>COST REIMBURSMENT CONTRACTS (52.245-1(e)  )</a:t>
            </a:r>
          </a:p>
          <a:p>
            <a:pPr lvl="2"/>
            <a:r>
              <a:rPr lang="en-US" dirty="0"/>
              <a:t>Government has TITLE to ALL property the contractor acquires IF:</a:t>
            </a:r>
          </a:p>
          <a:p>
            <a:pPr lvl="2"/>
            <a:r>
              <a:rPr lang="en-US" dirty="0"/>
              <a:t> It is</a:t>
            </a:r>
          </a:p>
          <a:p>
            <a:pPr lvl="3"/>
            <a:r>
              <a:rPr lang="en-US" dirty="0"/>
              <a:t>Reasonable</a:t>
            </a:r>
          </a:p>
          <a:p>
            <a:pPr lvl="3"/>
            <a:r>
              <a:rPr lang="en-US" dirty="0"/>
              <a:t>Allowable</a:t>
            </a:r>
          </a:p>
          <a:p>
            <a:pPr lvl="3"/>
            <a:r>
              <a:rPr lang="en-US" dirty="0"/>
              <a:t>Allocable</a:t>
            </a:r>
          </a:p>
          <a:p>
            <a:pPr lvl="2"/>
            <a:r>
              <a:rPr lang="en-US" dirty="0"/>
              <a:t>It is charged as a Direct Item of cost</a:t>
            </a:r>
          </a:p>
          <a:p>
            <a:pPr lvl="2"/>
            <a:r>
              <a:rPr lang="en-US" dirty="0"/>
              <a:t>In accordance with the contractor’s disclosure statement</a:t>
            </a:r>
          </a:p>
          <a:p>
            <a:pPr lvl="3"/>
            <a:endParaRPr lang="en-US" dirty="0"/>
          </a:p>
          <a:p>
            <a:pPr lvl="1"/>
            <a:endParaRPr lang="en-US" dirty="0"/>
          </a:p>
        </p:txBody>
      </p:sp>
      <p:sp>
        <p:nvSpPr>
          <p:cNvPr id="4" name="Date Placeholder 3">
            <a:extLst>
              <a:ext uri="{FF2B5EF4-FFF2-40B4-BE49-F238E27FC236}">
                <a16:creationId xmlns:a16="http://schemas.microsoft.com/office/drawing/2014/main" id="{972F5758-B135-4807-B61D-0B9F89D86923}"/>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254FB5F-FC22-495E-A24F-CF10C597A0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Left Arrow 6"/>
          <p:cNvSpPr/>
          <p:nvPr/>
        </p:nvSpPr>
        <p:spPr>
          <a:xfrm>
            <a:off x="6005593" y="4262034"/>
            <a:ext cx="3091912" cy="14180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See 52.216-7 and Subpart  31.2  </a:t>
            </a:r>
          </a:p>
        </p:txBody>
      </p:sp>
    </p:spTree>
    <p:extLst>
      <p:ext uri="{BB962C8B-B14F-4D97-AF65-F5344CB8AC3E}">
        <p14:creationId xmlns:p14="http://schemas.microsoft.com/office/powerpoint/2010/main" val="3935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The FAR Clauses and the FAR supplements</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73A919-5EA3-477E-BC53-F0D684D6619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28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Regulatory Landscape</a:t>
            </a:r>
          </a:p>
        </p:txBody>
      </p:sp>
      <p:sp>
        <p:nvSpPr>
          <p:cNvPr id="3" name="Content Placeholder 2"/>
          <p:cNvSpPr>
            <a:spLocks noGrp="1"/>
          </p:cNvSpPr>
          <p:nvPr>
            <p:ph idx="1"/>
          </p:nvPr>
        </p:nvSpPr>
        <p:spPr/>
        <p:txBody>
          <a:bodyPr/>
          <a:lstStyle/>
          <a:p>
            <a:r>
              <a:rPr lang="en-US" sz="3600" dirty="0"/>
              <a:t>Federal Acquisition Regulation </a:t>
            </a:r>
          </a:p>
          <a:p>
            <a:pPr lvl="1"/>
            <a:r>
              <a:rPr lang="en-US" sz="3200" dirty="0"/>
              <a:t>Part 45-Government’s Policy </a:t>
            </a:r>
          </a:p>
          <a:p>
            <a:pPr lvl="1"/>
            <a:r>
              <a:rPr lang="en-US" sz="3200" dirty="0"/>
              <a:t>52.245-1  Government Property and its alternates I &amp; II (last modified Jan 2017)</a:t>
            </a:r>
          </a:p>
          <a:p>
            <a:pPr lvl="1"/>
            <a:r>
              <a:rPr lang="en-US" sz="3200" dirty="0"/>
              <a:t>52.245-2  Government Property Installation Operation Services (April 2012)</a:t>
            </a:r>
          </a:p>
          <a:p>
            <a:pPr lvl="1"/>
            <a:r>
              <a:rPr lang="en-US" sz="3200" dirty="0"/>
              <a:t>52.245-9  Use and Charges (April 2012)</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36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70" y="32302"/>
            <a:ext cx="10515600" cy="1325563"/>
          </a:xfrm>
        </p:spPr>
        <p:txBody>
          <a:bodyPr/>
          <a:lstStyle/>
          <a:p>
            <a:r>
              <a:rPr lang="en-US" dirty="0">
                <a:solidFill>
                  <a:srgbClr val="063C59"/>
                </a:solidFill>
                <a:latin typeface="Arial" charset="0"/>
                <a:ea typeface="Arial" charset="0"/>
                <a:cs typeface="Arial" charset="0"/>
              </a:rPr>
              <a:t>Webinar Etiquette</a:t>
            </a:r>
          </a:p>
        </p:txBody>
      </p:sp>
      <p:sp>
        <p:nvSpPr>
          <p:cNvPr id="3" name="Content Placeholder 2"/>
          <p:cNvSpPr>
            <a:spLocks noGrp="1"/>
          </p:cNvSpPr>
          <p:nvPr>
            <p:ph idx="1"/>
          </p:nvPr>
        </p:nvSpPr>
        <p:spPr>
          <a:xfrm>
            <a:off x="359216" y="1395573"/>
            <a:ext cx="11650532" cy="4351338"/>
          </a:xfrm>
        </p:spPr>
        <p:txBody>
          <a:bodyPr>
            <a:normAutofit/>
          </a:bodyPr>
          <a:lstStyle/>
          <a:p>
            <a:pPr marL="0" indent="0">
              <a:lnSpc>
                <a:spcPct val="150000"/>
              </a:lnSpc>
              <a:spcAft>
                <a:spcPts val="600"/>
              </a:spcAft>
              <a:buNone/>
            </a:pPr>
            <a:r>
              <a:rPr lang="en-US" sz="3200" b="1" dirty="0">
                <a:solidFill>
                  <a:schemeClr val="tx1">
                    <a:lumMod val="85000"/>
                    <a:lumOff val="15000"/>
                  </a:schemeClr>
                </a:solidFill>
                <a:latin typeface="Arial" charset="0"/>
                <a:ea typeface="Arial" charset="0"/>
                <a:cs typeface="Arial" charset="0"/>
              </a:rPr>
              <a:t>PLEASE</a:t>
            </a:r>
          </a:p>
          <a:p>
            <a:pPr lvl="1">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Log into the </a:t>
            </a:r>
            <a:r>
              <a:rPr lang="en-US" dirty="0" err="1">
                <a:solidFill>
                  <a:schemeClr val="tx1">
                    <a:lumMod val="85000"/>
                    <a:lumOff val="15000"/>
                  </a:schemeClr>
                </a:solidFill>
                <a:latin typeface="Arial" charset="0"/>
                <a:ea typeface="Arial" charset="0"/>
                <a:cs typeface="Arial" charset="0"/>
              </a:rPr>
              <a:t>GoToWebinar</a:t>
            </a:r>
            <a:r>
              <a:rPr lang="en-US" dirty="0">
                <a:solidFill>
                  <a:schemeClr val="tx1">
                    <a:lumMod val="85000"/>
                    <a:lumOff val="15000"/>
                  </a:schemeClr>
                </a:solidFill>
                <a:latin typeface="Arial" charset="0"/>
                <a:ea typeface="Arial" charset="0"/>
                <a:cs typeface="Arial" charset="0"/>
              </a:rPr>
              <a:t> session with the name that you registered with online</a:t>
            </a:r>
          </a:p>
          <a:p>
            <a:pPr lvl="1">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Place your phone or computer on MUTE</a:t>
            </a:r>
          </a:p>
          <a:p>
            <a:pPr lvl="1">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Use the QUESTIONS option to ask your question(s). </a:t>
            </a:r>
          </a:p>
          <a:p>
            <a:pPr lvl="2">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We will share the questions with our guest speaker who will respond to the group</a:t>
            </a:r>
          </a:p>
          <a:p>
            <a:pPr marL="0" indent="0">
              <a:lnSpc>
                <a:spcPct val="150000"/>
              </a:lnSpc>
              <a:spcAft>
                <a:spcPts val="600"/>
              </a:spcAft>
              <a:buNone/>
            </a:pPr>
            <a:r>
              <a:rPr lang="en-US" sz="3200" b="1" dirty="0">
                <a:solidFill>
                  <a:schemeClr val="tx1">
                    <a:lumMod val="85000"/>
                    <a:lumOff val="15000"/>
                  </a:schemeClr>
                </a:solidFill>
                <a:latin typeface="Arial" charset="0"/>
                <a:ea typeface="Arial" charset="0"/>
                <a:cs typeface="Arial" charset="0"/>
              </a:rPr>
              <a:t>THANK YOU!</a:t>
            </a:r>
            <a:endParaRPr lang="en-US" dirty="0"/>
          </a:p>
        </p:txBody>
      </p:sp>
      <p:sp>
        <p:nvSpPr>
          <p:cNvPr id="4" name="Date Placeholder 3">
            <a:extLst>
              <a:ext uri="{FF2B5EF4-FFF2-40B4-BE49-F238E27FC236}">
                <a16:creationId xmlns:a16="http://schemas.microsoft.com/office/drawing/2014/main" id="{C7CBFE79-E53D-DE4A-906C-7B256E1E1661}"/>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FCEED99D-E378-46A2-BD7B-F8F964430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Tree>
    <p:extLst>
      <p:ext uri="{BB962C8B-B14F-4D97-AF65-F5344CB8AC3E}">
        <p14:creationId xmlns:p14="http://schemas.microsoft.com/office/powerpoint/2010/main" val="107776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52.245-1</a:t>
            </a:r>
          </a:p>
        </p:txBody>
      </p:sp>
      <p:sp>
        <p:nvSpPr>
          <p:cNvPr id="3" name="Content Placeholder 2"/>
          <p:cNvSpPr>
            <a:spLocks noGrp="1"/>
          </p:cNvSpPr>
          <p:nvPr>
            <p:ph idx="1"/>
          </p:nvPr>
        </p:nvSpPr>
        <p:spPr/>
        <p:txBody>
          <a:bodyPr numCol="2">
            <a:normAutofit fontScale="92500" lnSpcReduction="20000"/>
          </a:bodyPr>
          <a:lstStyle/>
          <a:p>
            <a:r>
              <a:rPr lang="en-US" sz="3300" dirty="0"/>
              <a:t>(a) Definitions</a:t>
            </a:r>
          </a:p>
          <a:p>
            <a:r>
              <a:rPr lang="en-US" sz="3300" dirty="0"/>
              <a:t>(b) Property Management</a:t>
            </a:r>
          </a:p>
          <a:p>
            <a:r>
              <a:rPr lang="en-US" sz="3300" dirty="0"/>
              <a:t>(c) Use of Government Property</a:t>
            </a:r>
          </a:p>
          <a:p>
            <a:r>
              <a:rPr lang="en-US" sz="3300" dirty="0"/>
              <a:t>(d) Government-furnished Property</a:t>
            </a:r>
          </a:p>
          <a:p>
            <a:r>
              <a:rPr lang="en-US" sz="3300" dirty="0"/>
              <a:t>(e) Title to Government Property</a:t>
            </a:r>
          </a:p>
          <a:p>
            <a:r>
              <a:rPr lang="en-US" sz="3300" dirty="0"/>
              <a:t>(f) Contractor Plans and Systems</a:t>
            </a:r>
          </a:p>
          <a:p>
            <a:r>
              <a:rPr lang="en-US" sz="3300" dirty="0"/>
              <a:t>(g) System Analysis</a:t>
            </a:r>
          </a:p>
          <a:p>
            <a:r>
              <a:rPr lang="en-US" sz="3300" dirty="0"/>
              <a:t>(h) Contractor Liability for Government Property</a:t>
            </a:r>
          </a:p>
          <a:p>
            <a:r>
              <a:rPr lang="en-US" sz="3200" dirty="0"/>
              <a:t>(</a:t>
            </a:r>
            <a:r>
              <a:rPr lang="en-US" sz="3200" dirty="0" err="1"/>
              <a:t>i</a:t>
            </a:r>
            <a:r>
              <a:rPr lang="en-US" sz="3200" dirty="0"/>
              <a:t>) Equitable Adjustment</a:t>
            </a:r>
          </a:p>
          <a:p>
            <a:r>
              <a:rPr lang="en-US" sz="3200" dirty="0"/>
              <a:t>(j) Contractor Inventory Disposal</a:t>
            </a:r>
          </a:p>
          <a:p>
            <a:r>
              <a:rPr lang="en-US" sz="3200" dirty="0"/>
              <a:t>(k) Abandonment of Government Property</a:t>
            </a:r>
          </a:p>
          <a:p>
            <a:r>
              <a:rPr lang="en-US" sz="3200" dirty="0"/>
              <a:t>(l) Communications</a:t>
            </a:r>
          </a:p>
          <a:p>
            <a:r>
              <a:rPr lang="en-US" sz="3200" dirty="0"/>
              <a:t>(m) Contracts Outside The United States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27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52.245-1</a:t>
            </a:r>
          </a:p>
        </p:txBody>
      </p:sp>
      <p:sp>
        <p:nvSpPr>
          <p:cNvPr id="3" name="Content Placeholder 2"/>
          <p:cNvSpPr>
            <a:spLocks noGrp="1"/>
          </p:cNvSpPr>
          <p:nvPr>
            <p:ph idx="1"/>
          </p:nvPr>
        </p:nvSpPr>
        <p:spPr/>
        <p:txBody>
          <a:bodyPr>
            <a:normAutofit fontScale="85000" lnSpcReduction="20000"/>
          </a:bodyPr>
          <a:lstStyle/>
          <a:p>
            <a:r>
              <a:rPr lang="en-US" sz="3200" dirty="0"/>
              <a:t>Christian doctrine: </a:t>
            </a:r>
          </a:p>
          <a:p>
            <a:endParaRPr lang="en-US" sz="3200" dirty="0"/>
          </a:p>
          <a:p>
            <a:r>
              <a:rPr lang="en-US" sz="3200" dirty="0"/>
              <a:t>the Christian doctrine permits the incorporation by operation of law of mandatory contract clauses which express a significant or deeply ingrained strand of public procurement policy</a:t>
            </a:r>
          </a:p>
          <a:p>
            <a:pPr marL="0" indent="0">
              <a:buNone/>
            </a:pPr>
            <a:endParaRPr lang="en-US" sz="3200" dirty="0"/>
          </a:p>
          <a:p>
            <a:r>
              <a:rPr lang="en-US" sz="3200" dirty="0"/>
              <a:t>52.245-1 Mandatory or not Mandatory?</a:t>
            </a:r>
          </a:p>
          <a:p>
            <a:r>
              <a:rPr lang="en-US" sz="3200" dirty="0"/>
              <a:t>In solicitation and contract for all cost type, T&amp;M, and in labor hour and fixed-price </a:t>
            </a:r>
            <a:r>
              <a:rPr lang="en-US" sz="3200" u="sng" dirty="0"/>
              <a:t>when</a:t>
            </a:r>
            <a:r>
              <a:rPr lang="en-US" sz="3200" dirty="0"/>
              <a:t> the Government will provide property*</a:t>
            </a:r>
          </a:p>
          <a:p>
            <a:endParaRPr lang="en-US" dirty="0"/>
          </a:p>
          <a:p>
            <a:pPr marL="0" indent="0">
              <a:buNone/>
            </a:pPr>
            <a:r>
              <a:rPr lang="en-US" dirty="0"/>
              <a:t>*for more info see: </a:t>
            </a:r>
            <a:r>
              <a:rPr lang="en-US" dirty="0">
                <a:hlinkClick r:id="rId2"/>
              </a:rPr>
              <a:t>https://cdn.ymaws.com/www.npma.org/resource/dynamic/forums/20210207_213311_20104.pdf</a:t>
            </a:r>
            <a:endParaRPr lang="en-US" dirty="0"/>
          </a:p>
          <a:p>
            <a:pPr marL="0" indent="0">
              <a:buNone/>
            </a:pPr>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18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52.245-1 Alt I</a:t>
            </a:r>
          </a:p>
        </p:txBody>
      </p:sp>
      <p:sp>
        <p:nvSpPr>
          <p:cNvPr id="3" name="Content Placeholder 2"/>
          <p:cNvSpPr>
            <a:spLocks noGrp="1"/>
          </p:cNvSpPr>
          <p:nvPr>
            <p:ph idx="1"/>
          </p:nvPr>
        </p:nvSpPr>
        <p:spPr/>
        <p:txBody>
          <a:bodyPr/>
          <a:lstStyle/>
          <a:p>
            <a:r>
              <a:rPr lang="en-US" sz="3200" dirty="0"/>
              <a:t>Substitute the following to (h) (1)</a:t>
            </a:r>
          </a:p>
          <a:p>
            <a:r>
              <a:rPr lang="en-US" sz="3200" dirty="0"/>
              <a:t>(h)(1) The Contractor assumes the risk of, and shall be responsible for, any loss of Government property upon its delivery to the Contractor as Government-furnished property. However, the Contractor is not responsible for reasonable wear and tear to Government property or for Government property properly consumed in performing this contract.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80180F8-02C1-4E1F-9CE6-1EF2C0FA253B}"/>
              </a:ext>
            </a:extLst>
          </p:cNvPr>
          <p:cNvSpPr/>
          <p:nvPr/>
        </p:nvSpPr>
        <p:spPr>
          <a:xfrm rot="20185959">
            <a:off x="2504660" y="2251146"/>
            <a:ext cx="7182679" cy="1921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Used ONLY with FIXED PRICE contracts that DO NOT require the submission of certified cost and pricing data</a:t>
            </a:r>
          </a:p>
        </p:txBody>
      </p:sp>
    </p:spTree>
    <p:extLst>
      <p:ext uri="{BB962C8B-B14F-4D97-AF65-F5344CB8AC3E}">
        <p14:creationId xmlns:p14="http://schemas.microsoft.com/office/powerpoint/2010/main" val="6072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52.245-1 Alt II</a:t>
            </a:r>
          </a:p>
        </p:txBody>
      </p:sp>
      <p:sp>
        <p:nvSpPr>
          <p:cNvPr id="3" name="Content Placeholder 2"/>
          <p:cNvSpPr>
            <a:spLocks noGrp="1"/>
          </p:cNvSpPr>
          <p:nvPr>
            <p:ph idx="1"/>
          </p:nvPr>
        </p:nvSpPr>
        <p:spPr/>
        <p:txBody>
          <a:bodyPr>
            <a:normAutofit fontScale="85000" lnSpcReduction="10000"/>
          </a:bodyPr>
          <a:lstStyle/>
          <a:p>
            <a:r>
              <a:rPr lang="en-US" dirty="0"/>
              <a:t>Substitute (e) (3): Title under Cost-Reimbursement or Time-and-Material Contracts or Cost-Reimbursable contract line items under Fixed-Price contracts.</a:t>
            </a:r>
          </a:p>
          <a:p>
            <a:r>
              <a:rPr lang="en-US" dirty="0"/>
              <a:t>(</a:t>
            </a:r>
            <a:r>
              <a:rPr lang="en-US" dirty="0" err="1"/>
              <a:t>i</a:t>
            </a:r>
            <a:r>
              <a:rPr lang="en-US" dirty="0"/>
              <a:t>) Title to all property purchased by the Contractor for which the Contractor is entitled to be reimbursed as a direct item of cost under this contract shall pass to and vest in the Government upon the vendor's delivery of such property. (…)</a:t>
            </a:r>
          </a:p>
          <a:p>
            <a:r>
              <a:rPr lang="en-US" dirty="0"/>
              <a:t>For </a:t>
            </a:r>
          </a:p>
          <a:p>
            <a:r>
              <a:rPr lang="en-US" dirty="0"/>
              <a:t>(e)(3) Title to property (and other tangible personal property) purchased with funds available for research and having a unit acquisition cost of less than $5,000 shall vest in the Contractor upon acquisition or as soon thereafter as feasible; provided that the Contractor obtained the Contracting Officer's approval before each acquisition. Title to property purchased with funds available for research and having a unit acquisition cost of $5,000 or more shall vest as set forth in this contract.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504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52.245-1 Alt II</a:t>
            </a:r>
          </a:p>
        </p:txBody>
      </p:sp>
      <p:sp>
        <p:nvSpPr>
          <p:cNvPr id="3" name="Content Placeholder 2"/>
          <p:cNvSpPr>
            <a:spLocks noGrp="1"/>
          </p:cNvSpPr>
          <p:nvPr>
            <p:ph idx="1"/>
          </p:nvPr>
        </p:nvSpPr>
        <p:spPr/>
        <p:txBody>
          <a:bodyPr/>
          <a:lstStyle/>
          <a:p>
            <a:pPr marL="0" indent="0">
              <a:buNone/>
            </a:pPr>
            <a:r>
              <a:rPr lang="en-US" sz="3200" dirty="0"/>
              <a:t>Alternate II to the Government Property clause, FAR 52.245-1, is used in contracts with nonprofit organizations and provides for the vesting of title to the nonprofit in accordance with statutory allowance.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3AD9B40-D8DA-4EB6-8B47-0543A8A89C25}"/>
              </a:ext>
            </a:extLst>
          </p:cNvPr>
          <p:cNvSpPr/>
          <p:nvPr/>
        </p:nvSpPr>
        <p:spPr>
          <a:xfrm rot="20185959">
            <a:off x="2504660" y="2251146"/>
            <a:ext cx="7182679" cy="1921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Universities and scientific research organizations</a:t>
            </a:r>
          </a:p>
        </p:txBody>
      </p:sp>
    </p:spTree>
    <p:extLst>
      <p:ext uri="{BB962C8B-B14F-4D97-AF65-F5344CB8AC3E}">
        <p14:creationId xmlns:p14="http://schemas.microsoft.com/office/powerpoint/2010/main" val="120774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52.245-2</a:t>
            </a:r>
            <a:endParaRPr lang="en-US" dirty="0"/>
          </a:p>
        </p:txBody>
      </p:sp>
      <p:sp>
        <p:nvSpPr>
          <p:cNvPr id="3" name="Content Placeholder 2"/>
          <p:cNvSpPr>
            <a:spLocks noGrp="1"/>
          </p:cNvSpPr>
          <p:nvPr>
            <p:ph idx="1"/>
          </p:nvPr>
        </p:nvSpPr>
        <p:spPr/>
        <p:txBody>
          <a:bodyPr/>
          <a:lstStyle/>
          <a:p>
            <a:r>
              <a:rPr lang="en-US" sz="3200" dirty="0"/>
              <a:t>Insert the clause WITH 52.245-1 according to 45.107: </a:t>
            </a:r>
          </a:p>
          <a:p>
            <a:r>
              <a:rPr lang="en-US" sz="3200" dirty="0"/>
              <a:t>in fixed-price service contracts to be performed on a Government installation when Government furnished property will be provided for initial provisioning ONLY and the Government is not responsible for repair or replacement.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44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52.245-2</a:t>
            </a:r>
          </a:p>
        </p:txBody>
      </p:sp>
      <p:sp>
        <p:nvSpPr>
          <p:cNvPr id="3" name="Content Placeholder 2"/>
          <p:cNvSpPr>
            <a:spLocks noGrp="1"/>
          </p:cNvSpPr>
          <p:nvPr>
            <p:ph idx="1"/>
          </p:nvPr>
        </p:nvSpPr>
        <p:spPr/>
        <p:txBody>
          <a:bodyPr/>
          <a:lstStyle/>
          <a:p>
            <a:pPr marL="0" indent="0">
              <a:buNone/>
            </a:pPr>
            <a:r>
              <a:rPr lang="en-US" sz="3200" dirty="0"/>
              <a:t>(a) This Government Property listed in paragraph (e) of this clause is furnished to the Contractor in an “as-is, where is” condition. The Government makes no warranty regarding the suitability for use of the Government property specified in this contract. The Contractor shall be afforded the opportunity to inspect the Government property as specified in the solicitation.</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9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52.245-2</a:t>
            </a:r>
          </a:p>
        </p:txBody>
      </p:sp>
      <p:sp>
        <p:nvSpPr>
          <p:cNvPr id="3" name="Content Placeholder 2"/>
          <p:cNvSpPr>
            <a:spLocks noGrp="1"/>
          </p:cNvSpPr>
          <p:nvPr>
            <p:ph idx="1"/>
          </p:nvPr>
        </p:nvSpPr>
        <p:spPr/>
        <p:txBody>
          <a:bodyPr/>
          <a:lstStyle/>
          <a:p>
            <a:pPr marL="0" indent="0">
              <a:buNone/>
            </a:pPr>
            <a:r>
              <a:rPr lang="en-US" sz="3200" dirty="0"/>
              <a:t>(b) The Government bears no responsibility for repair or replacement of any lost Government property. If any or all of the Government property is lost or becomes no longer usable, the Contractor shall be responsible for replacement of the property at Contractor expense. The Contractor shall have title to all replacement property and shall continue to be responsible for contract performance.</a:t>
            </a:r>
          </a:p>
          <a:p>
            <a:pPr marL="0" indent="0">
              <a:buNone/>
            </a:pPr>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252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52.245-2</a:t>
            </a:r>
          </a:p>
        </p:txBody>
      </p:sp>
      <p:sp>
        <p:nvSpPr>
          <p:cNvPr id="3" name="Content Placeholder 2"/>
          <p:cNvSpPr>
            <a:spLocks noGrp="1"/>
          </p:cNvSpPr>
          <p:nvPr>
            <p:ph idx="1"/>
          </p:nvPr>
        </p:nvSpPr>
        <p:spPr/>
        <p:txBody>
          <a:bodyPr>
            <a:normAutofit/>
          </a:bodyPr>
          <a:lstStyle/>
          <a:p>
            <a:pPr marL="0" indent="0">
              <a:buNone/>
            </a:pPr>
            <a:r>
              <a:rPr lang="en-US" sz="3200" dirty="0"/>
              <a:t>(c) Unless the Contracting Officer determines otherwise, the Government abandons all rights and title to unserviceable and scrap property resulting from contract performance. Upon notification to the Contracting Officer, the Contractor shall remove such property from the Government premises and dispose of it at Contractor expense.</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14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52.245-2</a:t>
            </a:r>
            <a:endParaRPr lang="en-US" dirty="0"/>
          </a:p>
        </p:txBody>
      </p:sp>
      <p:sp>
        <p:nvSpPr>
          <p:cNvPr id="3" name="Content Placeholder 2"/>
          <p:cNvSpPr>
            <a:spLocks noGrp="1"/>
          </p:cNvSpPr>
          <p:nvPr>
            <p:ph idx="1"/>
          </p:nvPr>
        </p:nvSpPr>
        <p:spPr/>
        <p:txBody>
          <a:bodyPr/>
          <a:lstStyle/>
          <a:p>
            <a:r>
              <a:rPr lang="en-US" sz="3200" dirty="0"/>
              <a:t>(d) Except as provided in this clause, Government property furnished under this contract shall be governed by the Government Property clause of this contract.</a:t>
            </a:r>
          </a:p>
          <a:p>
            <a:r>
              <a:rPr lang="en-US" sz="3200" dirty="0"/>
              <a:t>(e) Government property provided under this clause: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43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A95211-38BA-584D-B19D-DD1ABCA9C824}"/>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63C59"/>
                </a:solidFill>
                <a:effectLst/>
                <a:uLnTx/>
                <a:uFillTx/>
                <a:latin typeface="Arial" charset="0"/>
                <a:ea typeface="Arial" charset="0"/>
                <a:cs typeface="Arial" charset="0"/>
              </a:rPr>
              <a:t>Questions?</a:t>
            </a:r>
          </a:p>
        </p:txBody>
      </p:sp>
      <p:grpSp>
        <p:nvGrpSpPr>
          <p:cNvPr id="11" name="Group 10">
            <a:extLst>
              <a:ext uri="{FF2B5EF4-FFF2-40B4-BE49-F238E27FC236}">
                <a16:creationId xmlns:a16="http://schemas.microsoft.com/office/drawing/2014/main" id="{3378BFA4-1117-AB49-8200-D465BD12094A}"/>
              </a:ext>
            </a:extLst>
          </p:cNvPr>
          <p:cNvGrpSpPr/>
          <p:nvPr/>
        </p:nvGrpSpPr>
        <p:grpSpPr>
          <a:xfrm>
            <a:off x="0" y="1201310"/>
            <a:ext cx="12192000" cy="4851400"/>
            <a:chOff x="0" y="766318"/>
            <a:chExt cx="12223479" cy="4726128"/>
          </a:xfrm>
        </p:grpSpPr>
        <p:pic>
          <p:nvPicPr>
            <p:cNvPr id="3" name="Picture 2">
              <a:extLst>
                <a:ext uri="{FF2B5EF4-FFF2-40B4-BE49-F238E27FC236}">
                  <a16:creationId xmlns:a16="http://schemas.microsoft.com/office/drawing/2014/main" id="{B3188587-ECE9-9547-B7FB-B52F6EFAF830}"/>
                </a:ext>
              </a:extLst>
            </p:cNvPr>
            <p:cNvPicPr>
              <a:picLocks noChangeAspect="1"/>
            </p:cNvPicPr>
            <p:nvPr/>
          </p:nvPicPr>
          <p:blipFill rotWithShape="1">
            <a:blip r:embed="rId2"/>
            <a:srcRect r="18621"/>
            <a:stretch/>
          </p:blipFill>
          <p:spPr>
            <a:xfrm>
              <a:off x="2301739" y="1600118"/>
              <a:ext cx="9921740" cy="3892328"/>
            </a:xfrm>
            <a:prstGeom prst="rect">
              <a:avLst/>
            </a:prstGeom>
          </p:spPr>
        </p:pic>
        <p:pic>
          <p:nvPicPr>
            <p:cNvPr id="10" name="Picture 9">
              <a:extLst>
                <a:ext uri="{FF2B5EF4-FFF2-40B4-BE49-F238E27FC236}">
                  <a16:creationId xmlns:a16="http://schemas.microsoft.com/office/drawing/2014/main" id="{07ABFC39-678E-5F45-8506-D1D8437D5B4D}"/>
                </a:ext>
              </a:extLst>
            </p:cNvPr>
            <p:cNvPicPr>
              <a:picLocks noChangeAspect="1"/>
            </p:cNvPicPr>
            <p:nvPr/>
          </p:nvPicPr>
          <p:blipFill rotWithShape="1">
            <a:blip r:embed="rId2"/>
            <a:srcRect l="81121"/>
            <a:stretch/>
          </p:blipFill>
          <p:spPr>
            <a:xfrm>
              <a:off x="0" y="766318"/>
              <a:ext cx="2301739" cy="3892328"/>
            </a:xfrm>
            <a:prstGeom prst="rect">
              <a:avLst/>
            </a:prstGeom>
          </p:spPr>
        </p:pic>
      </p:grpSp>
      <p:sp>
        <p:nvSpPr>
          <p:cNvPr id="7" name="Date Placeholder 3">
            <a:extLst>
              <a:ext uri="{FF2B5EF4-FFF2-40B4-BE49-F238E27FC236}">
                <a16:creationId xmlns:a16="http://schemas.microsoft.com/office/drawing/2014/main" id="{C3066B82-2510-A242-93BC-4FA85AA7B32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white"/>
                </a:solidFill>
                <a:latin typeface="Arial" panose="020B0604020202020204" pitchFamily="34" charset="0"/>
                <a:cs typeface="Arial" panose="020B0604020202020204" pitchFamily="34" charset="0"/>
              </a:rPr>
              <a:t>6/24/20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CB35F75D-4727-E74B-A216-DCB194EA80AF}"/>
              </a:ext>
            </a:extLst>
          </p:cNvPr>
          <p:cNvSpPr txBox="1">
            <a:spLocks/>
          </p:cNvSpPr>
          <p:nvPr/>
        </p:nvSpPr>
        <p:spPr>
          <a:xfrm>
            <a:off x="11189110" y="6356350"/>
            <a:ext cx="8206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4FF9E37-D829-8749-81E8-48B480CA2C7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D41FE7E-A1A8-40BE-BC26-5A76CF89C7A4}"/>
              </a:ext>
            </a:extLst>
          </p:cNvPr>
          <p:cNvSpPr/>
          <p:nvPr/>
        </p:nvSpPr>
        <p:spPr>
          <a:xfrm>
            <a:off x="6060545" y="736600"/>
            <a:ext cx="4648200" cy="5984875"/>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FE852FE9-A26E-4093-A7DA-F0DA4E33AB56}"/>
              </a:ext>
            </a:extLst>
          </p:cNvPr>
          <p:cNvGrpSpPr/>
          <p:nvPr/>
        </p:nvGrpSpPr>
        <p:grpSpPr>
          <a:xfrm>
            <a:off x="6324270" y="1122877"/>
            <a:ext cx="4161717" cy="2472489"/>
            <a:chOff x="173068" y="268919"/>
            <a:chExt cx="4161717" cy="2472489"/>
          </a:xfrm>
        </p:grpSpPr>
        <p:pic>
          <p:nvPicPr>
            <p:cNvPr id="13" name="Picture 12">
              <a:extLst>
                <a:ext uri="{FF2B5EF4-FFF2-40B4-BE49-F238E27FC236}">
                  <a16:creationId xmlns:a16="http://schemas.microsoft.com/office/drawing/2014/main" id="{9E41B62D-90DD-4734-A0DE-EF9215952DF4}"/>
                </a:ext>
              </a:extLst>
            </p:cNvPr>
            <p:cNvPicPr>
              <a:picLocks noChangeAspect="1"/>
            </p:cNvPicPr>
            <p:nvPr/>
          </p:nvPicPr>
          <p:blipFill>
            <a:blip r:embed="rId3"/>
            <a:stretch>
              <a:fillRect/>
            </a:stretch>
          </p:blipFill>
          <p:spPr>
            <a:xfrm>
              <a:off x="632235" y="1318935"/>
              <a:ext cx="2997354" cy="1422473"/>
            </a:xfrm>
            <a:prstGeom prst="rect">
              <a:avLst/>
            </a:prstGeom>
          </p:spPr>
        </p:pic>
        <p:grpSp>
          <p:nvGrpSpPr>
            <p:cNvPr id="14" name="Group 13">
              <a:extLst>
                <a:ext uri="{FF2B5EF4-FFF2-40B4-BE49-F238E27FC236}">
                  <a16:creationId xmlns:a16="http://schemas.microsoft.com/office/drawing/2014/main" id="{D50E50F2-FBE1-4439-9C6A-9A29F0025689}"/>
                </a:ext>
              </a:extLst>
            </p:cNvPr>
            <p:cNvGrpSpPr/>
            <p:nvPr/>
          </p:nvGrpSpPr>
          <p:grpSpPr>
            <a:xfrm>
              <a:off x="173068" y="268919"/>
              <a:ext cx="4161717" cy="1704114"/>
              <a:chOff x="3691275" y="23497"/>
              <a:chExt cx="4161717" cy="1704114"/>
            </a:xfrm>
          </p:grpSpPr>
          <p:sp>
            <p:nvSpPr>
              <p:cNvPr id="15" name="Rectangle 14">
                <a:extLst>
                  <a:ext uri="{FF2B5EF4-FFF2-40B4-BE49-F238E27FC236}">
                    <a16:creationId xmlns:a16="http://schemas.microsoft.com/office/drawing/2014/main" id="{A2F5FFBC-AFB4-47F0-B885-40D775298879}"/>
                  </a:ext>
                </a:extLst>
              </p:cNvPr>
              <p:cNvSpPr/>
              <p:nvPr/>
            </p:nvSpPr>
            <p:spPr>
              <a:xfrm>
                <a:off x="3691275" y="23497"/>
                <a:ext cx="4161717"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Opening the Questions Box</a:t>
                </a:r>
              </a:p>
            </p:txBody>
          </p:sp>
          <p:sp>
            <p:nvSpPr>
              <p:cNvPr id="16" name="Oval 15">
                <a:extLst>
                  <a:ext uri="{FF2B5EF4-FFF2-40B4-BE49-F238E27FC236}">
                    <a16:creationId xmlns:a16="http://schemas.microsoft.com/office/drawing/2014/main" id="{F410ECF7-4547-47C7-8937-9F309120077D}"/>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D6CDEE7-829F-4FF4-BFE1-AA318A30443F}"/>
                  </a:ext>
                </a:extLst>
              </p:cNvPr>
              <p:cNvGrpSpPr/>
              <p:nvPr/>
            </p:nvGrpSpPr>
            <p:grpSpPr>
              <a:xfrm>
                <a:off x="4425469" y="846980"/>
                <a:ext cx="219456" cy="509537"/>
                <a:chOff x="3691570" y="609600"/>
                <a:chExt cx="219456" cy="509537"/>
              </a:xfrm>
            </p:grpSpPr>
            <p:sp>
              <p:nvSpPr>
                <p:cNvPr id="19" name="Down Arrow 14">
                  <a:extLst>
                    <a:ext uri="{FF2B5EF4-FFF2-40B4-BE49-F238E27FC236}">
                      <a16:creationId xmlns:a16="http://schemas.microsoft.com/office/drawing/2014/main" id="{24507065-CC98-4D9D-8302-DA5BD7579DF5}"/>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65AA707-11D4-4913-BE82-9E3CF75F8925}"/>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961905-41BC-4301-AA15-5F6BE6F8356A}"/>
                  </a:ext>
                </a:extLst>
              </p:cNvPr>
              <p:cNvSpPr txBox="1"/>
              <p:nvPr/>
            </p:nvSpPr>
            <p:spPr>
              <a:xfrm>
                <a:off x="4458428" y="557289"/>
                <a:ext cx="2453184" cy="523220"/>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here to access </a:t>
                </a: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	within the Control Panel</a:t>
                </a:r>
              </a:p>
            </p:txBody>
          </p:sp>
        </p:grpSp>
      </p:grpSp>
      <p:grpSp>
        <p:nvGrpSpPr>
          <p:cNvPr id="21" name="Group 20">
            <a:extLst>
              <a:ext uri="{FF2B5EF4-FFF2-40B4-BE49-F238E27FC236}">
                <a16:creationId xmlns:a16="http://schemas.microsoft.com/office/drawing/2014/main" id="{6BB8117B-F8D1-46D3-B84F-528660F37648}"/>
              </a:ext>
            </a:extLst>
          </p:cNvPr>
          <p:cNvGrpSpPr/>
          <p:nvPr/>
        </p:nvGrpSpPr>
        <p:grpSpPr>
          <a:xfrm>
            <a:off x="6324270" y="3797239"/>
            <a:ext cx="4044230" cy="2712018"/>
            <a:chOff x="7748853" y="107382"/>
            <a:chExt cx="4044230" cy="2712018"/>
          </a:xfrm>
        </p:grpSpPr>
        <p:pic>
          <p:nvPicPr>
            <p:cNvPr id="22" name="Picture 21">
              <a:extLst>
                <a:ext uri="{FF2B5EF4-FFF2-40B4-BE49-F238E27FC236}">
                  <a16:creationId xmlns:a16="http://schemas.microsoft.com/office/drawing/2014/main" id="{E0FA038A-5B86-420C-A071-B237275820FE}"/>
                </a:ext>
              </a:extLst>
            </p:cNvPr>
            <p:cNvPicPr>
              <a:picLocks noChangeAspect="1"/>
            </p:cNvPicPr>
            <p:nvPr/>
          </p:nvPicPr>
          <p:blipFill>
            <a:blip r:embed="rId4"/>
            <a:stretch>
              <a:fillRect/>
            </a:stretch>
          </p:blipFill>
          <p:spPr>
            <a:xfrm>
              <a:off x="9534285" y="943546"/>
              <a:ext cx="2213222" cy="1551766"/>
            </a:xfrm>
            <a:prstGeom prst="rect">
              <a:avLst/>
            </a:prstGeom>
          </p:spPr>
        </p:pic>
        <p:sp>
          <p:nvSpPr>
            <p:cNvPr id="23" name="Up Arrow 19">
              <a:extLst>
                <a:ext uri="{FF2B5EF4-FFF2-40B4-BE49-F238E27FC236}">
                  <a16:creationId xmlns:a16="http://schemas.microsoft.com/office/drawing/2014/main" id="{4AF34637-8C47-4105-812B-21138F807304}"/>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D27D1D-8C0F-4FF6-9D45-BDA97E277F9A}"/>
                </a:ext>
              </a:extLst>
            </p:cNvPr>
            <p:cNvSpPr txBox="1"/>
            <p:nvPr/>
          </p:nvSpPr>
          <p:spPr>
            <a:xfrm>
              <a:off x="7748853" y="1096234"/>
              <a:ext cx="1454329" cy="95410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Type questions here at any time during a presentation</a:t>
              </a:r>
            </a:p>
          </p:txBody>
        </p:sp>
        <p:grpSp>
          <p:nvGrpSpPr>
            <p:cNvPr id="25" name="Group 24">
              <a:extLst>
                <a:ext uri="{FF2B5EF4-FFF2-40B4-BE49-F238E27FC236}">
                  <a16:creationId xmlns:a16="http://schemas.microsoft.com/office/drawing/2014/main" id="{0CCA4D98-2429-4A7E-B60B-0D6084879D3D}"/>
                </a:ext>
              </a:extLst>
            </p:cNvPr>
            <p:cNvGrpSpPr/>
            <p:nvPr/>
          </p:nvGrpSpPr>
          <p:grpSpPr>
            <a:xfrm>
              <a:off x="7778541" y="1890781"/>
              <a:ext cx="1674120" cy="256108"/>
              <a:chOff x="7483016" y="1890781"/>
              <a:chExt cx="1674120" cy="256108"/>
            </a:xfrm>
          </p:grpSpPr>
          <p:sp>
            <p:nvSpPr>
              <p:cNvPr id="35" name="Right Arrow 25">
                <a:extLst>
                  <a:ext uri="{FF2B5EF4-FFF2-40B4-BE49-F238E27FC236}">
                    <a16:creationId xmlns:a16="http://schemas.microsoft.com/office/drawing/2014/main" id="{02E84CD8-C006-493A-AE6A-81E1070C1F04}"/>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361E7C1-883A-4E6C-9984-FEC592CF6636}"/>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19D819B-C709-4A66-81D5-9AFD98F1C7BF}"/>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55D98B-1BDD-44C8-BA66-683E10698335}"/>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87DC0F-AD0D-4AE2-9577-4253A5BC71B7}"/>
                </a:ext>
              </a:extLst>
            </p:cNvPr>
            <p:cNvSpPr txBox="1"/>
            <p:nvPr/>
          </p:nvSpPr>
          <p:spPr>
            <a:xfrm>
              <a:off x="7815484" y="2511623"/>
              <a:ext cx="3552519" cy="30777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Send when ready to submit a question</a:t>
              </a:r>
            </a:p>
          </p:txBody>
        </p:sp>
        <p:sp>
          <p:nvSpPr>
            <p:cNvPr id="29" name="Rectangle 28">
              <a:extLst>
                <a:ext uri="{FF2B5EF4-FFF2-40B4-BE49-F238E27FC236}">
                  <a16:creationId xmlns:a16="http://schemas.microsoft.com/office/drawing/2014/main" id="{D33311A1-8149-4402-AFD9-3AF89910BCE1}"/>
                </a:ext>
              </a:extLst>
            </p:cNvPr>
            <p:cNvSpPr/>
            <p:nvPr/>
          </p:nvSpPr>
          <p:spPr>
            <a:xfrm>
              <a:off x="7913517" y="107382"/>
              <a:ext cx="3791423"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Using the Questions Box</a:t>
              </a:r>
            </a:p>
          </p:txBody>
        </p:sp>
        <p:pic>
          <p:nvPicPr>
            <p:cNvPr id="30" name="Picture 29">
              <a:extLst>
                <a:ext uri="{FF2B5EF4-FFF2-40B4-BE49-F238E27FC236}">
                  <a16:creationId xmlns:a16="http://schemas.microsoft.com/office/drawing/2014/main" id="{38459571-F5BC-48A1-B14F-D23A5FFED20F}"/>
                </a:ext>
              </a:extLst>
            </p:cNvPr>
            <p:cNvPicPr>
              <a:picLocks noChangeAspect="1"/>
            </p:cNvPicPr>
            <p:nvPr/>
          </p:nvPicPr>
          <p:blipFill>
            <a:blip r:embed="rId4"/>
            <a:stretch>
              <a:fillRect/>
            </a:stretch>
          </p:blipFill>
          <p:spPr>
            <a:xfrm>
              <a:off x="9539860" y="943546"/>
              <a:ext cx="2213222" cy="1551766"/>
            </a:xfrm>
            <a:prstGeom prst="rect">
              <a:avLst/>
            </a:prstGeom>
          </p:spPr>
        </p:pic>
        <p:sp>
          <p:nvSpPr>
            <p:cNvPr id="31" name="Up Arrow 30">
              <a:extLst>
                <a:ext uri="{FF2B5EF4-FFF2-40B4-BE49-F238E27FC236}">
                  <a16:creationId xmlns:a16="http://schemas.microsoft.com/office/drawing/2014/main" id="{F028E37A-2332-4781-8EFF-B35ECDD38A4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F6980B-F6A2-47FB-BE95-D697BCFA1D59}"/>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5D8936-B8BE-45C7-BB91-71A0CD8092A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42D8C96-E202-49E1-B42D-E6B697C0A847}"/>
                </a:ext>
              </a:extLst>
            </p:cNvPr>
            <p:cNvSpPr txBox="1"/>
            <p:nvPr/>
          </p:nvSpPr>
          <p:spPr>
            <a:xfrm>
              <a:off x="7821059" y="2511623"/>
              <a:ext cx="3552519" cy="276999"/>
            </a:xfrm>
            <a:prstGeom prst="rect">
              <a:avLst/>
            </a:prstGeom>
            <a:noFill/>
          </p:spPr>
          <p:txBody>
            <a:bodyPr wrap="square" rtlCol="0">
              <a:spAutoFit/>
            </a:bodyPr>
            <a:lstStyle/>
            <a:p>
              <a:pPr>
                <a:tabLst>
                  <a:tab pos="228600" algn="l"/>
                </a:tabLst>
              </a:pPr>
              <a:endParaRPr lang="en-US" sz="1200" dirty="0">
                <a:solidFill>
                  <a:srgbClr val="FF0000"/>
                </a:solidFill>
                <a:latin typeface="Times New Roman" panose="02020603050405020304" pitchFamily="18" charset="0"/>
                <a:cs typeface="Times New Roman" panose="02020603050405020304" pitchFamily="18" charset="0"/>
              </a:endParaRPr>
            </a:p>
          </p:txBody>
        </p:sp>
      </p:grpSp>
      <p:pic>
        <p:nvPicPr>
          <p:cNvPr id="38" name="Picture 37" descr="Text&#10;&#10;Description automatically generated">
            <a:extLst>
              <a:ext uri="{FF2B5EF4-FFF2-40B4-BE49-F238E27FC236}">
                <a16:creationId xmlns:a16="http://schemas.microsoft.com/office/drawing/2014/main" id="{501661E6-19DA-4E15-851F-32E9DF18D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9" y="5857055"/>
            <a:ext cx="1962637" cy="1000945"/>
          </a:xfrm>
          <a:prstGeom prst="rect">
            <a:avLst/>
          </a:prstGeom>
        </p:spPr>
      </p:pic>
    </p:spTree>
    <p:extLst>
      <p:ext uri="{BB962C8B-B14F-4D97-AF65-F5344CB8AC3E}">
        <p14:creationId xmlns:p14="http://schemas.microsoft.com/office/powerpoint/2010/main" val="690354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52.245-2</a:t>
            </a:r>
          </a:p>
        </p:txBody>
      </p:sp>
      <p:sp>
        <p:nvSpPr>
          <p:cNvPr id="3" name="Content Placeholder 2"/>
          <p:cNvSpPr>
            <a:spLocks noGrp="1"/>
          </p:cNvSpPr>
          <p:nvPr>
            <p:ph idx="1"/>
          </p:nvPr>
        </p:nvSpPr>
        <p:spPr/>
        <p:txBody>
          <a:bodyPr/>
          <a:lstStyle/>
          <a:p>
            <a:r>
              <a:rPr lang="en-US" sz="3200" dirty="0"/>
              <a:t>Used only:</a:t>
            </a:r>
          </a:p>
          <a:p>
            <a:pPr lvl="1"/>
            <a:r>
              <a:rPr lang="en-US" sz="2800" dirty="0"/>
              <a:t>With FIXED price contracts</a:t>
            </a:r>
          </a:p>
          <a:p>
            <a:pPr lvl="1"/>
            <a:r>
              <a:rPr lang="en-US" sz="2800" dirty="0"/>
              <a:t>When it is to be performed on GOVERNMENT INSTALLATIONS</a:t>
            </a:r>
          </a:p>
          <a:p>
            <a:pPr lvl="1"/>
            <a:r>
              <a:rPr lang="en-US" sz="2800" dirty="0"/>
              <a:t>Where Government-furnished property is to be provided for INITIAL PROVISIONING ONLY </a:t>
            </a:r>
          </a:p>
          <a:p>
            <a:pPr lvl="1"/>
            <a:r>
              <a:rPr lang="en-US" sz="2800" dirty="0"/>
              <a:t>Where the Government is NOT responsible for repair or replacement of the Government-furnished property</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25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52.245-2</a:t>
            </a:r>
          </a:p>
        </p:txBody>
      </p:sp>
      <p:sp>
        <p:nvSpPr>
          <p:cNvPr id="3" name="Content Placeholder 2"/>
          <p:cNvSpPr>
            <a:spLocks noGrp="1"/>
          </p:cNvSpPr>
          <p:nvPr>
            <p:ph idx="1"/>
          </p:nvPr>
        </p:nvSpPr>
        <p:spPr/>
        <p:txBody>
          <a:bodyPr/>
          <a:lstStyle/>
          <a:p>
            <a:r>
              <a:rPr lang="en-US" sz="3600" dirty="0"/>
              <a:t>Not Used </a:t>
            </a:r>
          </a:p>
          <a:p>
            <a:pPr lvl="1"/>
            <a:r>
              <a:rPr lang="en-US" sz="3200" dirty="0"/>
              <a:t>With Cost Reimbursement contracts</a:t>
            </a:r>
          </a:p>
          <a:p>
            <a:pPr lvl="1"/>
            <a:r>
              <a:rPr lang="en-US" sz="3200" dirty="0"/>
              <a:t>When NOT performed on a Government installation </a:t>
            </a:r>
          </a:p>
          <a:p>
            <a:pPr lvl="1"/>
            <a:r>
              <a:rPr lang="en-US" sz="3200" dirty="0"/>
              <a:t>Where the Government IS responsible for repair or replacement of the Government- furnished property</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02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52.245-9</a:t>
            </a:r>
            <a:endParaRPr lang="en-US" dirty="0"/>
          </a:p>
        </p:txBody>
      </p:sp>
      <p:sp>
        <p:nvSpPr>
          <p:cNvPr id="3" name="Content Placeholder 2"/>
          <p:cNvSpPr>
            <a:spLocks noGrp="1"/>
          </p:cNvSpPr>
          <p:nvPr>
            <p:ph idx="1"/>
          </p:nvPr>
        </p:nvSpPr>
        <p:spPr/>
        <p:txBody>
          <a:bodyPr>
            <a:normAutofit/>
          </a:bodyPr>
          <a:lstStyle/>
          <a:p>
            <a:r>
              <a:rPr lang="en-US" sz="3200" dirty="0"/>
              <a:t>Use and Charges</a:t>
            </a:r>
          </a:p>
          <a:p>
            <a:r>
              <a:rPr lang="en-US" sz="3200" dirty="0"/>
              <a:t>The contracting officer SHALL insert the clause at 52.245-9, Use and Charges, in solicitations and contracts when the clause at 52.245-1 is included.</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775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52.245-9</a:t>
            </a:r>
          </a:p>
        </p:txBody>
      </p:sp>
      <p:sp>
        <p:nvSpPr>
          <p:cNvPr id="3" name="Content Placeholder 2"/>
          <p:cNvSpPr>
            <a:spLocks noGrp="1"/>
          </p:cNvSpPr>
          <p:nvPr>
            <p:ph idx="1"/>
          </p:nvPr>
        </p:nvSpPr>
        <p:spPr/>
        <p:txBody>
          <a:bodyPr>
            <a:noAutofit/>
          </a:bodyPr>
          <a:lstStyle/>
          <a:p>
            <a:r>
              <a:rPr lang="en-US" dirty="0"/>
              <a:t>(b) Use of Government property. The Contractor may use the Government property without charge in the performance of—</a:t>
            </a:r>
          </a:p>
          <a:p>
            <a:pPr lvl="1"/>
            <a:r>
              <a:rPr lang="en-US" dirty="0"/>
              <a:t>(1) Contracts with the Government that specifically authorize such use without charge;</a:t>
            </a:r>
          </a:p>
          <a:p>
            <a:pPr lvl="1"/>
            <a:r>
              <a:rPr lang="en-US" dirty="0"/>
              <a:t>(2) Subcontracts of any tier under Government prime contracts if the Contracting Officer having cognizance of the prime contract—</a:t>
            </a:r>
          </a:p>
          <a:p>
            <a:pPr lvl="2"/>
            <a:r>
              <a:rPr lang="en-US" dirty="0"/>
              <a:t>(</a:t>
            </a:r>
            <a:r>
              <a:rPr lang="en-US" dirty="0" err="1"/>
              <a:t>i</a:t>
            </a:r>
            <a:r>
              <a:rPr lang="en-US" dirty="0"/>
              <a:t>) Approves a subcontract specifically authorizing such use; or</a:t>
            </a:r>
          </a:p>
          <a:p>
            <a:pPr lvl="2"/>
            <a:r>
              <a:rPr lang="en-US" dirty="0"/>
              <a:t>(ii) Otherwise authorizes such use in writing; and</a:t>
            </a:r>
          </a:p>
          <a:p>
            <a:pPr lvl="1"/>
            <a:r>
              <a:rPr lang="en-US" dirty="0"/>
              <a:t>(3) Other work, if the Contracting Officer specifically authorizes in writing use without charge for such work.</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28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52.245-9</a:t>
            </a:r>
          </a:p>
        </p:txBody>
      </p:sp>
      <p:sp>
        <p:nvSpPr>
          <p:cNvPr id="3" name="Content Placeholder 2"/>
          <p:cNvSpPr>
            <a:spLocks noGrp="1"/>
          </p:cNvSpPr>
          <p:nvPr>
            <p:ph idx="1"/>
          </p:nvPr>
        </p:nvSpPr>
        <p:spPr/>
        <p:txBody>
          <a:bodyPr>
            <a:normAutofit/>
          </a:bodyPr>
          <a:lstStyle/>
          <a:p>
            <a:r>
              <a:rPr lang="en-US" dirty="0"/>
              <a:t>(c) Rental. If granted written permission by the Contracting Officer, or if it is specifically provided for in the Schedule, the Contractor may use the Government property (except material) for a rental fee for work other than that provided in paragraph (b) of this clause. Authorizing such use of the Government property does not waive any rights of the Government to terminate the Contractor’s right to use the Government property. The rental fee shall be determined in accordance with the following paragraphs.</a:t>
            </a:r>
          </a:p>
          <a:p>
            <a:r>
              <a:rPr lang="en-US" dirty="0"/>
              <a:t>Material is consumed not rented</a:t>
            </a:r>
          </a:p>
          <a:p>
            <a:r>
              <a:rPr lang="en-US" dirty="0"/>
              <a:t>All other GP can be rented</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669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52.245-9</a:t>
            </a:r>
          </a:p>
        </p:txBody>
      </p:sp>
      <p:sp>
        <p:nvSpPr>
          <p:cNvPr id="3" name="Content Placeholder 2"/>
          <p:cNvSpPr>
            <a:spLocks noGrp="1"/>
          </p:cNvSpPr>
          <p:nvPr>
            <p:ph idx="1"/>
          </p:nvPr>
        </p:nvSpPr>
        <p:spPr/>
        <p:txBody>
          <a:bodyPr/>
          <a:lstStyle/>
          <a:p>
            <a:r>
              <a:rPr lang="en-US" sz="3600" dirty="0"/>
              <a:t>(d) General	</a:t>
            </a:r>
          </a:p>
          <a:p>
            <a:pPr lvl="1"/>
            <a:r>
              <a:rPr lang="en-US" sz="3200" dirty="0"/>
              <a:t>The ACO is the Go to person</a:t>
            </a:r>
          </a:p>
          <a:p>
            <a:pPr lvl="1"/>
            <a:r>
              <a:rPr lang="en-US" sz="3200" dirty="0"/>
              <a:t>What is needed to ask for authorization:</a:t>
            </a:r>
          </a:p>
          <a:p>
            <a:pPr lvl="2"/>
            <a:r>
              <a:rPr lang="en-US" sz="2800" dirty="0"/>
              <a:t>What Property</a:t>
            </a:r>
          </a:p>
          <a:p>
            <a:pPr lvl="2"/>
            <a:r>
              <a:rPr lang="en-US" sz="2800" dirty="0"/>
              <a:t>For how long</a:t>
            </a:r>
          </a:p>
          <a:p>
            <a:pPr lvl="2"/>
            <a:r>
              <a:rPr lang="en-US" sz="2800" dirty="0"/>
              <a:t>Estimated rental charge </a:t>
            </a:r>
          </a:p>
          <a:p>
            <a:pPr lvl="1"/>
            <a:r>
              <a:rPr lang="en-US" sz="3200" dirty="0"/>
              <a:t>Do not anticipate approval</a:t>
            </a:r>
          </a:p>
          <a:p>
            <a:pPr lvl="1"/>
            <a:r>
              <a:rPr lang="en-US" sz="3200" dirty="0"/>
              <a:t>Rental shall not interfere with Primary use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801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52.245-9</a:t>
            </a:r>
            <a:endParaRPr lang="en-US" dirty="0"/>
          </a:p>
        </p:txBody>
      </p:sp>
      <p:sp>
        <p:nvSpPr>
          <p:cNvPr id="3" name="Content Placeholder 2"/>
          <p:cNvSpPr>
            <a:spLocks noGrp="1"/>
          </p:cNvSpPr>
          <p:nvPr>
            <p:ph idx="1"/>
          </p:nvPr>
        </p:nvSpPr>
        <p:spPr/>
        <p:txBody>
          <a:bodyPr/>
          <a:lstStyle/>
          <a:p>
            <a:r>
              <a:rPr lang="en-US" dirty="0"/>
              <a:t>(e) Rental charge	</a:t>
            </a:r>
          </a:p>
          <a:p>
            <a:pPr lvl="1"/>
            <a:r>
              <a:rPr lang="en-US" dirty="0"/>
              <a:t>3 methods</a:t>
            </a:r>
          </a:p>
          <a:p>
            <a:pPr lvl="2"/>
            <a:r>
              <a:rPr lang="en-US" dirty="0"/>
              <a:t>Appraisal method</a:t>
            </a:r>
          </a:p>
          <a:p>
            <a:pPr lvl="2"/>
            <a:r>
              <a:rPr lang="en-US" dirty="0"/>
              <a:t>Formula method</a:t>
            </a:r>
          </a:p>
          <a:p>
            <a:pPr lvl="2"/>
            <a:r>
              <a:rPr lang="en-US" dirty="0"/>
              <a:t>Alternative method (contractor proposed)</a:t>
            </a:r>
          </a:p>
          <a:p>
            <a:r>
              <a:rPr lang="en-US" dirty="0"/>
              <a:t>(f) Rental payments</a:t>
            </a:r>
          </a:p>
          <a:p>
            <a:pPr lvl="1"/>
            <a:r>
              <a:rPr lang="en-US" dirty="0"/>
              <a:t>Treasurer of the U.S</a:t>
            </a:r>
          </a:p>
          <a:p>
            <a:r>
              <a:rPr lang="en-US" dirty="0"/>
              <a:t>(g) Use revocation (Government can revoke at any time)</a:t>
            </a:r>
          </a:p>
          <a:p>
            <a:r>
              <a:rPr lang="en-US" dirty="0"/>
              <a:t>(h) Unauthorized use (Fines, imprisonment)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3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52.245-9</a:t>
            </a:r>
          </a:p>
        </p:txBody>
      </p:sp>
      <p:sp>
        <p:nvSpPr>
          <p:cNvPr id="3" name="Content Placeholder 2"/>
          <p:cNvSpPr>
            <a:spLocks noGrp="1"/>
          </p:cNvSpPr>
          <p:nvPr>
            <p:ph idx="1"/>
          </p:nvPr>
        </p:nvSpPr>
        <p:spPr/>
        <p:txBody>
          <a:bodyPr/>
          <a:lstStyle/>
          <a:p>
            <a:r>
              <a:rPr lang="en-US" sz="3200" dirty="0"/>
              <a:t>Addresses the authorized use of Government Property in the contractor’s possession </a:t>
            </a:r>
          </a:p>
          <a:p>
            <a:r>
              <a:rPr lang="en-US" sz="3200" dirty="0"/>
              <a:t>Addresses the calculation of rental charges when necessary, which may be applied pre-award or post-award </a:t>
            </a:r>
          </a:p>
          <a:p>
            <a:r>
              <a:rPr lang="en-US" sz="3200" dirty="0"/>
              <a:t>Provides reference to the collection of any rent and the statutory penalties that may be invoked for unauthorized use of GP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02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52.245-9</a:t>
            </a:r>
          </a:p>
        </p:txBody>
      </p:sp>
      <p:sp>
        <p:nvSpPr>
          <p:cNvPr id="3" name="Content Placeholder 2"/>
          <p:cNvSpPr>
            <a:spLocks noGrp="1"/>
          </p:cNvSpPr>
          <p:nvPr>
            <p:ph idx="1"/>
          </p:nvPr>
        </p:nvSpPr>
        <p:spPr/>
        <p:txBody>
          <a:bodyPr/>
          <a:lstStyle/>
          <a:p>
            <a:r>
              <a:rPr lang="en-US" sz="3200" dirty="0"/>
              <a:t>Application </a:t>
            </a:r>
          </a:p>
          <a:p>
            <a:r>
              <a:rPr lang="en-US" sz="3200" dirty="0"/>
              <a:t>Anytime FAR 52.245-1 (Government Property clause) is applied in the solicitation or contract, then FAR 52.245-9  MUST ALSO BE INCORPORATED into the contract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25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The FAR Supplements</a:t>
            </a:r>
          </a:p>
        </p:txBody>
      </p:sp>
      <p:sp>
        <p:nvSpPr>
          <p:cNvPr id="3" name="Content Placeholder 2"/>
          <p:cNvSpPr>
            <a:spLocks noGrp="1"/>
          </p:cNvSpPr>
          <p:nvPr>
            <p:ph idx="1"/>
          </p:nvPr>
        </p:nvSpPr>
        <p:spPr/>
        <p:txBody>
          <a:bodyPr numCol="3">
            <a:normAutofit/>
          </a:bodyPr>
          <a:lstStyle/>
          <a:p>
            <a:pPr marL="0" indent="0" algn="ctr">
              <a:buNone/>
            </a:pPr>
            <a:r>
              <a:rPr lang="en-US" sz="3200" dirty="0">
                <a:cs typeface="Arial" pitchFamily="34" charset="0"/>
              </a:rPr>
              <a:t>DFARS </a:t>
            </a:r>
          </a:p>
          <a:p>
            <a:pPr marL="0" indent="0" algn="ctr">
              <a:buNone/>
            </a:pPr>
            <a:r>
              <a:rPr lang="en-US" sz="3200" dirty="0">
                <a:cs typeface="Arial" pitchFamily="34" charset="0"/>
              </a:rPr>
              <a:t>AGAR </a:t>
            </a:r>
          </a:p>
          <a:p>
            <a:pPr marL="0" indent="0" algn="ctr">
              <a:buNone/>
            </a:pPr>
            <a:r>
              <a:rPr lang="en-US" sz="3200" dirty="0">
                <a:cs typeface="Arial" pitchFamily="34" charset="0"/>
              </a:rPr>
              <a:t>AIDAR </a:t>
            </a:r>
          </a:p>
          <a:p>
            <a:pPr marL="0" indent="0" algn="ctr">
              <a:buNone/>
            </a:pPr>
            <a:r>
              <a:rPr lang="en-US" sz="3200" dirty="0">
                <a:cs typeface="Arial" pitchFamily="34" charset="0"/>
              </a:rPr>
              <a:t>CAR </a:t>
            </a:r>
          </a:p>
          <a:p>
            <a:pPr marL="0" indent="0" algn="ctr">
              <a:buNone/>
            </a:pPr>
            <a:r>
              <a:rPr lang="en-US" sz="3200" dirty="0">
                <a:cs typeface="Arial" pitchFamily="34" charset="0"/>
              </a:rPr>
              <a:t>DEARS</a:t>
            </a:r>
          </a:p>
          <a:p>
            <a:pPr marL="0" indent="0" algn="ctr">
              <a:buNone/>
            </a:pPr>
            <a:r>
              <a:rPr lang="en-US" sz="3200" dirty="0">
                <a:cs typeface="Arial" pitchFamily="34" charset="0"/>
              </a:rPr>
              <a:t>DIARS</a:t>
            </a:r>
          </a:p>
          <a:p>
            <a:pPr marL="0" indent="0" algn="ctr">
              <a:buNone/>
            </a:pPr>
            <a:r>
              <a:rPr lang="en-US" sz="3200" dirty="0">
                <a:cs typeface="Arial" pitchFamily="34" charset="0"/>
              </a:rPr>
              <a:t>DOLAR </a:t>
            </a:r>
          </a:p>
          <a:p>
            <a:pPr marL="0" indent="0" algn="ctr">
              <a:buNone/>
            </a:pPr>
            <a:r>
              <a:rPr lang="en-US" sz="3200" dirty="0">
                <a:cs typeface="Arial" pitchFamily="34" charset="0"/>
              </a:rPr>
              <a:t>DOSAR </a:t>
            </a:r>
          </a:p>
          <a:p>
            <a:pPr marL="0" indent="0" algn="ctr">
              <a:buNone/>
            </a:pPr>
            <a:r>
              <a:rPr lang="en-US" sz="3200" dirty="0">
                <a:cs typeface="Arial" pitchFamily="34" charset="0"/>
              </a:rPr>
              <a:t>DTAR </a:t>
            </a:r>
          </a:p>
          <a:p>
            <a:pPr marL="0" indent="0" algn="ctr">
              <a:buNone/>
            </a:pPr>
            <a:r>
              <a:rPr lang="en-US" sz="3200" dirty="0">
                <a:cs typeface="Arial" pitchFamily="34" charset="0"/>
              </a:rPr>
              <a:t>EDAR </a:t>
            </a:r>
          </a:p>
          <a:p>
            <a:pPr marL="0" indent="0" algn="ctr">
              <a:buNone/>
            </a:pPr>
            <a:r>
              <a:rPr lang="en-US" sz="3200" dirty="0">
                <a:cs typeface="Arial" pitchFamily="34" charset="0"/>
              </a:rPr>
              <a:t>EPAAR </a:t>
            </a:r>
          </a:p>
          <a:p>
            <a:pPr marL="0" indent="0" algn="ctr">
              <a:buNone/>
            </a:pPr>
            <a:r>
              <a:rPr lang="en-US" sz="3200" dirty="0">
                <a:cs typeface="Arial" pitchFamily="34" charset="0"/>
              </a:rPr>
              <a:t>FEBAR </a:t>
            </a:r>
          </a:p>
          <a:p>
            <a:pPr marL="0" indent="0" algn="ctr">
              <a:buNone/>
            </a:pPr>
            <a:r>
              <a:rPr lang="en-US" sz="3200" dirty="0">
                <a:cs typeface="Arial" pitchFamily="34" charset="0"/>
              </a:rPr>
              <a:t>GSAM </a:t>
            </a:r>
          </a:p>
          <a:p>
            <a:pPr marL="0" indent="0" algn="ctr">
              <a:buNone/>
            </a:pPr>
            <a:r>
              <a:rPr lang="en-US" sz="3200" dirty="0">
                <a:cs typeface="Arial" pitchFamily="34" charset="0"/>
              </a:rPr>
              <a:t>HHSAR </a:t>
            </a:r>
          </a:p>
          <a:p>
            <a:pPr marL="0" indent="0" algn="ctr">
              <a:buNone/>
            </a:pPr>
            <a:r>
              <a:rPr lang="en-US" sz="3200" dirty="0">
                <a:cs typeface="Arial" pitchFamily="34" charset="0"/>
              </a:rPr>
              <a:t>HSAR </a:t>
            </a:r>
          </a:p>
          <a:p>
            <a:pPr marL="0" indent="0" algn="ctr">
              <a:buNone/>
            </a:pPr>
            <a:r>
              <a:rPr lang="en-US" sz="3200" dirty="0">
                <a:cs typeface="Arial" pitchFamily="34" charset="0"/>
              </a:rPr>
              <a:t>HUDAR </a:t>
            </a:r>
          </a:p>
          <a:p>
            <a:pPr marL="0" indent="0" algn="ctr">
              <a:buNone/>
            </a:pPr>
            <a:r>
              <a:rPr lang="en-US" sz="3200" dirty="0">
                <a:cs typeface="Arial" pitchFamily="34" charset="0"/>
              </a:rPr>
              <a:t>IAAR </a:t>
            </a:r>
          </a:p>
          <a:p>
            <a:pPr marL="0" indent="0" algn="ctr">
              <a:buNone/>
            </a:pPr>
            <a:r>
              <a:rPr lang="en-US" sz="3200" dirty="0">
                <a:cs typeface="Arial" pitchFamily="34" charset="0"/>
              </a:rPr>
              <a:t>JAR </a:t>
            </a:r>
          </a:p>
          <a:p>
            <a:pPr marL="0" indent="0" algn="ctr">
              <a:buNone/>
            </a:pPr>
            <a:r>
              <a:rPr lang="en-US" sz="3200" dirty="0">
                <a:cs typeface="Arial" pitchFamily="34" charset="0"/>
              </a:rPr>
              <a:t>LIFAR </a:t>
            </a:r>
          </a:p>
          <a:p>
            <a:pPr marL="0" indent="0" algn="ctr">
              <a:buNone/>
            </a:pPr>
            <a:r>
              <a:rPr lang="en-US" sz="3200" dirty="0">
                <a:cs typeface="Arial" pitchFamily="34" charset="0"/>
              </a:rPr>
              <a:t>NFS </a:t>
            </a:r>
          </a:p>
          <a:p>
            <a:pPr marL="0" indent="0" algn="ctr">
              <a:buNone/>
            </a:pPr>
            <a:r>
              <a:rPr lang="en-US" sz="3200" dirty="0">
                <a:cs typeface="Arial" pitchFamily="34" charset="0"/>
              </a:rPr>
              <a:t>NRCAR </a:t>
            </a:r>
          </a:p>
          <a:p>
            <a:pPr marL="0" indent="0" algn="ctr">
              <a:buNone/>
            </a:pPr>
            <a:r>
              <a:rPr lang="en-US" sz="3200" dirty="0">
                <a:cs typeface="Arial" pitchFamily="34" charset="0"/>
              </a:rPr>
              <a:t>TAR </a:t>
            </a:r>
          </a:p>
          <a:p>
            <a:pPr marL="0" indent="0" algn="ctr">
              <a:buNone/>
            </a:pPr>
            <a:r>
              <a:rPr lang="en-US" sz="3200" dirty="0">
                <a:cs typeface="Arial" pitchFamily="34" charset="0"/>
              </a:rPr>
              <a:t>VAAR</a:t>
            </a:r>
          </a:p>
          <a:p>
            <a:pPr marL="0" indent="0">
              <a:buNone/>
            </a:pPr>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59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962BD-DE46-4B64-B777-77C7DF07D81B}"/>
              </a:ext>
            </a:extLst>
          </p:cNvPr>
          <p:cNvSpPr txBox="1"/>
          <p:nvPr/>
        </p:nvSpPr>
        <p:spPr>
          <a:xfrm>
            <a:off x="2507974" y="3763062"/>
            <a:ext cx="74742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Celebrating 34 Years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serving Wisconsin Business!</a:t>
            </a:r>
          </a:p>
        </p:txBody>
      </p:sp>
      <p:sp>
        <p:nvSpPr>
          <p:cNvPr id="10" name="Title 1">
            <a:extLst>
              <a:ext uri="{FF2B5EF4-FFF2-40B4-BE49-F238E27FC236}">
                <a16:creationId xmlns:a16="http://schemas.microsoft.com/office/drawing/2014/main" id="{01070C8B-1977-8A46-914A-C0EBB7D1B30A}"/>
              </a:ext>
            </a:extLst>
          </p:cNvPr>
          <p:cNvSpPr>
            <a:spLocks noGrp="1"/>
          </p:cNvSpPr>
          <p:nvPr>
            <p:ph type="title"/>
          </p:nvPr>
        </p:nvSpPr>
        <p:spPr>
          <a:xfrm>
            <a:off x="1288761" y="1396672"/>
            <a:ext cx="9912652" cy="2336144"/>
          </a:xfrm>
        </p:spPr>
        <p:txBody>
          <a:bodyPr>
            <a:normAutofit fontScale="90000"/>
          </a:bodyPr>
          <a:lstStyle/>
          <a:p>
            <a:r>
              <a:rPr lang="en-US" sz="6000" dirty="0">
                <a:latin typeface="Arial" charset="0"/>
                <a:ea typeface="Arial" charset="0"/>
                <a:cs typeface="Arial" charset="0"/>
              </a:rPr>
              <a:t>ABOUT WPI</a:t>
            </a:r>
            <a:br>
              <a:rPr lang="en-US" sz="6000" dirty="0">
                <a:latin typeface="Arial" charset="0"/>
                <a:ea typeface="Arial" charset="0"/>
                <a:cs typeface="Arial" charset="0"/>
              </a:rPr>
            </a:br>
            <a:r>
              <a:rPr lang="en-US" sz="6000" dirty="0">
                <a:latin typeface="Arial" charset="0"/>
                <a:ea typeface="Arial" charset="0"/>
                <a:cs typeface="Arial" charset="0"/>
              </a:rPr>
              <a:t>Supporting the mission</a:t>
            </a:r>
          </a:p>
        </p:txBody>
      </p:sp>
      <p:pic>
        <p:nvPicPr>
          <p:cNvPr id="8" name="Picture 7" descr="Text&#10;&#10;Description automatically generated">
            <a:extLst>
              <a:ext uri="{FF2B5EF4-FFF2-40B4-BE49-F238E27FC236}">
                <a16:creationId xmlns:a16="http://schemas.microsoft.com/office/drawing/2014/main" id="{43841A1F-0A8F-4B69-8366-1635580AF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6" name="Date Placeholder 3">
            <a:extLst>
              <a:ext uri="{FF2B5EF4-FFF2-40B4-BE49-F238E27FC236}">
                <a16:creationId xmlns:a16="http://schemas.microsoft.com/office/drawing/2014/main" id="{DFC8C293-CA28-40AF-A293-A06DD4B61ED9}"/>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7/21/21</a:t>
            </a:r>
          </a:p>
        </p:txBody>
      </p:sp>
    </p:spTree>
    <p:extLst>
      <p:ext uri="{BB962C8B-B14F-4D97-AF65-F5344CB8AC3E}">
        <p14:creationId xmlns:p14="http://schemas.microsoft.com/office/powerpoint/2010/main" val="4085290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The FAR Supplements</a:t>
            </a:r>
          </a:p>
        </p:txBody>
      </p:sp>
      <p:sp>
        <p:nvSpPr>
          <p:cNvPr id="3" name="Content Placeholder 2"/>
          <p:cNvSpPr>
            <a:spLocks noGrp="1"/>
          </p:cNvSpPr>
          <p:nvPr>
            <p:ph idx="1"/>
          </p:nvPr>
        </p:nvSpPr>
        <p:spPr/>
        <p:txBody>
          <a:bodyPr/>
          <a:lstStyle/>
          <a:p>
            <a:r>
              <a:rPr lang="en-US" sz="3600" dirty="0"/>
              <a:t>Many agencies have issued supplementation to the FAR government Property Requirements.</a:t>
            </a:r>
          </a:p>
          <a:p>
            <a:r>
              <a:rPr lang="en-US" sz="3600" dirty="0"/>
              <a:t>Read your contract</a:t>
            </a:r>
          </a:p>
          <a:p>
            <a:r>
              <a:rPr lang="en-US" sz="3600" dirty="0"/>
              <a:t>Know the supplements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70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DFAR</a:t>
            </a:r>
            <a:endParaRPr lang="en-US" dirty="0"/>
          </a:p>
        </p:txBody>
      </p:sp>
      <p:sp>
        <p:nvSpPr>
          <p:cNvPr id="3" name="Content Placeholder 2"/>
          <p:cNvSpPr>
            <a:spLocks noGrp="1"/>
          </p:cNvSpPr>
          <p:nvPr>
            <p:ph idx="1"/>
          </p:nvPr>
        </p:nvSpPr>
        <p:spPr/>
        <p:txBody>
          <a:bodyPr/>
          <a:lstStyle/>
          <a:p>
            <a:r>
              <a:rPr lang="en-US" sz="3200" dirty="0"/>
              <a:t>Six DoD-specific clauses related to Government Property</a:t>
            </a:r>
          </a:p>
          <a:p>
            <a:pPr marL="0" indent="0">
              <a:buNone/>
            </a:pPr>
            <a:r>
              <a:rPr lang="en-US" sz="3200" dirty="0"/>
              <a:t>found in DFARS:</a:t>
            </a:r>
          </a:p>
          <a:p>
            <a:r>
              <a:rPr lang="en-US" sz="3200" dirty="0"/>
              <a:t>252.211-7007 </a:t>
            </a:r>
          </a:p>
          <a:p>
            <a:r>
              <a:rPr lang="en-US" sz="3200" dirty="0"/>
              <a:t>252.245-7000 </a:t>
            </a:r>
          </a:p>
          <a:p>
            <a:r>
              <a:rPr lang="en-US" sz="3200" dirty="0"/>
              <a:t>252.245-7001 </a:t>
            </a:r>
          </a:p>
          <a:p>
            <a:r>
              <a:rPr lang="en-US" sz="3200" dirty="0"/>
              <a:t>252.245-7002 </a:t>
            </a:r>
          </a:p>
          <a:p>
            <a:r>
              <a:rPr lang="en-US" sz="3200" dirty="0"/>
              <a:t>252.245-7003 </a:t>
            </a:r>
          </a:p>
          <a:p>
            <a:r>
              <a:rPr lang="en-US" sz="3200" dirty="0"/>
              <a:t>252.245-7004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194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09134"/>
          </a:xfrm>
        </p:spPr>
        <p:txBody>
          <a:bodyPr>
            <a:normAutofit/>
          </a:bodyPr>
          <a:lstStyle/>
          <a:p>
            <a:r>
              <a:rPr lang="en-US" dirty="0"/>
              <a:t>Five DFARS Government Property Clauses that are LINKED to the FAR 52.245-1</a:t>
            </a:r>
          </a:p>
        </p:txBody>
      </p:sp>
      <p:sp>
        <p:nvSpPr>
          <p:cNvPr id="3" name="Content Placeholder 2"/>
          <p:cNvSpPr>
            <a:spLocks noGrp="1"/>
          </p:cNvSpPr>
          <p:nvPr>
            <p:ph idx="1"/>
          </p:nvPr>
        </p:nvSpPr>
        <p:spPr>
          <a:xfrm>
            <a:off x="838200" y="2474259"/>
            <a:ext cx="10515600" cy="3702704"/>
          </a:xfrm>
        </p:spPr>
        <p:txBody>
          <a:bodyPr>
            <a:normAutofit fontScale="92500" lnSpcReduction="10000"/>
          </a:bodyPr>
          <a:lstStyle/>
          <a:p>
            <a:pPr marL="0" indent="0">
              <a:buNone/>
            </a:pPr>
            <a:r>
              <a:rPr lang="en-US" dirty="0"/>
              <a:t>252.245-7001 : Tagging, Labeling and Marking of GFP  </a:t>
            </a:r>
          </a:p>
          <a:p>
            <a:pPr marL="0" indent="0">
              <a:buNone/>
            </a:pPr>
            <a:r>
              <a:rPr lang="en-US" dirty="0"/>
              <a:t>252.245-7002 : Reporting Loss of Government Property </a:t>
            </a:r>
          </a:p>
          <a:p>
            <a:pPr marL="0" indent="0">
              <a:buNone/>
            </a:pPr>
            <a:r>
              <a:rPr lang="en-US" dirty="0"/>
              <a:t>252.245-7003 : Contractor Property Management System Administration </a:t>
            </a:r>
          </a:p>
          <a:p>
            <a:pPr marL="0" indent="0">
              <a:buNone/>
            </a:pPr>
            <a:r>
              <a:rPr lang="en-US" dirty="0"/>
              <a:t>252.245-7004 : Reporting, Reutilization and Disposal (Dec 2017) </a:t>
            </a:r>
          </a:p>
          <a:p>
            <a:pPr marL="0" indent="0">
              <a:buNone/>
            </a:pPr>
            <a:r>
              <a:rPr lang="en-US" dirty="0"/>
              <a:t>252.211-7007 : Reporting of Government Furnished Property </a:t>
            </a:r>
          </a:p>
          <a:p>
            <a:endParaRPr lang="en-US" dirty="0"/>
          </a:p>
          <a:p>
            <a:endParaRPr lang="en-US" dirty="0"/>
          </a:p>
          <a:p>
            <a:pPr marL="0" indent="0">
              <a:buNone/>
            </a:pPr>
            <a:r>
              <a:rPr lang="en-US" dirty="0"/>
              <a:t>If FAR 52.245-1 is used in the contract, then all five of these DFARS MUST be used</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additional DFARS Government Property Clause</a:t>
            </a:r>
          </a:p>
        </p:txBody>
      </p:sp>
      <p:sp>
        <p:nvSpPr>
          <p:cNvPr id="3" name="Content Placeholder 2"/>
          <p:cNvSpPr>
            <a:spLocks noGrp="1"/>
          </p:cNvSpPr>
          <p:nvPr>
            <p:ph idx="1"/>
          </p:nvPr>
        </p:nvSpPr>
        <p:spPr/>
        <p:txBody>
          <a:bodyPr/>
          <a:lstStyle/>
          <a:p>
            <a:pPr marL="0" indent="0">
              <a:spcBef>
                <a:spcPts val="600"/>
              </a:spcBef>
              <a:buNone/>
            </a:pPr>
            <a:r>
              <a:rPr lang="en-US" sz="3200" dirty="0"/>
              <a:t>252.245-7000, Government-Furnished Mapping, Charting and Geodesy Property</a:t>
            </a:r>
          </a:p>
          <a:p>
            <a:pPr marL="0" indent="0">
              <a:spcBef>
                <a:spcPts val="600"/>
              </a:spcBef>
              <a:buNone/>
            </a:pPr>
            <a:r>
              <a:rPr lang="en-US" sz="3200" dirty="0"/>
              <a:t>Use the clause, in solicitations and contracts when  mapping, charting, and geodesy property is to be furnished</a:t>
            </a:r>
          </a:p>
          <a:p>
            <a:pPr marL="0" indent="0">
              <a:spcBef>
                <a:spcPts val="600"/>
              </a:spcBef>
              <a:buNone/>
            </a:pPr>
            <a:r>
              <a:rPr lang="en-US" sz="3200" dirty="0"/>
              <a:t>this clause does NOT require the concurrent inclusion of FAR 52.245-1 and 52.245-9</a:t>
            </a:r>
          </a:p>
          <a:p>
            <a:pPr marL="0" indent="0">
              <a:buNone/>
            </a:pPr>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120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7EA3-877B-8341-7F87-41EA85D7AD85}"/>
              </a:ext>
            </a:extLst>
          </p:cNvPr>
          <p:cNvSpPr>
            <a:spLocks noGrp="1"/>
          </p:cNvSpPr>
          <p:nvPr>
            <p:ph type="title"/>
          </p:nvPr>
        </p:nvSpPr>
        <p:spPr/>
        <p:txBody>
          <a:bodyPr/>
          <a:lstStyle/>
          <a:p>
            <a:r>
              <a:rPr lang="en-US" dirty="0"/>
              <a:t>THE GFP Module</a:t>
            </a:r>
          </a:p>
        </p:txBody>
      </p:sp>
      <p:sp>
        <p:nvSpPr>
          <p:cNvPr id="3" name="Content Placeholder 2">
            <a:extLst>
              <a:ext uri="{FF2B5EF4-FFF2-40B4-BE49-F238E27FC236}">
                <a16:creationId xmlns:a16="http://schemas.microsoft.com/office/drawing/2014/main" id="{1ECF2BBC-E3BC-E1EE-2368-840BFD45878E}"/>
              </a:ext>
            </a:extLst>
          </p:cNvPr>
          <p:cNvSpPr>
            <a:spLocks noGrp="1"/>
          </p:cNvSpPr>
          <p:nvPr>
            <p:ph idx="1"/>
          </p:nvPr>
        </p:nvSpPr>
        <p:spPr/>
        <p:txBody>
          <a:bodyPr>
            <a:normAutofit fontScale="92500"/>
          </a:bodyPr>
          <a:lstStyle/>
          <a:p>
            <a:r>
              <a:rPr lang="en-US" dirty="0"/>
              <a:t>The DOD has implemented a GFP module in PIEE and several function are already active:</a:t>
            </a:r>
          </a:p>
          <a:p>
            <a:r>
              <a:rPr lang="en-US" dirty="0"/>
              <a:t>GFP Attachment April 2018</a:t>
            </a:r>
          </a:p>
          <a:p>
            <a:r>
              <a:rPr lang="en-US" dirty="0"/>
              <a:t>GFP Property Transfer July 2018</a:t>
            </a:r>
          </a:p>
          <a:p>
            <a:r>
              <a:rPr lang="en-US" dirty="0"/>
              <a:t>GFP Plant Clearance and Property Loss November 2019</a:t>
            </a:r>
          </a:p>
          <a:p>
            <a:endParaRPr lang="en-US" dirty="0"/>
          </a:p>
          <a:p>
            <a:r>
              <a:rPr lang="en-US" dirty="0"/>
              <a:t>Still to be deployed:</a:t>
            </a:r>
          </a:p>
          <a:p>
            <a:r>
              <a:rPr lang="en-US" dirty="0"/>
              <a:t>Item update while in contractor custody</a:t>
            </a:r>
          </a:p>
          <a:p>
            <a:r>
              <a:rPr lang="en-US" dirty="0"/>
              <a:t>Data Integration </a:t>
            </a:r>
          </a:p>
          <a:p>
            <a:r>
              <a:rPr lang="en-US" dirty="0">
                <a:hlinkClick r:id="rId2"/>
              </a:rPr>
              <a:t>https://dodprocurementtoolbox.com/site-pages/general-gfp-information</a:t>
            </a:r>
            <a:endParaRPr lang="en-US" dirty="0"/>
          </a:p>
          <a:p>
            <a:endParaRPr lang="en-US" dirty="0"/>
          </a:p>
        </p:txBody>
      </p:sp>
      <p:sp>
        <p:nvSpPr>
          <p:cNvPr id="4" name="Date Placeholder 3">
            <a:extLst>
              <a:ext uri="{FF2B5EF4-FFF2-40B4-BE49-F238E27FC236}">
                <a16:creationId xmlns:a16="http://schemas.microsoft.com/office/drawing/2014/main" id="{A6FB04E8-DDAB-953F-8214-DF666E4AE2EB}"/>
              </a:ext>
            </a:extLst>
          </p:cNvPr>
          <p:cNvSpPr>
            <a:spLocks noGrp="1"/>
          </p:cNvSpPr>
          <p:nvPr>
            <p:ph type="dt" sz="half" idx="10"/>
          </p:nvPr>
        </p:nvSpPr>
        <p:spPr/>
        <p:txBody>
          <a:bodyPr/>
          <a:lstStyle/>
          <a:p>
            <a:pPr algn="ctr"/>
            <a:fld id="{00336FE8-B02B-4F0C-80BD-4B3A967C78D6}" type="datetime1">
              <a:rPr lang="en-US" smtClean="0"/>
              <a:pPr algn="ctr"/>
              <a:t>9/16/2022</a:t>
            </a:fld>
            <a:endParaRPr lang="en-US" dirty="0"/>
          </a:p>
        </p:txBody>
      </p:sp>
      <p:sp>
        <p:nvSpPr>
          <p:cNvPr id="5" name="Slide Number Placeholder 4">
            <a:extLst>
              <a:ext uri="{FF2B5EF4-FFF2-40B4-BE49-F238E27FC236}">
                <a16:creationId xmlns:a16="http://schemas.microsoft.com/office/drawing/2014/main" id="{E7DA568B-C440-5FCA-7D04-13EC4347D178}"/>
              </a:ext>
            </a:extLst>
          </p:cNvPr>
          <p:cNvSpPr>
            <a:spLocks noGrp="1"/>
          </p:cNvSpPr>
          <p:nvPr>
            <p:ph type="sldNum" sz="quarter" idx="12"/>
          </p:nvPr>
        </p:nvSpPr>
        <p:spPr/>
        <p:txBody>
          <a:bodyPr/>
          <a:lstStyle/>
          <a:p>
            <a:fld id="{B687C8F9-D69E-408A-9471-1F7D9DCD1C43}" type="slidenum">
              <a:rPr lang="en-US" smtClean="0"/>
              <a:t>44</a:t>
            </a:fld>
            <a:endParaRPr lang="en-US"/>
          </a:p>
        </p:txBody>
      </p:sp>
    </p:spTree>
    <p:extLst>
      <p:ext uri="{BB962C8B-B14F-4D97-AF65-F5344CB8AC3E}">
        <p14:creationId xmlns:p14="http://schemas.microsoft.com/office/powerpoint/2010/main" val="344583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7EA3-877B-8341-7F87-41EA85D7AD85}"/>
              </a:ext>
            </a:extLst>
          </p:cNvPr>
          <p:cNvSpPr>
            <a:spLocks noGrp="1"/>
          </p:cNvSpPr>
          <p:nvPr>
            <p:ph type="title"/>
          </p:nvPr>
        </p:nvSpPr>
        <p:spPr/>
        <p:txBody>
          <a:bodyPr/>
          <a:lstStyle/>
          <a:p>
            <a:r>
              <a:rPr lang="en-US" dirty="0"/>
              <a:t>THE GFP Module</a:t>
            </a:r>
          </a:p>
        </p:txBody>
      </p:sp>
      <p:sp>
        <p:nvSpPr>
          <p:cNvPr id="3" name="Content Placeholder 2">
            <a:extLst>
              <a:ext uri="{FF2B5EF4-FFF2-40B4-BE49-F238E27FC236}">
                <a16:creationId xmlns:a16="http://schemas.microsoft.com/office/drawing/2014/main" id="{1ECF2BBC-E3BC-E1EE-2368-840BFD45878E}"/>
              </a:ext>
            </a:extLst>
          </p:cNvPr>
          <p:cNvSpPr>
            <a:spLocks noGrp="1"/>
          </p:cNvSpPr>
          <p:nvPr>
            <p:ph idx="1"/>
          </p:nvPr>
        </p:nvSpPr>
        <p:spPr/>
        <p:txBody>
          <a:bodyPr>
            <a:normAutofit fontScale="92500"/>
          </a:bodyPr>
          <a:lstStyle/>
          <a:p>
            <a:r>
              <a:rPr lang="en-US" dirty="0"/>
              <a:t>The DOD has implemented a GFP module in PIEE and several function are already active:</a:t>
            </a:r>
          </a:p>
          <a:p>
            <a:r>
              <a:rPr lang="en-US" dirty="0"/>
              <a:t>GFP Attachment April 2018</a:t>
            </a:r>
          </a:p>
          <a:p>
            <a:r>
              <a:rPr lang="en-US" dirty="0"/>
              <a:t>GFP Property Transfer July 2018</a:t>
            </a:r>
          </a:p>
          <a:p>
            <a:r>
              <a:rPr lang="en-US" dirty="0"/>
              <a:t>GFP Plant Clearance and Property Loss November 2019</a:t>
            </a:r>
          </a:p>
          <a:p>
            <a:endParaRPr lang="en-US" dirty="0"/>
          </a:p>
          <a:p>
            <a:r>
              <a:rPr lang="en-US" dirty="0"/>
              <a:t>Still to be deployed:</a:t>
            </a:r>
          </a:p>
          <a:p>
            <a:r>
              <a:rPr lang="en-US" dirty="0"/>
              <a:t>Item update while in contractor custody</a:t>
            </a:r>
          </a:p>
          <a:p>
            <a:r>
              <a:rPr lang="en-US" dirty="0"/>
              <a:t>Data Integration </a:t>
            </a:r>
          </a:p>
          <a:p>
            <a:r>
              <a:rPr lang="en-US" dirty="0">
                <a:hlinkClick r:id="rId2"/>
              </a:rPr>
              <a:t>https://dodprocurementtoolbox.com/site-pages/general-gfp-information</a:t>
            </a:r>
            <a:endParaRPr lang="en-US" dirty="0"/>
          </a:p>
          <a:p>
            <a:endParaRPr lang="en-US" dirty="0"/>
          </a:p>
        </p:txBody>
      </p:sp>
      <p:sp>
        <p:nvSpPr>
          <p:cNvPr id="4" name="Date Placeholder 3">
            <a:extLst>
              <a:ext uri="{FF2B5EF4-FFF2-40B4-BE49-F238E27FC236}">
                <a16:creationId xmlns:a16="http://schemas.microsoft.com/office/drawing/2014/main" id="{A6FB04E8-DDAB-953F-8214-DF666E4AE2EB}"/>
              </a:ext>
            </a:extLst>
          </p:cNvPr>
          <p:cNvSpPr>
            <a:spLocks noGrp="1"/>
          </p:cNvSpPr>
          <p:nvPr>
            <p:ph type="dt" sz="half" idx="10"/>
          </p:nvPr>
        </p:nvSpPr>
        <p:spPr/>
        <p:txBody>
          <a:bodyPr/>
          <a:lstStyle/>
          <a:p>
            <a:pPr algn="ctr"/>
            <a:fld id="{00336FE8-B02B-4F0C-80BD-4B3A967C78D6}" type="datetime1">
              <a:rPr lang="en-US" smtClean="0"/>
              <a:pPr algn="ctr"/>
              <a:t>9/16/2022</a:t>
            </a:fld>
            <a:endParaRPr lang="en-US" dirty="0"/>
          </a:p>
        </p:txBody>
      </p:sp>
      <p:sp>
        <p:nvSpPr>
          <p:cNvPr id="5" name="Slide Number Placeholder 4">
            <a:extLst>
              <a:ext uri="{FF2B5EF4-FFF2-40B4-BE49-F238E27FC236}">
                <a16:creationId xmlns:a16="http://schemas.microsoft.com/office/drawing/2014/main" id="{E7DA568B-C440-5FCA-7D04-13EC4347D178}"/>
              </a:ext>
            </a:extLst>
          </p:cNvPr>
          <p:cNvSpPr>
            <a:spLocks noGrp="1"/>
          </p:cNvSpPr>
          <p:nvPr>
            <p:ph type="sldNum" sz="quarter" idx="12"/>
          </p:nvPr>
        </p:nvSpPr>
        <p:spPr/>
        <p:txBody>
          <a:bodyPr/>
          <a:lstStyle/>
          <a:p>
            <a:fld id="{B687C8F9-D69E-408A-9471-1F7D9DCD1C43}" type="slidenum">
              <a:rPr lang="en-US" smtClean="0"/>
              <a:t>45</a:t>
            </a:fld>
            <a:endParaRPr lang="en-US"/>
          </a:p>
        </p:txBody>
      </p:sp>
    </p:spTree>
    <p:extLst>
      <p:ext uri="{BB962C8B-B14F-4D97-AF65-F5344CB8AC3E}">
        <p14:creationId xmlns:p14="http://schemas.microsoft.com/office/powerpoint/2010/main" val="4122865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5367" y="0"/>
            <a:ext cx="12186633" cy="6858000"/>
          </a:xfrm>
          <a:prstGeom prst="rect">
            <a:avLst/>
          </a:prstGeom>
        </p:spPr>
      </p:pic>
      <p:sp>
        <p:nvSpPr>
          <p:cNvPr id="7" name="TextBox 6"/>
          <p:cNvSpPr txBox="1"/>
          <p:nvPr/>
        </p:nvSpPr>
        <p:spPr>
          <a:xfrm>
            <a:off x="2704455" y="170481"/>
            <a:ext cx="9337729"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DR. DOUGLAS N. GOETZ: IS THERE MORE TO GOVERNMENT PROPERTY THAN THE GOVERNMENT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PROPERTY CLAUSE?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59</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SEMINAR ON GOVERNMENT CONTRACTS – SEPT 9</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3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The Property Management System </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73A919-5EA3-477E-BC53-F0D684D6619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651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does FAR 52.245-1 say?</a:t>
            </a:r>
          </a:p>
        </p:txBody>
      </p:sp>
      <p:sp>
        <p:nvSpPr>
          <p:cNvPr id="3" name="Content Placeholder 2"/>
          <p:cNvSpPr>
            <a:spLocks noGrp="1"/>
          </p:cNvSpPr>
          <p:nvPr>
            <p:ph idx="1"/>
          </p:nvPr>
        </p:nvSpPr>
        <p:spPr/>
        <p:txBody>
          <a:bodyPr>
            <a:normAutofit fontScale="85000" lnSpcReduction="20000"/>
          </a:bodyPr>
          <a:lstStyle/>
          <a:p>
            <a:r>
              <a:rPr lang="en-US" sz="3000" dirty="0"/>
              <a:t>52.245-1(b)</a:t>
            </a:r>
          </a:p>
          <a:p>
            <a:pPr lvl="1"/>
            <a:r>
              <a:rPr lang="en-US" sz="2600" dirty="0"/>
              <a:t>The Contractor SHALL have a system of internal controls to manage (control, use, preserve, protect, repair and maintain) Government property in its possession.</a:t>
            </a:r>
          </a:p>
          <a:p>
            <a:r>
              <a:rPr lang="en-US" sz="3000" dirty="0"/>
              <a:t>52.245-1 (f) (1)</a:t>
            </a:r>
          </a:p>
          <a:p>
            <a:pPr lvl="1"/>
            <a:r>
              <a:rPr lang="en-US" sz="2600" dirty="0"/>
              <a:t>Contractors SHALL establish and implement property management plans, systems, and procedures at the contract, program, site or entity level to enable the following outcomes:</a:t>
            </a:r>
          </a:p>
          <a:p>
            <a:r>
              <a:rPr lang="en-US" sz="3000" dirty="0"/>
              <a:t>52.245-1 (g) Systems analysis.</a:t>
            </a:r>
          </a:p>
          <a:p>
            <a:pPr lvl="1"/>
            <a:r>
              <a:rPr lang="en-US" sz="2600" dirty="0"/>
              <a:t>(1) The Government shall have access to the contractor's premises and all Government property, at reasonable times, for the purposes of reviewing, inspecting and evaluating the Contractor's property management plan(s), systems, procedures, records, and supporting documentation that pertains to Government property. This access includes all site locations and, with the Contractor’s consent, all subcontractor premises. (…)</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994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lnSpcReduction="10000"/>
          </a:bodyPr>
          <a:lstStyle/>
          <a:p>
            <a:r>
              <a:rPr lang="en-US" sz="3600" dirty="0"/>
              <a:t>The Property Management System is MANDATORY</a:t>
            </a:r>
          </a:p>
          <a:p>
            <a:r>
              <a:rPr lang="en-US" sz="3600" dirty="0"/>
              <a:t>Its design and implementation is left to the contractor : </a:t>
            </a:r>
          </a:p>
          <a:p>
            <a:pPr lvl="1"/>
            <a:r>
              <a:rPr lang="en-US" sz="3200" dirty="0"/>
              <a:t>The Contractor may employ the following: </a:t>
            </a:r>
          </a:p>
          <a:p>
            <a:pPr lvl="2"/>
            <a:r>
              <a:rPr lang="en-US" sz="2800" dirty="0"/>
              <a:t>Customary Commercial Practices –Voluntary Consensus Standards </a:t>
            </a:r>
          </a:p>
          <a:p>
            <a:pPr lvl="2"/>
            <a:r>
              <a:rPr lang="en-US" sz="2800" dirty="0"/>
              <a:t>Industry Leading Practices and Standards </a:t>
            </a:r>
          </a:p>
          <a:p>
            <a:r>
              <a:rPr lang="en-US" sz="3600" dirty="0"/>
              <a:t>The System will be Audited by DCMA to determine if it is adequate/inadequate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87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76"/>
          <p:cNvSpPr txBox="1">
            <a:spLocks/>
          </p:cNvSpPr>
          <p:nvPr/>
        </p:nvSpPr>
        <p:spPr>
          <a:xfrm>
            <a:off x="269421" y="1722503"/>
            <a:ext cx="11487150" cy="2775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Assist businesses in creating, developing and growing their sales, revenue and jobs through Federal, State and Local </a:t>
            </a:r>
            <a:r>
              <a:rPr lang="en-US" sz="3200" b="1" dirty="0">
                <a:solidFill>
                  <a:prstClr val="black">
                    <a:lumMod val="85000"/>
                    <a:lumOff val="15000"/>
                  </a:prstClr>
                </a:solidFill>
                <a:latin typeface="Arial" panose="020B0604020202020204" pitchFamily="34" charset="0"/>
                <a:cs typeface="Arial" panose="020B0604020202020204" pitchFamily="34" charset="0"/>
              </a:rPr>
              <a:t>G</a:t>
            </a:r>
            <a:r>
              <a:rPr kumimoji="0" lang="en-US" sz="32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overnment</a:t>
            </a:r>
            <a:r>
              <a:rPr kumimoji="0" lang="en-US"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contracts.</a:t>
            </a:r>
          </a:p>
        </p:txBody>
      </p:sp>
      <p:sp>
        <p:nvSpPr>
          <p:cNvPr id="8" name="Rectangle 7"/>
          <p:cNvSpPr/>
          <p:nvPr/>
        </p:nvSpPr>
        <p:spPr>
          <a:xfrm>
            <a:off x="2266319" y="5892581"/>
            <a:ext cx="776745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WPI is a Procurement Technical Assistance Center (PTAC) funded in part by the Defense Logistics Agency (DLA), WEDC and other funding sources.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860" y="671493"/>
            <a:ext cx="2848280" cy="1120324"/>
          </a:xfrm>
          <a:prstGeom prst="rect">
            <a:avLst/>
          </a:prstGeom>
        </p:spPr>
      </p:pic>
      <p:sp>
        <p:nvSpPr>
          <p:cNvPr id="2" name="Rectangle 1"/>
          <p:cNvSpPr/>
          <p:nvPr/>
        </p:nvSpPr>
        <p:spPr>
          <a:xfrm>
            <a:off x="0" y="3365495"/>
            <a:ext cx="10418886" cy="150810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1200"/>
              </a:spcAft>
              <a:buClr>
                <a:prstClr val="black">
                  <a:lumMod val="85000"/>
                  <a:lumOff val="15000"/>
                </a:prstClr>
              </a:buClr>
              <a:buSzTx/>
              <a:buFont typeface="Wingdings" charset="2"/>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charset="0"/>
                <a:ea typeface="Arial" charset="0"/>
                <a:cs typeface="Arial" charset="0"/>
              </a:rPr>
              <a:t>INDIVIDUAL COUNSELING – At our offices, at client’s facility or via telephone/GoToMeeting</a:t>
            </a:r>
          </a:p>
          <a:p>
            <a:pPr marL="457200" marR="0" lvl="1" indent="0" algn="l" defTabSz="914400" rtl="0" eaLnBrk="1" fontAlgn="auto" latinLnBrk="0" hangingPunct="1">
              <a:lnSpc>
                <a:spcPct val="100000"/>
              </a:lnSpc>
              <a:spcBef>
                <a:spcPts val="0"/>
              </a:spcBef>
              <a:spcAft>
                <a:spcPts val="1200"/>
              </a:spcAft>
              <a:buClr>
                <a:prstClr val="black">
                  <a:lumMod val="85000"/>
                  <a:lumOff val="15000"/>
                </a:prstClr>
              </a:buClr>
              <a:buSzTx/>
              <a:buFont typeface="Wingdings" charset="2"/>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charset="0"/>
                <a:ea typeface="Arial" charset="0"/>
                <a:cs typeface="Arial" charset="0"/>
              </a:rPr>
              <a:t>SMALL GROUP TRAINING – Workshops and webinars</a:t>
            </a:r>
          </a:p>
          <a:p>
            <a:pPr marL="457200" marR="0" lvl="1" indent="0" algn="l" defTabSz="914400" rtl="0" eaLnBrk="1" fontAlgn="auto" latinLnBrk="0" hangingPunct="1">
              <a:lnSpc>
                <a:spcPct val="100000"/>
              </a:lnSpc>
              <a:spcBef>
                <a:spcPts val="0"/>
              </a:spcBef>
              <a:spcAft>
                <a:spcPts val="1200"/>
              </a:spcAft>
              <a:buClr>
                <a:prstClr val="black">
                  <a:lumMod val="85000"/>
                  <a:lumOff val="15000"/>
                </a:prstClr>
              </a:buClr>
              <a:buSzTx/>
              <a:buFont typeface="Wingdings" charset="2"/>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charset="0"/>
                <a:ea typeface="Arial" charset="0"/>
                <a:cs typeface="Arial" charset="0"/>
              </a:rPr>
              <a:t>CONFERENCES to include one on one or roundtable sessions</a:t>
            </a:r>
          </a:p>
        </p:txBody>
      </p:sp>
      <p:sp>
        <p:nvSpPr>
          <p:cNvPr id="3" name="Rectangle 2"/>
          <p:cNvSpPr/>
          <p:nvPr/>
        </p:nvSpPr>
        <p:spPr>
          <a:xfrm>
            <a:off x="1779432" y="5059925"/>
            <a:ext cx="874122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C59"/>
                </a:solidFill>
                <a:effectLst/>
                <a:uLnTx/>
                <a:uFillTx/>
                <a:latin typeface="Arial" charset="0"/>
                <a:ea typeface="Arial" charset="0"/>
                <a:cs typeface="Arial" charset="0"/>
              </a:rPr>
              <a:t>Last year WPI provided training at over 100 events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C59"/>
                </a:solidFill>
                <a:effectLst/>
                <a:uLnTx/>
                <a:uFillTx/>
                <a:latin typeface="Arial" charset="0"/>
                <a:ea typeface="Arial" charset="0"/>
                <a:cs typeface="Arial" charset="0"/>
              </a:rPr>
              <a:t>provided service to over 1,200 companies</a:t>
            </a:r>
            <a:endParaRPr kumimoji="0" lang="en-US" sz="1600" b="0" i="0" u="none" strike="noStrike" kern="1200" cap="none" spc="0" normalizeH="0" baseline="0" noProof="0" dirty="0">
              <a:ln>
                <a:noFill/>
              </a:ln>
              <a:solidFill>
                <a:srgbClr val="063C59"/>
              </a:solidFill>
              <a:effectLst/>
              <a:uLnTx/>
              <a:uFillTx/>
              <a:latin typeface="Arial" charset="0"/>
              <a:ea typeface="Arial" charset="0"/>
              <a:cs typeface="Arial" charset="0"/>
            </a:endParaRPr>
          </a:p>
        </p:txBody>
      </p:sp>
      <p:pic>
        <p:nvPicPr>
          <p:cNvPr id="11" name="Picture 10" descr="Text&#10;&#10;Description automatically generated">
            <a:extLst>
              <a:ext uri="{FF2B5EF4-FFF2-40B4-BE49-F238E27FC236}">
                <a16:creationId xmlns:a16="http://schemas.microsoft.com/office/drawing/2014/main" id="{022F40F9-3CA1-4B55-98E7-94B8D5FA5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0" name="Date Placeholder 3">
            <a:extLst>
              <a:ext uri="{FF2B5EF4-FFF2-40B4-BE49-F238E27FC236}">
                <a16:creationId xmlns:a16="http://schemas.microsoft.com/office/drawing/2014/main" id="{C131786D-E789-4770-BE13-27A7775AE109}"/>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3778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pPr marL="0" indent="0">
              <a:buNone/>
            </a:pPr>
            <a:r>
              <a:rPr lang="en-US" sz="3200" dirty="0"/>
              <a:t>The System is comprised of written policies, procedures, operational guidelines and related records as well as the management information system that facilitate performing those functions. Within these documents the roles and responsibilities of each participant in a process are defined *</a:t>
            </a:r>
          </a:p>
          <a:p>
            <a:endParaRPr lang="en-US" sz="3200" dirty="0"/>
          </a:p>
          <a:p>
            <a:endParaRPr lang="en-US" sz="3200" dirty="0"/>
          </a:p>
          <a:p>
            <a:pPr marL="0" indent="0" algn="r">
              <a:buNone/>
            </a:pPr>
            <a:r>
              <a:rPr lang="en-US" dirty="0"/>
              <a:t>*Fundamental of Property Management – NPMA</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600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System Requirements 52.245-1</a:t>
            </a:r>
            <a:endParaRPr lang="en-US" dirty="0"/>
          </a:p>
        </p:txBody>
      </p:sp>
      <p:sp>
        <p:nvSpPr>
          <p:cNvPr id="3" name="Content Placeholder 2"/>
          <p:cNvSpPr>
            <a:spLocks noGrp="1"/>
          </p:cNvSpPr>
          <p:nvPr>
            <p:ph idx="1"/>
          </p:nvPr>
        </p:nvSpPr>
        <p:spPr/>
        <p:txBody>
          <a:bodyPr/>
          <a:lstStyle/>
          <a:p>
            <a:r>
              <a:rPr lang="en-US" sz="3200" dirty="0"/>
              <a:t>Paragraph (f) &amp; (j) – Specific system requirements</a:t>
            </a:r>
          </a:p>
          <a:p>
            <a:r>
              <a:rPr lang="en-US" sz="3200" dirty="0"/>
              <a:t>with some freedoms</a:t>
            </a:r>
          </a:p>
          <a:p>
            <a:r>
              <a:rPr lang="en-US" sz="3200" dirty="0"/>
              <a:t>(f) Contractor plans and systems</a:t>
            </a:r>
          </a:p>
          <a:p>
            <a:pPr lvl="1"/>
            <a:r>
              <a:rPr lang="en-US" sz="2800" dirty="0"/>
              <a:t>Plans and systems at the contract, program, site or entity level that reflect their efforts to obtain best value (freedom)</a:t>
            </a:r>
          </a:p>
          <a:p>
            <a:pPr lvl="1"/>
            <a:r>
              <a:rPr lang="en-US" sz="2800" dirty="0"/>
              <a:t>Addresses 14 outcomes/processes</a:t>
            </a:r>
          </a:p>
          <a:p>
            <a:r>
              <a:rPr lang="en-US" sz="3200" dirty="0"/>
              <a:t>(j) Contractor Inventory Disposal</a:t>
            </a:r>
          </a:p>
          <a:p>
            <a:pPr lvl="1"/>
            <a:r>
              <a:rPr lang="en-US" sz="2800" dirty="0"/>
              <a:t>Addresses 1 outcome/process (restrictive)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725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a:xfrm>
            <a:off x="838200" y="2205318"/>
            <a:ext cx="10515600" cy="3971645"/>
          </a:xfrm>
        </p:spPr>
        <p:txBody>
          <a:bodyPr numCol="3">
            <a:normAutofit/>
          </a:bodyPr>
          <a:lstStyle/>
          <a:p>
            <a:r>
              <a:rPr lang="en-US" sz="3200" dirty="0"/>
              <a:t>Acquisition</a:t>
            </a:r>
          </a:p>
          <a:p>
            <a:r>
              <a:rPr lang="en-US" sz="3200" dirty="0"/>
              <a:t>Receipt</a:t>
            </a:r>
          </a:p>
          <a:p>
            <a:r>
              <a:rPr lang="en-US" sz="3200" dirty="0"/>
              <a:t>Identification</a:t>
            </a:r>
          </a:p>
          <a:p>
            <a:r>
              <a:rPr lang="en-US" sz="3200" dirty="0"/>
              <a:t>Records</a:t>
            </a:r>
          </a:p>
          <a:p>
            <a:r>
              <a:rPr lang="en-US" sz="3200" dirty="0"/>
              <a:t>Physical Inventory</a:t>
            </a:r>
          </a:p>
          <a:p>
            <a:r>
              <a:rPr lang="en-US" sz="3200" dirty="0"/>
              <a:t>Subcontractor control</a:t>
            </a:r>
          </a:p>
          <a:p>
            <a:r>
              <a:rPr lang="en-US" sz="3200" dirty="0"/>
              <a:t>Reports</a:t>
            </a:r>
          </a:p>
          <a:p>
            <a:r>
              <a:rPr lang="en-US" sz="3200" dirty="0"/>
              <a:t>Relief of Stewardship</a:t>
            </a:r>
          </a:p>
          <a:p>
            <a:r>
              <a:rPr lang="en-US" sz="3200" dirty="0"/>
              <a:t>Utilization</a:t>
            </a:r>
          </a:p>
          <a:p>
            <a:r>
              <a:rPr lang="en-US" sz="3200" dirty="0"/>
              <a:t>Consumption</a:t>
            </a:r>
          </a:p>
          <a:p>
            <a:r>
              <a:rPr lang="en-US" sz="3200" dirty="0"/>
              <a:t>Movement</a:t>
            </a:r>
          </a:p>
          <a:p>
            <a:r>
              <a:rPr lang="en-US" sz="3200" dirty="0"/>
              <a:t>Storage</a:t>
            </a:r>
          </a:p>
          <a:p>
            <a:r>
              <a:rPr lang="en-US" sz="3200" dirty="0"/>
              <a:t>Maintenance</a:t>
            </a:r>
          </a:p>
          <a:p>
            <a:r>
              <a:rPr lang="en-US" sz="3200" dirty="0"/>
              <a:t>Disposal</a:t>
            </a:r>
          </a:p>
          <a:p>
            <a:r>
              <a:rPr lang="en-US" sz="3200" dirty="0"/>
              <a:t>Property closeout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838200" y="1408362"/>
            <a:ext cx="10515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Must include the 15 REQUIRED outcome</a:t>
            </a:r>
          </a:p>
        </p:txBody>
      </p:sp>
    </p:spTree>
    <p:extLst>
      <p:ext uri="{BB962C8B-B14F-4D97-AF65-F5344CB8AC3E}">
        <p14:creationId xmlns:p14="http://schemas.microsoft.com/office/powerpoint/2010/main" val="1633421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ACQUISITION PROCESS</a:t>
            </a:r>
          </a:p>
          <a:p>
            <a:r>
              <a:rPr lang="en-US" sz="3200" dirty="0"/>
              <a:t>A contractual requirement that contractors have a process for managing the acquisition of property that IS or BECOMES Government property</a:t>
            </a:r>
          </a:p>
          <a:p>
            <a:pPr lvl="1"/>
            <a:r>
              <a:rPr lang="en-US" sz="2800" dirty="0"/>
              <a:t>Government Furnished Property (Government always has title)</a:t>
            </a:r>
          </a:p>
          <a:p>
            <a:pPr lvl="1"/>
            <a:r>
              <a:rPr lang="en-US" sz="2800" dirty="0"/>
              <a:t>Contractor Acquired Property (It depends!)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430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pPr marL="0" indent="0">
              <a:buNone/>
            </a:pPr>
            <a:r>
              <a:rPr lang="en-US" sz="3600" dirty="0"/>
              <a:t>FAR 52.241-1 (f) The contractor shall document that all property was acquired consistent with its engineering, production, planning and material control operation</a:t>
            </a:r>
          </a:p>
          <a:p>
            <a:pPr marL="0" indent="0">
              <a:buNone/>
            </a:pPr>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826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3 main concerns</a:t>
            </a:r>
          </a:p>
          <a:p>
            <a:pPr lvl="1"/>
            <a:r>
              <a:rPr lang="en-US" sz="3200" dirty="0"/>
              <a:t>Who  has Title </a:t>
            </a:r>
          </a:p>
          <a:p>
            <a:pPr lvl="1"/>
            <a:r>
              <a:rPr lang="en-US" sz="3200" dirty="0"/>
              <a:t>Classification (Material, ST, STE, Equipment (real property may only be acquired as authorized by law)</a:t>
            </a:r>
          </a:p>
          <a:p>
            <a:pPr lvl="1"/>
            <a:r>
              <a:rPr lang="en-US" sz="3200" dirty="0"/>
              <a:t>Reasonableness of quantities acquired (FAR 31.201-3)</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029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52.245-1</a:t>
            </a:r>
          </a:p>
        </p:txBody>
      </p:sp>
      <p:sp>
        <p:nvSpPr>
          <p:cNvPr id="3" name="Content Placeholder 2"/>
          <p:cNvSpPr>
            <a:spLocks noGrp="1"/>
          </p:cNvSpPr>
          <p:nvPr>
            <p:ph idx="1"/>
          </p:nvPr>
        </p:nvSpPr>
        <p:spPr/>
        <p:txBody>
          <a:bodyPr>
            <a:normAutofit lnSpcReduction="10000"/>
          </a:bodyPr>
          <a:lstStyle/>
          <a:p>
            <a:r>
              <a:rPr lang="en-US" sz="3200" dirty="0"/>
              <a:t>52.245-1(e)</a:t>
            </a:r>
          </a:p>
          <a:p>
            <a:pPr lvl="1"/>
            <a:r>
              <a:rPr lang="en-US" sz="2800" dirty="0"/>
              <a:t>WHAT &amp; WHEN the Government has/takes title to</a:t>
            </a:r>
          </a:p>
          <a:p>
            <a:pPr lvl="2"/>
            <a:r>
              <a:rPr lang="en-US" sz="2400" dirty="0"/>
              <a:t>1. All GFP – no matter what</a:t>
            </a:r>
          </a:p>
          <a:p>
            <a:pPr lvl="2"/>
            <a:r>
              <a:rPr lang="en-US" sz="2400" dirty="0"/>
              <a:t>2. For CAP it depends:</a:t>
            </a:r>
          </a:p>
          <a:p>
            <a:pPr lvl="3"/>
            <a:r>
              <a:rPr lang="en-US" sz="2000" dirty="0"/>
              <a:t>Under fixed price type contracts: The government owns the Deliverable End Item</a:t>
            </a:r>
          </a:p>
          <a:p>
            <a:pPr lvl="3"/>
            <a:r>
              <a:rPr lang="en-US" sz="2000" dirty="0"/>
              <a:t>Under cost Type contracts the government has title to all property the contractor acquires if:</a:t>
            </a:r>
          </a:p>
          <a:p>
            <a:pPr lvl="4"/>
            <a:r>
              <a:rPr lang="en-US" sz="2000" dirty="0"/>
              <a:t>Reasonable</a:t>
            </a:r>
          </a:p>
          <a:p>
            <a:pPr lvl="4"/>
            <a:r>
              <a:rPr lang="en-US" sz="2000" dirty="0"/>
              <a:t>Allocable</a:t>
            </a:r>
          </a:p>
          <a:p>
            <a:pPr lvl="4"/>
            <a:r>
              <a:rPr lang="en-US" sz="2000" dirty="0"/>
              <a:t>Allowable</a:t>
            </a:r>
          </a:p>
          <a:p>
            <a:pPr lvl="4"/>
            <a:r>
              <a:rPr lang="en-US" sz="2000" dirty="0"/>
              <a:t>It is charged as direct item of cost</a:t>
            </a:r>
          </a:p>
          <a:p>
            <a:pPr lvl="4"/>
            <a:r>
              <a:rPr lang="en-US" sz="2000" dirty="0"/>
              <a:t>In accordance with the contractor’s disclosure statement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333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RECEIVING PROCESS:</a:t>
            </a:r>
          </a:p>
          <a:p>
            <a:r>
              <a:rPr lang="en-US" sz="3200" dirty="0"/>
              <a:t>FAR 52.245-1(f) The contractor shall RECEIVE Government Property, record the information necessary to meet the record requirement (…) and manage any discrepancies incident to shipment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103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a:xfrm>
            <a:off x="838200" y="1825624"/>
            <a:ext cx="10515600" cy="4400363"/>
          </a:xfrm>
        </p:spPr>
        <p:txBody>
          <a:bodyPr>
            <a:normAutofit fontScale="92500" lnSpcReduction="20000"/>
          </a:bodyPr>
          <a:lstStyle/>
          <a:p>
            <a:r>
              <a:rPr lang="en-US" dirty="0"/>
              <a:t>Receiving process:</a:t>
            </a:r>
          </a:p>
          <a:p>
            <a:r>
              <a:rPr lang="en-US" dirty="0"/>
              <a:t>Includes</a:t>
            </a:r>
          </a:p>
          <a:p>
            <a:pPr lvl="1"/>
            <a:r>
              <a:rPr lang="en-US" dirty="0"/>
              <a:t>Notification (to receiving department of Due-in assets)</a:t>
            </a:r>
          </a:p>
          <a:p>
            <a:pPr lvl="1"/>
            <a:r>
              <a:rPr lang="en-US" dirty="0"/>
              <a:t>Physical Delivery and Initial inspection (no obvious or visible damages and quantity matches the transportation document)</a:t>
            </a:r>
          </a:p>
          <a:p>
            <a:pPr lvl="1"/>
            <a:r>
              <a:rPr lang="en-US" dirty="0"/>
              <a:t>Discrepancies (identification and resolution)</a:t>
            </a:r>
          </a:p>
          <a:p>
            <a:pPr lvl="1"/>
            <a:r>
              <a:rPr lang="en-US" dirty="0"/>
              <a:t>Reconciliation (Against the Due-In record)</a:t>
            </a:r>
          </a:p>
          <a:p>
            <a:pPr lvl="1"/>
            <a:r>
              <a:rPr lang="en-US" dirty="0"/>
              <a:t>Receiving Reports  (must be documented! DD form 250, DD form 1149, freight bill, Bill of lading, packing list </a:t>
            </a:r>
            <a:r>
              <a:rPr lang="en-US" dirty="0" err="1"/>
              <a:t>etc</a:t>
            </a:r>
            <a:r>
              <a:rPr lang="en-US" dirty="0"/>
              <a:t>…)</a:t>
            </a:r>
          </a:p>
          <a:p>
            <a:pPr lvl="1"/>
            <a:r>
              <a:rPr lang="en-US" dirty="0"/>
              <a:t>Release of Assets  (from receiving organization, for quality or technical acceptance)</a:t>
            </a:r>
          </a:p>
          <a:p>
            <a:pPr lvl="1"/>
            <a:r>
              <a:rPr lang="en-US" dirty="0"/>
              <a:t>Inspection  (The procedure should outline the inspection responsibility and indicate the type of GP that require further technical inspection/test)</a:t>
            </a:r>
          </a:p>
          <a:p>
            <a:pPr lvl="1"/>
            <a:r>
              <a:rPr lang="en-US" dirty="0"/>
              <a:t>Distribution of assets (to appropriate storage area, stockroom or release for use as authorized by contract terms)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11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IDENTIFICATION PROCESS</a:t>
            </a:r>
          </a:p>
          <a:p>
            <a:r>
              <a:rPr lang="en-US" sz="3200" dirty="0"/>
              <a:t>FAR 52.245-1(f) The contractor shall receive Government Property, record the information necessary to meet the record requirement (…) IDENTIFY as government owned in a manner appropriate to the type of property (</a:t>
            </a:r>
            <a:r>
              <a:rPr lang="en-US" sz="3200" dirty="0" err="1"/>
              <a:t>e.g</a:t>
            </a:r>
            <a:r>
              <a:rPr lang="en-US" sz="3200" dirty="0"/>
              <a:t>, stamp, tag, mark or other identification) and manage any discrepancies incident to shipment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91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619F0A4-9E3D-4195-8EC1-00D2F1596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74" y="2512746"/>
            <a:ext cx="3156547" cy="4208729"/>
          </a:xfrm>
          <a:prstGeom prst="rect">
            <a:avLst/>
          </a:prstGeom>
        </p:spPr>
      </p:pic>
      <p:sp>
        <p:nvSpPr>
          <p:cNvPr id="8" name="TextBox 7"/>
          <p:cNvSpPr txBox="1"/>
          <p:nvPr/>
        </p:nvSpPr>
        <p:spPr>
          <a:xfrm>
            <a:off x="306593" y="841558"/>
            <a:ext cx="4822830" cy="5632311"/>
          </a:xfrm>
          <a:prstGeom prst="rect">
            <a:avLst/>
          </a:prstGeom>
          <a:noFill/>
        </p:spPr>
        <p:txBody>
          <a:bodyPr wrap="square" rtlCol="0">
            <a:spAutoFit/>
          </a:bodyPr>
          <a:lstStyle/>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MILWAUKEE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Technology Innovation Center</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MADISON</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FEED Kitchens</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Dane County Latino Chamber of Commerce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Wisconsin Manufacturing Extension Partnership (WMEP)</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Madison Area Technical College (MATC)</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CAMP DOUGLAS</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Juneau County Economic Development Corporation (JCEDC)</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STEVENS POINT</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IDEA Center</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APPLETON</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Fox Valley Technical College </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SUPERIOR</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Small Business Dev Center; UW Superior </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59AA6C3-313E-554B-B390-2F5887D38CC3}"/>
              </a:ext>
            </a:extLst>
          </p:cNvPr>
          <p:cNvSpPr txBox="1">
            <a:spLocks/>
          </p:cNvSpPr>
          <p:nvPr/>
        </p:nvSpPr>
        <p:spPr>
          <a:xfrm>
            <a:off x="306593" y="103983"/>
            <a:ext cx="10515600"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063C59"/>
                </a:solidFill>
                <a:effectLst/>
                <a:uLnTx/>
                <a:uFillTx/>
                <a:latin typeface="Arial" charset="0"/>
                <a:ea typeface="Arial" charset="0"/>
                <a:cs typeface="Arial" charset="0"/>
              </a:rPr>
              <a:t>WPI Office Locations</a:t>
            </a:r>
          </a:p>
        </p:txBody>
      </p:sp>
      <p:sp>
        <p:nvSpPr>
          <p:cNvPr id="11" name="TextBox 10">
            <a:extLst>
              <a:ext uri="{FF2B5EF4-FFF2-40B4-BE49-F238E27FC236}">
                <a16:creationId xmlns:a16="http://schemas.microsoft.com/office/drawing/2014/main" id="{4B465ECE-10D3-0B45-B722-64DD164E35EE}"/>
              </a:ext>
            </a:extLst>
          </p:cNvPr>
          <p:cNvSpPr txBox="1"/>
          <p:nvPr/>
        </p:nvSpPr>
        <p:spPr>
          <a:xfrm>
            <a:off x="5169107" y="766764"/>
            <a:ext cx="5240357" cy="6801862"/>
          </a:xfrm>
          <a:prstGeom prst="rect">
            <a:avLst/>
          </a:prstGeom>
          <a:noFill/>
        </p:spPr>
        <p:txBody>
          <a:bodyPr wrap="square" rtlCol="0">
            <a:spAutoFit/>
          </a:bodyPr>
          <a:lstStyle/>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OSHKOSH</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Fox Valley Technical College </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Greater Oshkosh Economic Development Corporation</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EAU CLAIRE</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Western Dairyland</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MENOMONIE</a:t>
            </a:r>
            <a:endParaRPr kumimoji="0" lang="en-US"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Dunn County Economic Development Corporation</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LADYSMITH</a:t>
            </a:r>
            <a:endParaRPr kumimoji="0" lang="en-US"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Indianhead Community Action Agency</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RHINELANDER</a:t>
            </a:r>
            <a:endParaRPr kumimoji="0" lang="en-US"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Nicolet Area Technical College</a:t>
            </a:r>
          </a:p>
          <a:p>
            <a:pPr marL="502920" marR="0" lvl="2" algn="l" defTabSz="685797" rtl="0" eaLnBrk="1" fontAlgn="auto" latinLnBrk="0" hangingPunct="1">
              <a:lnSpc>
                <a:spcPct val="100000"/>
              </a:lnSpc>
              <a:spcBef>
                <a:spcPts val="0"/>
              </a:spcBef>
              <a:spcAft>
                <a:spcPts val="0"/>
              </a:spcAft>
              <a:buClrTx/>
              <a:buSzTx/>
              <a:tabLst/>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ASHLAND</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Ashland Area Development Corporation </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FLORENCE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Florence County Economic Development </a:t>
            </a: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DOOR COUNTY</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NE WI Technical College </a:t>
            </a:r>
          </a:p>
          <a:p>
            <a:pPr marL="685800" lvl="2" indent="-228600" defTabSz="685797">
              <a:buFont typeface="Wingdings" pitchFamily="2" charset="2"/>
              <a:buChar char="§"/>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Door County Economic Development Corporation</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502920" marR="0" lvl="2" indent="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898" marR="0" lvl="0" indent="-342898" algn="l" defTabSz="68579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pic>
        <p:nvPicPr>
          <p:cNvPr id="9" name="Picture 8" descr="Text&#10;&#10;Description automatically generated">
            <a:extLst>
              <a:ext uri="{FF2B5EF4-FFF2-40B4-BE49-F238E27FC236}">
                <a16:creationId xmlns:a16="http://schemas.microsoft.com/office/drawing/2014/main" id="{5412FEA1-3B12-417C-8BD1-4C89C6CBF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19" y="6072181"/>
            <a:ext cx="1540821" cy="785819"/>
          </a:xfrm>
          <a:prstGeom prst="rect">
            <a:avLst/>
          </a:prstGeom>
        </p:spPr>
      </p:pic>
      <p:sp>
        <p:nvSpPr>
          <p:cNvPr id="12" name="Date Placeholder 3">
            <a:extLst>
              <a:ext uri="{FF2B5EF4-FFF2-40B4-BE49-F238E27FC236}">
                <a16:creationId xmlns:a16="http://schemas.microsoft.com/office/drawing/2014/main" id="{E76D26D3-CC5B-4DF3-9940-218A71E8DCD1}"/>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645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Identification process:</a:t>
            </a:r>
          </a:p>
          <a:p>
            <a:r>
              <a:rPr lang="en-US" sz="3200" dirty="0"/>
              <a:t>2 requirements:</a:t>
            </a:r>
          </a:p>
          <a:p>
            <a:pPr lvl="1"/>
            <a:r>
              <a:rPr lang="en-US" sz="2800" dirty="0"/>
              <a:t>Indication of government ownership (Classification)</a:t>
            </a:r>
          </a:p>
          <a:p>
            <a:pPr lvl="2"/>
            <a:r>
              <a:rPr lang="en-US" sz="2400" dirty="0"/>
              <a:t>Stamp, tag, mark </a:t>
            </a:r>
            <a:r>
              <a:rPr lang="en-US" sz="2400" dirty="0" err="1"/>
              <a:t>etc</a:t>
            </a:r>
            <a:r>
              <a:rPr lang="en-US" sz="2400" dirty="0"/>
              <a:t>… S/N where appropriate</a:t>
            </a:r>
          </a:p>
          <a:p>
            <a:pPr lvl="1"/>
            <a:endParaRPr lang="en-US" sz="2800" dirty="0"/>
          </a:p>
          <a:p>
            <a:pPr lvl="1"/>
            <a:r>
              <a:rPr lang="en-US" sz="2800" dirty="0"/>
              <a:t>The Physical EVIDENCE that a piece of described property exists and is the very same item that is described or asserted (Identity)</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955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a:bodyPr>
          <a:lstStyle/>
          <a:p>
            <a:r>
              <a:rPr lang="en-US" sz="3200" dirty="0"/>
              <a:t>Identification methods are numerous </a:t>
            </a:r>
          </a:p>
          <a:p>
            <a:pPr lvl="2"/>
            <a:r>
              <a:rPr lang="en-US" sz="2400" dirty="0"/>
              <a:t>Bar coding</a:t>
            </a:r>
          </a:p>
          <a:p>
            <a:pPr lvl="2"/>
            <a:r>
              <a:rPr lang="en-US" sz="2400" dirty="0"/>
              <a:t>Stamping</a:t>
            </a:r>
          </a:p>
          <a:p>
            <a:pPr lvl="2"/>
            <a:r>
              <a:rPr lang="en-US" sz="2400" dirty="0"/>
              <a:t>Marking </a:t>
            </a:r>
          </a:p>
          <a:p>
            <a:pPr lvl="2"/>
            <a:r>
              <a:rPr lang="en-US" sz="2400" dirty="0"/>
              <a:t>Etching</a:t>
            </a:r>
          </a:p>
          <a:p>
            <a:pPr lvl="2"/>
            <a:r>
              <a:rPr lang="en-US" sz="2400" dirty="0"/>
              <a:t>Network Pinging</a:t>
            </a:r>
          </a:p>
          <a:p>
            <a:pPr lvl="2"/>
            <a:r>
              <a:rPr lang="en-US" sz="2400" dirty="0"/>
              <a:t>Radio Frequency Identification (RFID)</a:t>
            </a:r>
          </a:p>
          <a:p>
            <a:pPr lvl="1"/>
            <a:r>
              <a:rPr lang="en-US" sz="2800" dirty="0"/>
              <a:t>Selection of the methods is determined by several criteria (type of assets, data collection, environment, Ease of reading, size of the tag, surface of application, cost…)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091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RECORD PROCESS</a:t>
            </a:r>
          </a:p>
          <a:p>
            <a:r>
              <a:rPr lang="en-US" sz="3200" dirty="0"/>
              <a:t>Record and the maintaining of records are applicable to EVERY process set forth by the Government property clause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01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Record process:</a:t>
            </a:r>
          </a:p>
          <a:p>
            <a:r>
              <a:rPr lang="en-US" sz="3200" dirty="0"/>
              <a:t>FAR 52.245-1(f) (1)(iii) Records of Government property. </a:t>
            </a:r>
          </a:p>
          <a:p>
            <a:pPr lvl="1"/>
            <a:r>
              <a:rPr lang="en-US" sz="2800" dirty="0"/>
              <a:t>The Contractor shall create and maintain records of all Government property accountable to the contract, including Government-furnished and Contractor-acquired property.</a:t>
            </a:r>
          </a:p>
          <a:p>
            <a:r>
              <a:rPr lang="en-US" dirty="0"/>
              <a:t>(A) Property records shall enable a current, auditable record of ALL TRANSACTIONS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367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fontScale="70000" lnSpcReduction="20000"/>
          </a:bodyPr>
          <a:lstStyle/>
          <a:p>
            <a:r>
              <a:rPr lang="en-US" dirty="0"/>
              <a:t>Record process:</a:t>
            </a:r>
          </a:p>
          <a:p>
            <a:r>
              <a:rPr lang="en-US" dirty="0"/>
              <a:t>The clause includes the data that are needed:</a:t>
            </a:r>
          </a:p>
          <a:p>
            <a:pPr marL="514350" indent="-514350">
              <a:buFont typeface="+mj-lt"/>
              <a:buAutoNum type="arabicPeriod"/>
            </a:pPr>
            <a:r>
              <a:rPr lang="en-US" dirty="0"/>
              <a:t>The name, part number and description, National Stock Number (if needed for additional item identification tracking and/or disposition) and other data elements as necessary and required in accordance with the terms and conditions of the contract.</a:t>
            </a:r>
          </a:p>
          <a:p>
            <a:pPr marL="514350" indent="-514350">
              <a:buFont typeface="+mj-lt"/>
              <a:buAutoNum type="arabicPeriod"/>
            </a:pPr>
            <a:r>
              <a:rPr lang="en-US" dirty="0"/>
              <a:t>Quantity received (or fabricated), issued, and balance-on-hand.</a:t>
            </a:r>
          </a:p>
          <a:p>
            <a:pPr marL="514350" indent="-514350">
              <a:buFont typeface="+mj-lt"/>
              <a:buAutoNum type="arabicPeriod"/>
            </a:pPr>
            <a:r>
              <a:rPr lang="en-US" dirty="0"/>
              <a:t>Unit acquisition cost.</a:t>
            </a:r>
          </a:p>
          <a:p>
            <a:pPr marL="514350" indent="-514350">
              <a:buFont typeface="+mj-lt"/>
              <a:buAutoNum type="arabicPeriod"/>
            </a:pPr>
            <a:r>
              <a:rPr lang="en-US" dirty="0"/>
              <a:t>Unique-item identifier or equivalent (if available and necessary for individual item tracking).</a:t>
            </a:r>
          </a:p>
          <a:p>
            <a:pPr marL="514350" indent="-514350">
              <a:buFont typeface="+mj-lt"/>
              <a:buAutoNum type="arabicPeriod"/>
            </a:pPr>
            <a:r>
              <a:rPr lang="en-US" dirty="0"/>
              <a:t>Unit of measure.</a:t>
            </a:r>
          </a:p>
          <a:p>
            <a:pPr marL="514350" indent="-514350">
              <a:buFont typeface="+mj-lt"/>
              <a:buAutoNum type="arabicPeriod"/>
            </a:pPr>
            <a:r>
              <a:rPr lang="en-US" dirty="0"/>
              <a:t>Accountable contract number or equivalent code designation.</a:t>
            </a:r>
          </a:p>
          <a:p>
            <a:pPr marL="514350" indent="-514350">
              <a:buFont typeface="+mj-lt"/>
              <a:buAutoNum type="arabicPeriod"/>
            </a:pPr>
            <a:r>
              <a:rPr lang="en-US" dirty="0"/>
              <a:t>Location.</a:t>
            </a:r>
          </a:p>
          <a:p>
            <a:pPr marL="514350" indent="-514350">
              <a:buFont typeface="+mj-lt"/>
              <a:buAutoNum type="arabicPeriod"/>
            </a:pPr>
            <a:r>
              <a:rPr lang="en-US" dirty="0"/>
              <a:t>Disposition.</a:t>
            </a:r>
          </a:p>
          <a:p>
            <a:pPr marL="514350" indent="-514350">
              <a:buFont typeface="+mj-lt"/>
              <a:buAutoNum type="arabicPeriod"/>
            </a:pPr>
            <a:r>
              <a:rPr lang="en-US" dirty="0"/>
              <a:t>Posting reference and date of transaction.</a:t>
            </a:r>
          </a:p>
          <a:p>
            <a:pPr marL="514350" indent="-514350">
              <a:buFont typeface="+mj-lt"/>
              <a:buAutoNum type="arabicPeriod"/>
            </a:pPr>
            <a:r>
              <a:rPr lang="en-US" dirty="0"/>
              <a:t>Date placed in service (if required in accordance with the terms and conditions of the contract).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208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lnSpcReduction="10000"/>
          </a:bodyPr>
          <a:lstStyle/>
          <a:p>
            <a:r>
              <a:rPr lang="en-US" dirty="0"/>
              <a:t>FAR 52.245-1 (g) Systems analysis.</a:t>
            </a:r>
          </a:p>
          <a:p>
            <a:r>
              <a:rPr lang="en-US" dirty="0"/>
              <a:t>(1) The Government shall have access to the contractor's premises and all Government property, at reasonable times, for the purposes of reviewing, inspecting and evaluating the Contractor's property management plan(s), systems, procedures, records, and supporting documentation that pertains to Government property. This access includes all site locations and, with the Contractor’s consent, all subcontractor premises.</a:t>
            </a:r>
          </a:p>
          <a:p>
            <a:r>
              <a:rPr lang="en-US" dirty="0"/>
              <a:t>(2) </a:t>
            </a:r>
            <a:r>
              <a:rPr lang="en-US" b="1" dirty="0"/>
              <a:t>Records of Government property shall be readily available </a:t>
            </a:r>
            <a:r>
              <a:rPr lang="en-US" dirty="0"/>
              <a:t>to authorized Government personnel and shall be appropriately safeguarded.</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423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a:bodyPr>
          <a:lstStyle/>
          <a:p>
            <a:r>
              <a:rPr lang="en-US" sz="3200" dirty="0"/>
              <a:t>Record retention: FAR 4.7</a:t>
            </a:r>
          </a:p>
          <a:p>
            <a:r>
              <a:rPr lang="en-US" sz="3200" dirty="0"/>
              <a:t>Policy 4.703</a:t>
            </a:r>
          </a:p>
          <a:p>
            <a:r>
              <a:rPr lang="en-US" sz="3200" dirty="0"/>
              <a:t>Financial and  Cost Accounting: 4.705-1</a:t>
            </a:r>
          </a:p>
          <a:p>
            <a:r>
              <a:rPr lang="en-US" sz="3200" dirty="0"/>
              <a:t>Acquisition and Supply records: 4.705-3</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335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a:bodyPr>
          <a:lstStyle/>
          <a:p>
            <a:r>
              <a:rPr lang="en-US" dirty="0"/>
              <a:t>PHYSICAL INVENTORY</a:t>
            </a:r>
          </a:p>
          <a:p>
            <a:r>
              <a:rPr lang="en-US" dirty="0"/>
              <a:t>52.245-1(f)(1)(iv):Physical inventory. The Contractor shall periodically perform, record, and disclose PHYSICAL INVENTORY results. A final physical inventory shall be performed upon contract completion or termination. The Property Administrator may waive this final inventory requirement, depending on the circumstances (e.g., overall reliability of the Contractor's system or the property is to be transferred to a follow-on contract).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2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It is the contractor’s responsibility to establish the process, the methods and methodologies to accomplish this process in accordance with and using Industry Leading practices and voluntary consensus standards (VCS)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192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a:xfrm>
            <a:off x="838200" y="1825625"/>
            <a:ext cx="10515600" cy="4351338"/>
          </a:xfrm>
        </p:spPr>
        <p:txBody>
          <a:bodyPr/>
          <a:lstStyle/>
          <a:p>
            <a:endParaRPr lang="en-US" dirty="0"/>
          </a:p>
          <a:p>
            <a:endParaRPr lang="en-US" dirty="0"/>
          </a:p>
          <a:p>
            <a:r>
              <a:rPr lang="en-US" dirty="0"/>
              <a:t>ASTM Standard E2132-01(2007), “Standard Practice for Physical Inventory of Durable, Moveable Property,” ASTM International, West Conshohocken, PA. </a:t>
            </a:r>
          </a:p>
          <a:p>
            <a:endParaRPr lang="en-US" dirty="0"/>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2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67663B-F379-AE44-9AB1-379885479910}"/>
              </a:ext>
            </a:extLst>
          </p:cNvPr>
          <p:cNvGrpSpPr/>
          <p:nvPr/>
        </p:nvGrpSpPr>
        <p:grpSpPr>
          <a:xfrm>
            <a:off x="765404" y="-209006"/>
            <a:ext cx="10514142" cy="7067006"/>
            <a:chOff x="0" y="-405779"/>
            <a:chExt cx="12068977" cy="8112077"/>
          </a:xfrm>
        </p:grpSpPr>
        <p:pic>
          <p:nvPicPr>
            <p:cNvPr id="8" name="Picture 7">
              <a:extLst>
                <a:ext uri="{FF2B5EF4-FFF2-40B4-BE49-F238E27FC236}">
                  <a16:creationId xmlns:a16="http://schemas.microsoft.com/office/drawing/2014/main" id="{E7BA977A-DC96-DC48-9B2F-0E9FA039C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5779"/>
              <a:ext cx="12068977" cy="8112077"/>
            </a:xfrm>
            <a:prstGeom prst="rect">
              <a:avLst/>
            </a:prstGeom>
          </p:spPr>
        </p:pic>
        <p:sp>
          <p:nvSpPr>
            <p:cNvPr id="11" name="Oval 10">
              <a:extLst>
                <a:ext uri="{FF2B5EF4-FFF2-40B4-BE49-F238E27FC236}">
                  <a16:creationId xmlns:a16="http://schemas.microsoft.com/office/drawing/2014/main" id="{672C2C85-17E2-2241-A574-41E94D400DA5}"/>
                </a:ext>
              </a:extLst>
            </p:cNvPr>
            <p:cNvSpPr/>
            <p:nvPr/>
          </p:nvSpPr>
          <p:spPr>
            <a:xfrm>
              <a:off x="7121486" y="867579"/>
              <a:ext cx="683046" cy="3332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C919EEA-A925-7348-90F1-1A39CF088AAD}"/>
                </a:ext>
              </a:extLst>
            </p:cNvPr>
            <p:cNvSpPr txBox="1"/>
            <p:nvPr/>
          </p:nvSpPr>
          <p:spPr>
            <a:xfrm>
              <a:off x="3458992" y="4172028"/>
              <a:ext cx="3084724" cy="529936"/>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www.wispro.org</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8" descr="Text&#10;&#10;Description automatically generated">
            <a:extLst>
              <a:ext uri="{FF2B5EF4-FFF2-40B4-BE49-F238E27FC236}">
                <a16:creationId xmlns:a16="http://schemas.microsoft.com/office/drawing/2014/main" id="{4C6E23CB-F79A-485A-9BE5-057CC58BD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78" y="5877135"/>
            <a:ext cx="1701644" cy="862047"/>
          </a:xfrm>
          <a:prstGeom prst="rect">
            <a:avLst/>
          </a:prstGeom>
        </p:spPr>
      </p:pic>
      <p:sp>
        <p:nvSpPr>
          <p:cNvPr id="10" name="Date Placeholder 3">
            <a:extLst>
              <a:ext uri="{FF2B5EF4-FFF2-40B4-BE49-F238E27FC236}">
                <a16:creationId xmlns:a16="http://schemas.microsoft.com/office/drawing/2014/main" id="{AB9BA61A-3195-468E-862A-377FBD07E7BE}"/>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5239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Type of Physical Inventory</a:t>
            </a:r>
          </a:p>
          <a:p>
            <a:pPr lvl="1"/>
            <a:r>
              <a:rPr lang="en-US" sz="3200" dirty="0"/>
              <a:t>Wall to wall</a:t>
            </a:r>
          </a:p>
          <a:p>
            <a:pPr lvl="1"/>
            <a:r>
              <a:rPr lang="en-US" sz="3200" dirty="0"/>
              <a:t>Closed store</a:t>
            </a:r>
          </a:p>
          <a:p>
            <a:pPr lvl="1"/>
            <a:r>
              <a:rPr lang="en-US" sz="3200" dirty="0"/>
              <a:t>Open store</a:t>
            </a:r>
          </a:p>
          <a:p>
            <a:pPr lvl="1"/>
            <a:r>
              <a:rPr lang="en-US" sz="3200" dirty="0"/>
              <a:t>Cyclic</a:t>
            </a:r>
          </a:p>
          <a:p>
            <a:pPr lvl="1"/>
            <a:r>
              <a:rPr lang="en-US" sz="3200" dirty="0"/>
              <a:t>Sampling</a:t>
            </a:r>
          </a:p>
          <a:p>
            <a:pPr lvl="1"/>
            <a:r>
              <a:rPr lang="en-US" sz="3200" dirty="0"/>
              <a: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325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The contractor establishes</a:t>
            </a:r>
          </a:p>
          <a:p>
            <a:pPr lvl="1"/>
            <a:r>
              <a:rPr lang="en-US" sz="2800" dirty="0"/>
              <a:t>The type and Frequency of the Physical Inventory based on</a:t>
            </a:r>
          </a:p>
          <a:p>
            <a:pPr lvl="2"/>
            <a:r>
              <a:rPr lang="en-US" sz="2400" dirty="0"/>
              <a:t>Contractor’s practices</a:t>
            </a:r>
          </a:p>
          <a:p>
            <a:pPr lvl="2"/>
            <a:r>
              <a:rPr lang="en-US" sz="2400" dirty="0"/>
              <a:t>Type of GP</a:t>
            </a:r>
          </a:p>
          <a:p>
            <a:pPr lvl="2"/>
            <a:r>
              <a:rPr lang="en-US" sz="2400" dirty="0"/>
              <a:t>Use of GP</a:t>
            </a:r>
          </a:p>
          <a:p>
            <a:pPr lvl="2"/>
            <a:r>
              <a:rPr lang="en-US" sz="2400" dirty="0"/>
              <a:t>$ Value</a:t>
            </a:r>
          </a:p>
          <a:p>
            <a:pPr lvl="2"/>
            <a:r>
              <a:rPr lang="en-US" sz="2400" dirty="0"/>
              <a:t>Sensitivity</a:t>
            </a:r>
          </a:p>
          <a:p>
            <a:pPr lvl="2"/>
            <a:r>
              <a:rPr lang="en-US" sz="2400" dirty="0"/>
              <a:t>Reliability of Contractor’s PMS</a:t>
            </a:r>
          </a:p>
          <a:p>
            <a:pPr lvl="1"/>
            <a:r>
              <a:rPr lang="en-US" sz="2800" dirty="0"/>
              <a:t>Provide written procedures describing the process and outcomes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282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a:bodyPr>
          <a:lstStyle/>
          <a:p>
            <a:r>
              <a:rPr lang="en-US" dirty="0"/>
              <a:t>FAR 52.245-1(f) (vi) Reports. The Contractor shall have a process to create and provide reports of discrepancies, loss of Government property, PHYSICAL INVENTORY results, audits and self-assessments, corrective actions, and other property related reports as directed by the Contracting Officer.</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3149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lnSpcReduction="10000"/>
          </a:bodyPr>
          <a:lstStyle/>
          <a:p>
            <a:r>
              <a:rPr lang="en-US" sz="3200" dirty="0"/>
              <a:t>Discrepancies</a:t>
            </a:r>
          </a:p>
          <a:p>
            <a:r>
              <a:rPr lang="en-US" sz="3200" dirty="0"/>
              <a:t>Usual standards</a:t>
            </a:r>
          </a:p>
          <a:p>
            <a:pPr lvl="1"/>
            <a:r>
              <a:rPr lang="en-US" sz="2800" dirty="0"/>
              <a:t>High 0% discrepancies</a:t>
            </a:r>
          </a:p>
          <a:p>
            <a:pPr lvl="1"/>
            <a:r>
              <a:rPr lang="en-US" sz="2800" dirty="0"/>
              <a:t>Low 10%</a:t>
            </a:r>
          </a:p>
          <a:p>
            <a:pPr lvl="1"/>
            <a:r>
              <a:rPr lang="en-US" sz="2800" dirty="0"/>
              <a:t>Standard ½ % - 5%</a:t>
            </a:r>
          </a:p>
          <a:p>
            <a:r>
              <a:rPr lang="en-US" sz="3200" dirty="0"/>
              <a:t>Ratio can affect the Risk Assessment placed on the contractor and subsequent audit frequency</a:t>
            </a:r>
          </a:p>
          <a:p>
            <a:r>
              <a:rPr lang="en-US" sz="3200" dirty="0"/>
              <a:t>Impact the determination of compliance of the PMS which may impact Liability</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772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Autofit/>
          </a:bodyPr>
          <a:lstStyle/>
          <a:p>
            <a:r>
              <a:rPr lang="en-US" dirty="0"/>
              <a:t>STORAGE</a:t>
            </a:r>
          </a:p>
          <a:p>
            <a:r>
              <a:rPr lang="en-US" dirty="0"/>
              <a:t>FAR 52.245-1(f)(1)(viii) Utilizing Government property. </a:t>
            </a:r>
          </a:p>
          <a:p>
            <a:r>
              <a:rPr lang="en-US" dirty="0"/>
              <a:t>(A) The Contractor shall utilize, consume, move, and STORE Government Property only as authorized under this contract. The Contractor shall promptly disclose and report Government property in its possession that is excess to contract performance.</a:t>
            </a:r>
          </a:p>
          <a:p>
            <a:r>
              <a:rPr lang="en-US" dirty="0"/>
              <a:t>(B) Unless otherwise authorized in this contract or by the Property Administrator the Contractor shall not commingle Government material with material not owned by the Government.</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427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Storage:</a:t>
            </a:r>
          </a:p>
          <a:p>
            <a:r>
              <a:rPr lang="en-US" sz="3600" dirty="0"/>
              <a:t>Proper Identification of storage locations</a:t>
            </a:r>
          </a:p>
          <a:p>
            <a:r>
              <a:rPr lang="en-US" sz="3600" dirty="0"/>
              <a:t>Items separation</a:t>
            </a:r>
          </a:p>
          <a:p>
            <a:r>
              <a:rPr lang="en-US" sz="3600" dirty="0"/>
              <a:t>In-Storage Maintenance</a:t>
            </a:r>
          </a:p>
          <a:p>
            <a:r>
              <a:rPr lang="en-US" sz="3600" dirty="0"/>
              <a:t>Efficient movement of items</a:t>
            </a:r>
          </a:p>
          <a:p>
            <a:r>
              <a:rPr lang="en-US" sz="3600" dirty="0"/>
              <a:t>Locating the items when needed</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187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fontScale="92500" lnSpcReduction="10000"/>
          </a:bodyPr>
          <a:lstStyle/>
          <a:p>
            <a:r>
              <a:rPr lang="en-US" sz="3000" dirty="0"/>
              <a:t>Storage:</a:t>
            </a:r>
          </a:p>
          <a:p>
            <a:r>
              <a:rPr lang="en-US" sz="3000" dirty="0"/>
              <a:t>Covered or open</a:t>
            </a:r>
          </a:p>
          <a:p>
            <a:pPr lvl="1"/>
            <a:r>
              <a:rPr lang="en-US" sz="2600" dirty="0"/>
              <a:t>Covered storage</a:t>
            </a:r>
          </a:p>
          <a:p>
            <a:pPr lvl="2"/>
            <a:r>
              <a:rPr lang="en-US" sz="2200" dirty="0"/>
              <a:t>General Purpose</a:t>
            </a:r>
          </a:p>
          <a:p>
            <a:pPr lvl="2"/>
            <a:r>
              <a:rPr lang="en-US" sz="2200" dirty="0"/>
              <a:t>Controlled humidity</a:t>
            </a:r>
          </a:p>
          <a:p>
            <a:pPr lvl="2"/>
            <a:r>
              <a:rPr lang="en-US" sz="2200" dirty="0"/>
              <a:t>Refrigerated</a:t>
            </a:r>
          </a:p>
          <a:p>
            <a:pPr lvl="2"/>
            <a:r>
              <a:rPr lang="en-US" sz="2200" dirty="0"/>
              <a:t>Flammable storage</a:t>
            </a:r>
          </a:p>
          <a:p>
            <a:pPr lvl="2"/>
            <a:r>
              <a:rPr lang="en-US" sz="2200" dirty="0"/>
              <a:t>Shed</a:t>
            </a:r>
          </a:p>
          <a:p>
            <a:pPr lvl="2"/>
            <a:r>
              <a:rPr lang="en-US" sz="2200" dirty="0"/>
              <a:t>Transitory shelter</a:t>
            </a:r>
          </a:p>
          <a:p>
            <a:pPr lvl="1"/>
            <a:r>
              <a:rPr lang="en-US" sz="2600" dirty="0"/>
              <a:t>Non Covered</a:t>
            </a:r>
          </a:p>
          <a:p>
            <a:pPr lvl="2"/>
            <a:r>
              <a:rPr lang="en-US" sz="2200" dirty="0"/>
              <a:t>Improved</a:t>
            </a:r>
          </a:p>
          <a:p>
            <a:pPr lvl="2"/>
            <a:r>
              <a:rPr lang="en-US" sz="2200" dirty="0"/>
              <a:t>Unimproved</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734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Storage:</a:t>
            </a:r>
          </a:p>
          <a:p>
            <a:r>
              <a:rPr lang="en-US" sz="3200" dirty="0"/>
              <a:t>Commingling</a:t>
            </a:r>
          </a:p>
          <a:p>
            <a:pPr lvl="1"/>
            <a:r>
              <a:rPr lang="en-US" sz="2800" dirty="0"/>
              <a:t>Where an item when placed with or next to another like item LOSES its ability to be IDENTIFIED as to OWNERSHIP</a:t>
            </a:r>
          </a:p>
          <a:p>
            <a:r>
              <a:rPr lang="en-US" sz="3200" dirty="0"/>
              <a:t>Collocated</a:t>
            </a:r>
          </a:p>
          <a:p>
            <a:pPr lvl="1"/>
            <a:r>
              <a:rPr lang="en-US" sz="2800" dirty="0"/>
              <a:t>Where an item when placed with or next to another like item RETAINS its ability to be IDENTIFIED as to OWNERSHIP</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D24CE2D-D46A-4455-AF15-C1F23051DEBC}"/>
              </a:ext>
            </a:extLst>
          </p:cNvPr>
          <p:cNvSpPr/>
          <p:nvPr/>
        </p:nvSpPr>
        <p:spPr>
          <a:xfrm rot="20185959">
            <a:off x="2504661" y="2468219"/>
            <a:ext cx="7182679" cy="1921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YOU SHALL NOT COMMINGLE!</a:t>
            </a:r>
          </a:p>
        </p:txBody>
      </p:sp>
    </p:spTree>
    <p:extLst>
      <p:ext uri="{BB962C8B-B14F-4D97-AF65-F5344CB8AC3E}">
        <p14:creationId xmlns:p14="http://schemas.microsoft.com/office/powerpoint/2010/main" val="319160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dirty="0"/>
              <a:t>MOVEMENT</a:t>
            </a:r>
          </a:p>
          <a:p>
            <a:r>
              <a:rPr lang="en-US" dirty="0"/>
              <a:t>FAR 52.245-1(f) (1) (viii) Utilizing Government property. </a:t>
            </a:r>
          </a:p>
          <a:p>
            <a:r>
              <a:rPr lang="en-US" dirty="0"/>
              <a:t>(A) The Contractor shall utilize, consume, MOVE, and store Government Property only as authorized under this contract. The Contractor shall promptly disclose and report Government property in its possession that is excess to contract performance.</a:t>
            </a:r>
          </a:p>
          <a:p>
            <a:r>
              <a:rPr lang="en-US" dirty="0"/>
              <a:t>(B) Unless otherwise authorized in this contract or by the Property Administrator the Contractor shall not commingle Government material with material not owned by the Government.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60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lnSpcReduction="10000"/>
          </a:bodyPr>
          <a:lstStyle/>
          <a:p>
            <a:r>
              <a:rPr lang="en-US" dirty="0"/>
              <a:t>The process of Movement includes</a:t>
            </a:r>
          </a:p>
          <a:p>
            <a:pPr lvl="1"/>
            <a:r>
              <a:rPr lang="en-US" dirty="0"/>
              <a:t>Local (onsite from one location to another)</a:t>
            </a:r>
          </a:p>
          <a:p>
            <a:pPr lvl="1"/>
            <a:r>
              <a:rPr lang="en-US" dirty="0"/>
              <a:t>Off-site (authorization to move, documentation, user responsibility, property record updated…)</a:t>
            </a:r>
          </a:p>
          <a:p>
            <a:pPr lvl="1"/>
            <a:r>
              <a:rPr lang="en-US" dirty="0"/>
              <a:t>Records (must be annotated, change of custodians?, time frame for return?...)</a:t>
            </a:r>
          </a:p>
          <a:p>
            <a:pPr lvl="1"/>
            <a:r>
              <a:rPr lang="en-US" dirty="0"/>
              <a:t>Property Movement documents (Move tickets, travelers, hand receipts…)</a:t>
            </a:r>
          </a:p>
          <a:p>
            <a:pPr lvl="1"/>
            <a:r>
              <a:rPr lang="en-US" dirty="0"/>
              <a:t>Packaging (if need to meet certain requirement regarding transport of goods)</a:t>
            </a:r>
          </a:p>
          <a:p>
            <a:pPr lvl="1"/>
            <a:r>
              <a:rPr lang="en-US" dirty="0"/>
              <a:t>Shipping (from a geographic area to another, Must be authorized, documented)</a:t>
            </a:r>
          </a:p>
          <a:p>
            <a:pPr lvl="1"/>
            <a:r>
              <a:rPr lang="en-US" dirty="0"/>
              <a:t>Hazardous Material/Waste (governed by Title 49 CFR)</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60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we will learn today</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F73A919-5EA3-477E-BC53-F0D684D6619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763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UTILIZATION</a:t>
            </a:r>
          </a:p>
          <a:p>
            <a:r>
              <a:rPr lang="en-US" sz="3200" dirty="0"/>
              <a:t>52.245-1 (f) (1) (viii) Utilizing Government property. </a:t>
            </a:r>
          </a:p>
          <a:p>
            <a:r>
              <a:rPr lang="en-US" sz="3200" dirty="0"/>
              <a:t>(A) The Contractor shall UTILIZE, consume, move, and store Government Property only AS AUTHORIZED under this contract. The Contractor shall promptly DISCLOSE and REPORT Government property in its possession that is excess to contract performance.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095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GP is generally authorized for use on the contract under which it is accountable.</a:t>
            </a:r>
          </a:p>
          <a:p>
            <a:r>
              <a:rPr lang="en-US" sz="3200" dirty="0"/>
              <a:t>Contractor are generally NOT authorized to use GP for any other use, Government or Commercial.</a:t>
            </a:r>
          </a:p>
          <a:p>
            <a:r>
              <a:rPr lang="en-US" sz="3200" dirty="0"/>
              <a:t>The contractor must obtain WRITTEN APPROVAL from the CO having cognizance over the property prior to use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19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A word about Excess Property:</a:t>
            </a:r>
          </a:p>
          <a:p>
            <a:r>
              <a:rPr lang="en-US" sz="3200" dirty="0"/>
              <a:t>Contractor must have a process to identify GP in excess to contractual requirement (Measure and record USE) </a:t>
            </a:r>
          </a:p>
          <a:p>
            <a:r>
              <a:rPr lang="en-US" sz="3200" dirty="0"/>
              <a:t>GP that has no current usage or activity should be reviewed to initiate disposal action or justify retention.</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2036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CONSUMPTION PROCESS</a:t>
            </a:r>
          </a:p>
          <a:p>
            <a:r>
              <a:rPr lang="en-US" sz="3200" dirty="0"/>
              <a:t>52.245-1 (f) (1) (viii) Utilizing Government property. </a:t>
            </a:r>
          </a:p>
          <a:p>
            <a:r>
              <a:rPr lang="en-US" sz="3200" dirty="0"/>
              <a:t>(A) The Contractor shall utilize, CONSUME, move, and store Government Property only AS AUTHORIZED under this contract. The Contractor shall promptly DISCLOSE and REPORT Government property in its possession that is excess to contract performance.</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851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Consumption is MATERIAL ONLY</a:t>
            </a:r>
          </a:p>
          <a:p>
            <a:r>
              <a:rPr lang="en-US" sz="3200" dirty="0"/>
              <a:t>The process consist in 4 elements:</a:t>
            </a:r>
          </a:p>
          <a:p>
            <a:pPr lvl="1"/>
            <a:r>
              <a:rPr lang="en-US" sz="2800" dirty="0"/>
              <a:t>Issuance of material in reasonable and proper quantity</a:t>
            </a:r>
          </a:p>
          <a:p>
            <a:pPr lvl="1"/>
            <a:r>
              <a:rPr lang="en-US" sz="2800" dirty="0"/>
              <a:t>Actual usage of material</a:t>
            </a:r>
          </a:p>
          <a:p>
            <a:pPr lvl="1"/>
            <a:r>
              <a:rPr lang="en-US" sz="2800" dirty="0"/>
              <a:t>Return of any unused portion to stock</a:t>
            </a:r>
          </a:p>
          <a:p>
            <a:pPr lvl="1"/>
            <a:r>
              <a:rPr lang="en-US" sz="2800" dirty="0"/>
              <a:t>Part or components removed or recovered from repairs, rework, testing </a:t>
            </a:r>
            <a:r>
              <a:rPr lang="en-US" sz="2800" dirty="0" err="1"/>
              <a:t>etc</a:t>
            </a:r>
            <a:r>
              <a:rPr lang="en-US" sz="2800" dirty="0"/>
              <a:t>…  those parts are returned to stock with the prospect of future use or disposition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392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REPORTING PROCESS</a:t>
            </a:r>
          </a:p>
          <a:p>
            <a:r>
              <a:rPr lang="en-US" sz="3200" dirty="0"/>
              <a:t>52.245-1 (f) (1) (vi) Reports</a:t>
            </a:r>
          </a:p>
          <a:p>
            <a:r>
              <a:rPr lang="en-US" sz="3200" dirty="0"/>
              <a:t>The Contractor shall have a process to create and provide reports of discrepancies, loss of Government property, physical inventory results, audits and self-assessments, corrective actions, and other property related reports as directed by the Contracting Officer.</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476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fontScale="92500" lnSpcReduction="10000"/>
          </a:bodyPr>
          <a:lstStyle/>
          <a:p>
            <a:r>
              <a:rPr lang="en-US" sz="3200" dirty="0"/>
              <a:t>Many different reports</a:t>
            </a:r>
          </a:p>
          <a:p>
            <a:pPr lvl="1"/>
            <a:r>
              <a:rPr lang="en-US" sz="2800" dirty="0"/>
              <a:t>Discrepancies (see receiving process)</a:t>
            </a:r>
          </a:p>
          <a:p>
            <a:pPr lvl="1"/>
            <a:r>
              <a:rPr lang="en-US" sz="2800" dirty="0"/>
              <a:t>Loss Theft Damage or Destruction (sometimes Automated DOD: PCCARS: Plant Clearance Automated Reutilization Screening System -  52.245-1(f) (1) (vi) (B) contains the guidelines regarding the required Data)</a:t>
            </a:r>
          </a:p>
          <a:p>
            <a:pPr lvl="1"/>
            <a:r>
              <a:rPr lang="en-US" sz="2800" dirty="0"/>
              <a:t>Physical Inventory results (reporting all overages and shortages)</a:t>
            </a:r>
          </a:p>
          <a:p>
            <a:pPr lvl="1"/>
            <a:r>
              <a:rPr lang="en-US" sz="2800" dirty="0"/>
              <a:t>Audits and Self Assessments (when findings are significant)</a:t>
            </a:r>
          </a:p>
          <a:p>
            <a:pPr lvl="1"/>
            <a:r>
              <a:rPr lang="en-US" sz="2800" dirty="0"/>
              <a:t>Correctives actions, Plans (Reporting change in the PMS system)</a:t>
            </a:r>
          </a:p>
          <a:p>
            <a:pPr lvl="1"/>
            <a:r>
              <a:rPr lang="en-US" sz="2800" dirty="0"/>
              <a:t>Other property related reports as directed by the CO </a:t>
            </a:r>
          </a:p>
          <a:p>
            <a:pPr lvl="1"/>
            <a:r>
              <a:rPr lang="en-US" sz="2800" dirty="0"/>
              <a:t>Any other contractually required reports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7151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MAINTENANCE PROCESS</a:t>
            </a:r>
          </a:p>
          <a:p>
            <a:r>
              <a:rPr lang="en-US" sz="3200" dirty="0"/>
              <a:t>52.245-1 (b) Property management. </a:t>
            </a:r>
          </a:p>
          <a:p>
            <a:r>
              <a:rPr lang="en-US" sz="3200" dirty="0"/>
              <a:t>(1) The Contractor shall have a system of internal controls to manage (control, use, preserve, protect, repair and MAINTAIN) Government property in its possession.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722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The Maintenance process</a:t>
            </a:r>
          </a:p>
          <a:p>
            <a:pPr lvl="1"/>
            <a:r>
              <a:rPr lang="en-US" sz="3200" dirty="0"/>
              <a:t>General Maintenance: Routine day by day maintenance that is required for efficient and economical operation of GP (Includes inspecting, cleaning, adjusting, calibrating…)</a:t>
            </a:r>
          </a:p>
          <a:p>
            <a:pPr lvl="1"/>
            <a:r>
              <a:rPr lang="en-US" sz="3200" dirty="0"/>
              <a:t>Preventive Maintenance: part of the General Maintenance requirement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2748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The Maintenance process</a:t>
            </a:r>
          </a:p>
          <a:p>
            <a:pPr lvl="1"/>
            <a:r>
              <a:rPr lang="en-US" sz="3200" dirty="0"/>
              <a:t>General and preventive maintenance are to be performed by the contractor as part of its SOP. The costs of this maintenance program are generally included in the cost of contract as an overhead charge.</a:t>
            </a:r>
          </a:p>
          <a:p>
            <a:pPr lvl="1"/>
            <a:r>
              <a:rPr lang="en-US" sz="3200" dirty="0"/>
              <a:t>The government generally does not pay additional expenses for general or preventive Maintenance of GP. </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90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we will Cover Today</a:t>
            </a:r>
          </a:p>
        </p:txBody>
      </p:sp>
      <p:sp>
        <p:nvSpPr>
          <p:cNvPr id="3" name="Content Placeholder 2"/>
          <p:cNvSpPr>
            <a:spLocks noGrp="1"/>
          </p:cNvSpPr>
          <p:nvPr>
            <p:ph idx="1"/>
          </p:nvPr>
        </p:nvSpPr>
        <p:spPr/>
        <p:txBody>
          <a:bodyPr/>
          <a:lstStyle/>
          <a:p>
            <a:r>
              <a:rPr lang="en-US" sz="3200" dirty="0"/>
              <a:t>Definitions of Government Property</a:t>
            </a:r>
          </a:p>
          <a:p>
            <a:r>
              <a:rPr lang="en-US" sz="3200" dirty="0"/>
              <a:t>The FAR Clauses and the FAR supplements</a:t>
            </a:r>
          </a:p>
          <a:p>
            <a:r>
              <a:rPr lang="en-US" sz="3200" dirty="0"/>
              <a:t>The Property Management System </a:t>
            </a:r>
          </a:p>
          <a:p>
            <a:r>
              <a:rPr lang="en-US" sz="3200" dirty="0"/>
              <a:t>Subcontractors – what to know</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8363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i="1" dirty="0"/>
              <a:t>Relief of stewardship responsibility and liability.                 </a:t>
            </a:r>
            <a:r>
              <a:rPr lang="en-US" sz="3200" dirty="0"/>
              <a:t>LTDD</a:t>
            </a:r>
          </a:p>
          <a:p>
            <a:r>
              <a:rPr lang="en-US" sz="3200" dirty="0"/>
              <a:t>52.245-1 (f) (1)(vii) Relief of stewardship responsibility and liability. The Contractor shall have a process to enable the prompt recognition, investigation, disclosure and reporting of loss of Government property, including losses that occur at subcontractor or alternate site locations.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6F9A63E3-A5F5-4201-BA43-4A815EA4A224}"/>
              </a:ext>
            </a:extLst>
          </p:cNvPr>
          <p:cNvSpPr/>
          <p:nvPr/>
        </p:nvSpPr>
        <p:spPr>
          <a:xfrm>
            <a:off x="9003792" y="18256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290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Relief of stewardship responsibility and liability. </a:t>
            </a:r>
          </a:p>
          <a:p>
            <a:r>
              <a:rPr lang="en-US" sz="3200" dirty="0"/>
              <a:t>Generally the contractor is NOT held liable for LTDD under:</a:t>
            </a:r>
          </a:p>
          <a:p>
            <a:pPr lvl="1"/>
            <a:r>
              <a:rPr lang="en-US" sz="2800" dirty="0"/>
              <a:t>Cost reimbursement contracts</a:t>
            </a:r>
          </a:p>
          <a:p>
            <a:pPr lvl="1"/>
            <a:r>
              <a:rPr lang="en-US" sz="2800" dirty="0"/>
              <a:t>Time and material contracts</a:t>
            </a:r>
          </a:p>
          <a:p>
            <a:pPr lvl="1"/>
            <a:r>
              <a:rPr lang="en-US" sz="2800" dirty="0"/>
              <a:t>Labor Hour contracts</a:t>
            </a:r>
          </a:p>
          <a:p>
            <a:pPr lvl="1"/>
            <a:r>
              <a:rPr lang="en-US" sz="2800" dirty="0"/>
              <a:t>Fixed-price contracts awarded on the basis of submission of certified cost or pricing data.</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252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Relief of stewardship responsibility and liability. </a:t>
            </a:r>
          </a:p>
          <a:p>
            <a:r>
              <a:rPr lang="en-US" sz="3600" dirty="0"/>
              <a:t>Generally the contractor IS held liable for LTDD under:</a:t>
            </a:r>
          </a:p>
          <a:p>
            <a:r>
              <a:rPr lang="en-US" sz="3600" dirty="0"/>
              <a:t>Fixed price contracts for which THERE IS an exception at FAR 15.403-1</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69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2 forms of liability:</a:t>
            </a:r>
          </a:p>
          <a:p>
            <a:pPr lvl="1"/>
            <a:r>
              <a:rPr lang="en-US" sz="3200" dirty="0"/>
              <a:t>Limited Risk of Loss provision (52.245-1 (h))</a:t>
            </a:r>
          </a:p>
          <a:p>
            <a:pPr lvl="1"/>
            <a:r>
              <a:rPr lang="en-US" sz="3200" dirty="0"/>
              <a:t>Full Risk of Loss provision (52.245-1 alternate I)</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532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600" dirty="0"/>
              <a:t>2 forms of liability:</a:t>
            </a:r>
          </a:p>
          <a:p>
            <a:pPr lvl="1"/>
            <a:r>
              <a:rPr lang="en-US" sz="3200" dirty="0"/>
              <a:t>Full Risk of loss provision (52.245-1 alternate I)</a:t>
            </a:r>
          </a:p>
          <a:p>
            <a:pPr lvl="2"/>
            <a:r>
              <a:rPr lang="en-US" sz="2800" dirty="0"/>
              <a:t>Liable to ANY Loss, Theft Damage or Destruction EXCEPT reasonable wear and tear or reasonable and proper consumption</a:t>
            </a:r>
          </a:p>
          <a:p>
            <a:pPr lvl="2"/>
            <a:r>
              <a:rPr lang="en-US" sz="2800" dirty="0"/>
              <a:t>How much liable?: Intrinsic value to define the QUANTUM (replacement cost, repair cost, salvage cost or scrap cost depending on the type of loss and government future need of the GP)</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877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lnSpcReduction="10000"/>
          </a:bodyPr>
          <a:lstStyle/>
          <a:p>
            <a:r>
              <a:rPr lang="en-US" sz="3600" dirty="0"/>
              <a:t>2 forms of liability:</a:t>
            </a:r>
          </a:p>
          <a:p>
            <a:pPr lvl="2"/>
            <a:r>
              <a:rPr lang="en-US" sz="2800" dirty="0"/>
              <a:t>Limited Risk of loss provision (52.245-1 (h)</a:t>
            </a:r>
          </a:p>
          <a:p>
            <a:pPr lvl="2"/>
            <a:r>
              <a:rPr lang="en-US" sz="2800" dirty="0"/>
              <a:t>1) Unless otherwise provided for in the contract, the Contractor shall not be liable for loss of Government property furnished or acquired under this contract, except when any one of the following applies:</a:t>
            </a:r>
          </a:p>
          <a:p>
            <a:pPr lvl="3"/>
            <a:r>
              <a:rPr lang="en-US" sz="2400" dirty="0"/>
              <a:t>Risk cover by Insurance (Must be specified in the contract)</a:t>
            </a:r>
          </a:p>
          <a:p>
            <a:pPr lvl="3"/>
            <a:r>
              <a:rPr lang="en-US" sz="2400" dirty="0"/>
              <a:t>Willful misconduct, lack of good faith by the MANAGERIAL PERSONNEL (Importance of definitions)</a:t>
            </a:r>
          </a:p>
          <a:p>
            <a:pPr lvl="3"/>
            <a:r>
              <a:rPr lang="en-US" sz="2400" dirty="0"/>
              <a:t>WITHDRAWAL of the Government assumption of risk (PMS is inadequate – ACO authority  must be in writing)</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9436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dirty="0"/>
              <a:t>DISPOSITION</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1589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r>
              <a:rPr lang="en-US" sz="3200" dirty="0"/>
              <a:t>Normally all disposition directs are issued through:</a:t>
            </a:r>
          </a:p>
          <a:p>
            <a:pPr lvl="1"/>
            <a:r>
              <a:rPr lang="en-US" sz="2800" dirty="0"/>
              <a:t>The contract</a:t>
            </a:r>
          </a:p>
          <a:p>
            <a:pPr lvl="2"/>
            <a:r>
              <a:rPr lang="en-US" sz="2400" dirty="0"/>
              <a:t>There may be specific disposition directions provided within the terms and conditions of the contracts. If there are no specific directions within the contract then the GP clause 52.245-1 provides guidance</a:t>
            </a:r>
          </a:p>
          <a:p>
            <a:r>
              <a:rPr lang="en-US" sz="3200" dirty="0"/>
              <a:t>The PCO, Plant Clearance Officer is the authorized representative that may issue disposition directions</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9633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lstStyle/>
          <a:p>
            <a:pPr marL="0" indent="0">
              <a:buNone/>
            </a:pPr>
            <a:r>
              <a:rPr lang="en-US" dirty="0"/>
              <a:t>52.245-1 (j) provide guidance for disposition</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621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Property Management System</a:t>
            </a:r>
          </a:p>
        </p:txBody>
      </p:sp>
      <p:sp>
        <p:nvSpPr>
          <p:cNvPr id="3" name="Content Placeholder 2"/>
          <p:cNvSpPr>
            <a:spLocks noGrp="1"/>
          </p:cNvSpPr>
          <p:nvPr>
            <p:ph idx="1"/>
          </p:nvPr>
        </p:nvSpPr>
        <p:spPr/>
        <p:txBody>
          <a:bodyPr>
            <a:normAutofit lnSpcReduction="10000"/>
          </a:bodyPr>
          <a:lstStyle/>
          <a:p>
            <a:r>
              <a:rPr lang="en-US" sz="3200" dirty="0"/>
              <a:t>Steps in the Disposition process:</a:t>
            </a:r>
          </a:p>
          <a:p>
            <a:pPr lvl="1"/>
            <a:r>
              <a:rPr lang="en-US" sz="2800" dirty="0"/>
              <a:t>Documentation / notification of excess property</a:t>
            </a:r>
          </a:p>
          <a:p>
            <a:pPr lvl="1"/>
            <a:r>
              <a:rPr lang="en-US" sz="2800" dirty="0"/>
              <a:t>Pick up</a:t>
            </a:r>
          </a:p>
          <a:p>
            <a:pPr lvl="1"/>
            <a:r>
              <a:rPr lang="en-US" sz="2800" dirty="0"/>
              <a:t>Storage</a:t>
            </a:r>
          </a:p>
          <a:p>
            <a:pPr lvl="1"/>
            <a:r>
              <a:rPr lang="en-US" sz="2800" dirty="0"/>
              <a:t>Review for usability</a:t>
            </a:r>
          </a:p>
          <a:p>
            <a:pPr lvl="2"/>
            <a:r>
              <a:rPr lang="en-US" sz="2400" dirty="0"/>
              <a:t>Reutilization</a:t>
            </a:r>
          </a:p>
          <a:p>
            <a:pPr lvl="2"/>
            <a:r>
              <a:rPr lang="en-US" sz="2400" dirty="0"/>
              <a:t>Recycling</a:t>
            </a:r>
          </a:p>
          <a:p>
            <a:pPr lvl="2"/>
            <a:r>
              <a:rPr lang="en-US" sz="2400" dirty="0"/>
              <a:t>Methods of Disposal</a:t>
            </a:r>
          </a:p>
          <a:p>
            <a:pPr lvl="2"/>
            <a:r>
              <a:rPr lang="en-US" sz="2400" dirty="0"/>
              <a:t>Trade-ins / exchange sales</a:t>
            </a:r>
          </a:p>
          <a:p>
            <a:pPr lvl="2"/>
            <a:r>
              <a:rPr lang="en-US" sz="2400" dirty="0"/>
              <a:t>Donation/Destruction/Retirement</a:t>
            </a:r>
          </a:p>
          <a:p>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336FE8-B02B-4F0C-80BD-4B3A967C78D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7C8F9-D69E-408A-9471-1F7D9DCD1C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940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7C384941-0014-4CB0-A5DC-011C4C8E416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4.xml><?xml version="1.0" encoding="utf-8"?>
<a:theme xmlns:a="http://schemas.openxmlformats.org/drawingml/2006/main" name="2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5.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9283</TotalTime>
  <Words>6676</Words>
  <Application>Microsoft Office PowerPoint</Application>
  <PresentationFormat>Widescreen</PresentationFormat>
  <Paragraphs>998</Paragraphs>
  <Slides>123</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123</vt:i4>
      </vt:variant>
    </vt:vector>
  </HeadingPairs>
  <TitlesOfParts>
    <vt:vector size="134" baseType="lpstr">
      <vt:lpstr>Arial</vt:lpstr>
      <vt:lpstr>Calibri</vt:lpstr>
      <vt:lpstr>Corbel</vt:lpstr>
      <vt:lpstr>Times New Roman</vt:lpstr>
      <vt:lpstr>Wingdings</vt:lpstr>
      <vt:lpstr>Office Theme</vt:lpstr>
      <vt:lpstr>1_Custom Design</vt:lpstr>
      <vt:lpstr>Custom Design</vt:lpstr>
      <vt:lpstr>28_Custom Design</vt:lpstr>
      <vt:lpstr>23_Custom Design</vt:lpstr>
      <vt:lpstr>2_Custom Design</vt:lpstr>
      <vt:lpstr>PowerPoint Presentation</vt:lpstr>
      <vt:lpstr>Webinar Etiquette</vt:lpstr>
      <vt:lpstr>PowerPoint Presentation</vt:lpstr>
      <vt:lpstr>ABOUT WPI Supporting the mission</vt:lpstr>
      <vt:lpstr>PowerPoint Presentation</vt:lpstr>
      <vt:lpstr>PowerPoint Presentation</vt:lpstr>
      <vt:lpstr>PowerPoint Presentation</vt:lpstr>
      <vt:lpstr>What we will learn today</vt:lpstr>
      <vt:lpstr>What we will Cover Today</vt:lpstr>
      <vt:lpstr>Definitions of Government Property</vt:lpstr>
      <vt:lpstr>The definitions of government property (GP)</vt:lpstr>
      <vt:lpstr>The definitions of government property (GP)</vt:lpstr>
      <vt:lpstr>The definitions of government property (GP)</vt:lpstr>
      <vt:lpstr>The Government Furnished Property</vt:lpstr>
      <vt:lpstr>The Government Furnished Property</vt:lpstr>
      <vt:lpstr>Contractor Acquired Property</vt:lpstr>
      <vt:lpstr>Contractor Acquired Property</vt:lpstr>
      <vt:lpstr>The FAR Clauses and the FAR supplements</vt:lpstr>
      <vt:lpstr>Regulatory Landscape</vt:lpstr>
      <vt:lpstr>52.245-1</vt:lpstr>
      <vt:lpstr>52.245-1</vt:lpstr>
      <vt:lpstr>52.245-1 Alt I</vt:lpstr>
      <vt:lpstr>52.245-1 Alt II</vt:lpstr>
      <vt:lpstr>52.245-1 Alt II</vt:lpstr>
      <vt:lpstr>52.245-2</vt:lpstr>
      <vt:lpstr>52.245-2</vt:lpstr>
      <vt:lpstr>52.245-2</vt:lpstr>
      <vt:lpstr>52.245-2</vt:lpstr>
      <vt:lpstr>52.245-2</vt:lpstr>
      <vt:lpstr>52.245-2</vt:lpstr>
      <vt:lpstr>52.245-2</vt:lpstr>
      <vt:lpstr>52.245-9</vt:lpstr>
      <vt:lpstr>52.245-9</vt:lpstr>
      <vt:lpstr>52.245-9</vt:lpstr>
      <vt:lpstr>52.245-9</vt:lpstr>
      <vt:lpstr>52.245-9</vt:lpstr>
      <vt:lpstr>52.245-9</vt:lpstr>
      <vt:lpstr>52.245-9</vt:lpstr>
      <vt:lpstr>The FAR Supplements</vt:lpstr>
      <vt:lpstr>The FAR Supplements</vt:lpstr>
      <vt:lpstr>DFAR</vt:lpstr>
      <vt:lpstr>Five DFARS Government Property Clauses that are LINKED to the FAR 52.245-1</vt:lpstr>
      <vt:lpstr>One additional DFARS Government Property Clause</vt:lpstr>
      <vt:lpstr>THE GFP Module</vt:lpstr>
      <vt:lpstr>THE GFP Module</vt:lpstr>
      <vt:lpstr>PowerPoint Presentation</vt:lpstr>
      <vt:lpstr>The Property Management System </vt:lpstr>
      <vt:lpstr>What does FAR 52.245-1 say?</vt:lpstr>
      <vt:lpstr>The Property Management System</vt:lpstr>
      <vt:lpstr>The Property Management System</vt:lpstr>
      <vt:lpstr>System Requirements 52.245-1</vt:lpstr>
      <vt:lpstr>The Property Management System</vt:lpstr>
      <vt:lpstr>The Property Management System</vt:lpstr>
      <vt:lpstr>The Property Management System</vt:lpstr>
      <vt:lpstr>The Property Management System</vt:lpstr>
      <vt:lpstr>52.245-1</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The Property Management System</vt:lpstr>
      <vt:lpstr>Subcontractors – what to know</vt:lpstr>
      <vt:lpstr>Subcontractors </vt:lpstr>
      <vt:lpstr>Subcontractors </vt:lpstr>
      <vt:lpstr>Subcontractors</vt:lpstr>
      <vt:lpstr>Subcontractors</vt:lpstr>
      <vt:lpstr>Subcontractors</vt:lpstr>
      <vt:lpstr>Final Words</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Cybersecurity – update – December 2020</vt:lpstr>
      <vt:lpstr>252.204-7020 – Basic Assessment</vt:lpstr>
      <vt:lpstr>Current Cyber Requirements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Aina</dc:creator>
  <cp:lastModifiedBy>Ben Blanc</cp:lastModifiedBy>
  <cp:revision>459</cp:revision>
  <cp:lastPrinted>2018-10-09T16:49:15Z</cp:lastPrinted>
  <dcterms:created xsi:type="dcterms:W3CDTF">2015-01-14T23:46:48Z</dcterms:created>
  <dcterms:modified xsi:type="dcterms:W3CDTF">2022-09-16T19:29:26Z</dcterms:modified>
</cp:coreProperties>
</file>