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297" r:id="rId6"/>
    <p:sldId id="311" r:id="rId7"/>
    <p:sldId id="299" r:id="rId8"/>
    <p:sldId id="317" r:id="rId9"/>
    <p:sldId id="318" r:id="rId10"/>
    <p:sldId id="319" r:id="rId11"/>
    <p:sldId id="312" r:id="rId12"/>
    <p:sldId id="314" r:id="rId13"/>
    <p:sldId id="468" r:id="rId14"/>
    <p:sldId id="463" r:id="rId15"/>
    <p:sldId id="459" r:id="rId16"/>
    <p:sldId id="315" r:id="rId17"/>
    <p:sldId id="2799" r:id="rId18"/>
    <p:sldId id="2800" r:id="rId19"/>
    <p:sldId id="2752" r:id="rId20"/>
    <p:sldId id="464" r:id="rId21"/>
    <p:sldId id="274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0"/>
    <a:srgbClr val="002E6D"/>
    <a:srgbClr val="1C1F2A"/>
    <a:srgbClr val="1C202B"/>
    <a:srgbClr val="969696"/>
    <a:srgbClr val="CC3538"/>
    <a:srgbClr val="898989"/>
    <a:srgbClr val="007EB4"/>
    <a:srgbClr val="003E7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63661" autoAdjust="0"/>
  </p:normalViewPr>
  <p:slideViewPr>
    <p:cSldViewPr snapToGrid="0" snapToObjects="1">
      <p:cViewPr varScale="1">
        <p:scale>
          <a:sx n="69" d="100"/>
          <a:sy n="69" d="100"/>
        </p:scale>
        <p:origin x="2694" y="60"/>
      </p:cViewPr>
      <p:guideLst>
        <p:guide orient="horz" pos="2160"/>
        <p:guide pos="2880"/>
      </p:guideLst>
    </p:cSldViewPr>
  </p:slideViewPr>
  <p:outlineViewPr>
    <p:cViewPr>
      <p:scale>
        <a:sx n="33" d="100"/>
        <a:sy n="33" d="100"/>
      </p:scale>
      <p:origin x="0" y="-5464"/>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062E8F-0327-1B44-880E-F1AFCA2C073C}" type="datetimeFigureOut">
              <a:rPr lang="en-US" smtClean="0"/>
              <a:t>10/18/2022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BF4D7-81BE-0B4C-B655-82AD930F9C8A}" type="datetimeFigureOut">
              <a:rPr lang="en-US" smtClean="0"/>
              <a:t>10/18/2022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login.gov/"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beta.certify.sba.gov/" TargetMode="External"/><Relationship Id="rId4" Type="http://schemas.openxmlformats.org/officeDocument/2006/relationships/hyperlink" Target="https://web.sba.gov/pro-net/search/dsp_dsbs.cf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54177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WOSB Program participants will be required to create a new profile and upload all necessary documents to demonstrate their eligibility.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10</a:t>
            </a:fld>
            <a:endParaRPr lang="en-US"/>
          </a:p>
        </p:txBody>
      </p:sp>
    </p:spTree>
    <p:extLst>
      <p:ext uri="{BB962C8B-B14F-4D97-AF65-F5344CB8AC3E}">
        <p14:creationId xmlns:p14="http://schemas.microsoft.com/office/powerpoint/2010/main" val="1790384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11</a:t>
            </a:fld>
            <a:endParaRPr lang="en-US"/>
          </a:p>
        </p:txBody>
      </p:sp>
    </p:spTree>
    <p:extLst>
      <p:ext uri="{BB962C8B-B14F-4D97-AF65-F5344CB8AC3E}">
        <p14:creationId xmlns:p14="http://schemas.microsoft.com/office/powerpoint/2010/main" val="4213188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Third-party certified firms must re-certify three years after the date of their most recent re-certification as a third-party certified firm. </a:t>
            </a:r>
          </a:p>
        </p:txBody>
      </p:sp>
      <p:sp>
        <p:nvSpPr>
          <p:cNvPr id="4" name="Slide Number Placeholder 3"/>
          <p:cNvSpPr>
            <a:spLocks noGrp="1"/>
          </p:cNvSpPr>
          <p:nvPr>
            <p:ph type="sldNum" sz="quarter" idx="5"/>
          </p:nvPr>
        </p:nvSpPr>
        <p:spPr/>
        <p:txBody>
          <a:bodyPr/>
          <a:lstStyle/>
          <a:p>
            <a:fld id="{452140A9-11FD-AB46-B99D-C1331D8D84D1}" type="slidenum">
              <a:rPr lang="en-US" smtClean="0"/>
              <a:t>12</a:t>
            </a:fld>
            <a:endParaRPr lang="en-US"/>
          </a:p>
        </p:txBody>
      </p:sp>
    </p:spTree>
    <p:extLst>
      <p:ext uri="{BB962C8B-B14F-4D97-AF65-F5344CB8AC3E}">
        <p14:creationId xmlns:p14="http://schemas.microsoft.com/office/powerpoint/2010/main" val="2245689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3238" y="1143000"/>
            <a:ext cx="3311525" cy="2484438"/>
          </a:xfrm>
        </p:spPr>
      </p:sp>
      <p:sp>
        <p:nvSpPr>
          <p:cNvPr id="3" name="Notes Placeholder 2"/>
          <p:cNvSpPr>
            <a:spLocks noGrp="1"/>
          </p:cNvSpPr>
          <p:nvPr>
            <p:ph type="body" idx="1"/>
          </p:nvPr>
        </p:nvSpPr>
        <p:spPr/>
        <p:txBody>
          <a:bodyPr/>
          <a:lstStyle/>
          <a:p>
            <a:pPr lvl="0" eaLnBrk="0" hangingPunct="0"/>
            <a:r>
              <a:rPr lang="en-US" b="1" dirty="0"/>
              <a:t>Step 1: Register in SAM</a:t>
            </a:r>
            <a:endParaRPr lang="en-US" dirty="0"/>
          </a:p>
          <a:p>
            <a:pPr lvl="1" eaLnBrk="0" hangingPunct="0"/>
            <a:r>
              <a:rPr lang="en-US" dirty="0"/>
              <a:t>The System for Award Management (SAM) is a registration system owned by GSA and located at </a:t>
            </a:r>
            <a:r>
              <a:rPr lang="en-US" u="sng" dirty="0">
                <a:hlinkClick r:id="rId3"/>
              </a:rPr>
              <a:t>www.SAM.gov</a:t>
            </a:r>
            <a:endParaRPr lang="en-US" sz="1100" dirty="0"/>
          </a:p>
          <a:p>
            <a:pPr lvl="1" eaLnBrk="0" hangingPunct="0"/>
            <a:r>
              <a:rPr lang="en-US" dirty="0"/>
              <a:t>SAM is where companies represent their eligibility for federal contracts (representations and certifications)</a:t>
            </a:r>
            <a:endParaRPr lang="en-US" sz="1100" dirty="0"/>
          </a:p>
          <a:p>
            <a:pPr lvl="1" eaLnBrk="0" hangingPunct="0"/>
            <a:r>
              <a:rPr lang="en-US" dirty="0"/>
              <a:t>In order to begin the process of certifying as a WOSB or EDWOSB, you must first establish a user account on the SAM site, and then register your entity in SAM.</a:t>
            </a:r>
            <a:endParaRPr lang="en-US" sz="1100" dirty="0"/>
          </a:p>
          <a:p>
            <a:pPr lvl="1" eaLnBrk="0" hangingPunct="0"/>
            <a:r>
              <a:rPr lang="en-US" b="1" i="1" dirty="0"/>
              <a:t>Note: DO NOT represent as a WOSB or EDWOSB at this stage.</a:t>
            </a:r>
          </a:p>
          <a:p>
            <a:pPr lvl="1" eaLnBrk="0" hangingPunct="0"/>
            <a:endParaRPr lang="en-US" sz="1100" dirty="0"/>
          </a:p>
          <a:p>
            <a:pPr lvl="0" eaLnBrk="0" hangingPunct="0"/>
            <a:r>
              <a:rPr lang="en-US" b="1" dirty="0"/>
              <a:t>Step 2: Apply to Certify.SBA.gov</a:t>
            </a:r>
            <a:endParaRPr lang="en-US" dirty="0"/>
          </a:p>
          <a:p>
            <a:pPr lvl="1" eaLnBrk="0" hangingPunct="0"/>
            <a:r>
              <a:rPr lang="en-US" dirty="0"/>
              <a:t>Next, navigate to </a:t>
            </a:r>
            <a:r>
              <a:rPr lang="en-US" u="sng" dirty="0"/>
              <a:t>beta.certify.sba.gov </a:t>
            </a:r>
            <a:r>
              <a:rPr lang="en-US" dirty="0"/>
              <a:t>and create an account in the system</a:t>
            </a:r>
            <a:endParaRPr lang="en-US" sz="1100" dirty="0"/>
          </a:p>
          <a:p>
            <a:pPr lvl="1" eaLnBrk="0" hangingPunct="0"/>
            <a:r>
              <a:rPr lang="en-US" dirty="0"/>
              <a:t>Once you have created an account, associate this account with your business information in SAM by providing the following information:</a:t>
            </a:r>
            <a:endParaRPr lang="en-US" sz="1100" dirty="0"/>
          </a:p>
          <a:p>
            <a:pPr lvl="2" eaLnBrk="0" hangingPunct="0"/>
            <a:r>
              <a:rPr lang="en-US" dirty="0"/>
              <a:t>Your primary DUNS number</a:t>
            </a:r>
            <a:endParaRPr lang="en-US" sz="1100" dirty="0"/>
          </a:p>
          <a:p>
            <a:pPr lvl="2" eaLnBrk="0" hangingPunct="0"/>
            <a:r>
              <a:rPr lang="en-US" dirty="0"/>
              <a:t>Your Marketing Partner ID Number, (MPIN) number (created in SAM)</a:t>
            </a:r>
            <a:endParaRPr lang="en-US" sz="1100" dirty="0"/>
          </a:p>
          <a:p>
            <a:pPr lvl="2" eaLnBrk="0" hangingPunct="0"/>
            <a:r>
              <a:rPr lang="en-US" dirty="0"/>
              <a:t>Your Taxpayer Identification Number, (TIN) number</a:t>
            </a:r>
            <a:endParaRPr lang="en-US" sz="1100" dirty="0"/>
          </a:p>
          <a:p>
            <a:pPr lvl="1" eaLnBrk="0" hangingPunct="0"/>
            <a:r>
              <a:rPr lang="en-US" dirty="0"/>
              <a:t>Then, complete any necessary forms and upload these documents to the repository</a:t>
            </a:r>
          </a:p>
          <a:p>
            <a:pPr lvl="1" eaLnBrk="0" hangingPunct="0"/>
            <a:endParaRPr lang="en-US" sz="1100" dirty="0"/>
          </a:p>
        </p:txBody>
      </p:sp>
      <p:sp>
        <p:nvSpPr>
          <p:cNvPr id="4" name="Slide Number Placeholder 3"/>
          <p:cNvSpPr>
            <a:spLocks noGrp="1"/>
          </p:cNvSpPr>
          <p:nvPr>
            <p:ph type="sldNum" sz="quarter" idx="10"/>
          </p:nvPr>
        </p:nvSpPr>
        <p:spPr/>
        <p:txBody>
          <a:bodyPr/>
          <a:lstStyle/>
          <a:p>
            <a:fld id="{452140A9-11FD-AB46-B99D-C1331D8D84D1}" type="slidenum">
              <a:rPr lang="en-US" smtClean="0"/>
              <a:t>13</a:t>
            </a:fld>
            <a:endParaRPr lang="en-US"/>
          </a:p>
        </p:txBody>
      </p:sp>
    </p:spTree>
    <p:extLst>
      <p:ext uri="{BB962C8B-B14F-4D97-AF65-F5344CB8AC3E}">
        <p14:creationId xmlns:p14="http://schemas.microsoft.com/office/powerpoint/2010/main" val="3689842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3238" y="1143000"/>
            <a:ext cx="3311525" cy="2484438"/>
          </a:xfrm>
        </p:spPr>
      </p:sp>
      <p:sp>
        <p:nvSpPr>
          <p:cNvPr id="3" name="Notes Placeholder 2"/>
          <p:cNvSpPr>
            <a:spLocks noGrp="1"/>
          </p:cNvSpPr>
          <p:nvPr>
            <p:ph type="body" idx="1"/>
          </p:nvPr>
        </p:nvSpPr>
        <p:spPr/>
        <p:txBody>
          <a:bodyPr/>
          <a:lstStyle/>
          <a:p>
            <a:pPr lvl="0" eaLnBrk="0" hangingPunct="0"/>
            <a:r>
              <a:rPr lang="en-US" dirty="0"/>
              <a:t>SBA’s certification portal where businesses can submit documents to seek SBA WOSB/EDWOSB certifications.</a:t>
            </a:r>
          </a:p>
          <a:p>
            <a:pPr lvl="0" eaLnBrk="0" hangingPunct="0"/>
            <a:r>
              <a:rPr lang="en-US" dirty="0"/>
              <a:t>Pulls business information from SAM.gov.</a:t>
            </a:r>
          </a:p>
          <a:p>
            <a:pPr lvl="0" eaLnBrk="0" hangingPunct="0"/>
            <a:r>
              <a:rPr lang="en-US" dirty="0"/>
              <a:t>Certification questions are filtered by business organization.</a:t>
            </a:r>
          </a:p>
          <a:p>
            <a:pPr lvl="0" eaLnBrk="0" hangingPunct="0"/>
            <a:r>
              <a:rPr lang="en-US" dirty="0"/>
              <a:t>Only owner/officer authorized to certify on behalf of company should create account.</a:t>
            </a:r>
          </a:p>
          <a:p>
            <a:pPr lvl="0" eaLnBrk="0" hangingPunct="0"/>
            <a:endParaRPr lang="en-US" dirty="0"/>
          </a:p>
          <a:p>
            <a:pPr algn="l"/>
            <a:r>
              <a:rPr lang="en-US" b="0" i="0" dirty="0">
                <a:solidFill>
                  <a:srgbClr val="1B1E29"/>
                </a:solidFill>
                <a:effectLst/>
                <a:latin typeface="Source Sans Pro" panose="020B0503030403020204" pitchFamily="34" charset="0"/>
              </a:rPr>
              <a:t>On the website, firms can:</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Access checklists that provide guidance prior to applying</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Explore their company’s eligibility</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Request information from SBA program experts</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Create an account and proceed with their application</a:t>
            </a:r>
          </a:p>
          <a:p>
            <a:pPr marL="742950" lvl="1" indent="-285750" algn="l">
              <a:buFont typeface="Arial" panose="020B0604020202020204" pitchFamily="34" charset="0"/>
              <a:buChar char="•"/>
            </a:pPr>
            <a:r>
              <a:rPr lang="en-US" b="0" i="0" dirty="0">
                <a:solidFill>
                  <a:srgbClr val="1B1E29"/>
                </a:solidFill>
                <a:effectLst/>
                <a:latin typeface="Source Sans Pro" panose="020B0503030403020204" pitchFamily="34" charset="0"/>
              </a:rPr>
              <a:t>(Note: When you create an account, you will be automatically directed to a new screen to access </a:t>
            </a:r>
            <a:r>
              <a:rPr lang="en-US" b="0" i="0" dirty="0">
                <a:solidFill>
                  <a:srgbClr val="007DBC"/>
                </a:solidFill>
                <a:effectLst/>
                <a:latin typeface="Source Sans Pro" panose="020B0503030403020204" pitchFamily="34" charset="0"/>
                <a:hlinkClick r:id="rId3"/>
              </a:rPr>
              <a:t>login.gov</a:t>
            </a:r>
            <a:r>
              <a:rPr lang="en-US" b="0" i="0" dirty="0">
                <a:solidFill>
                  <a:srgbClr val="1B1E29"/>
                </a:solidFill>
                <a:effectLst/>
                <a:latin typeface="Source Sans Pro" panose="020B0503030403020204" pitchFamily="34" charset="0"/>
              </a:rPr>
              <a:t>. This is a secure platform for creating new account logins.)</a:t>
            </a:r>
          </a:p>
          <a:p>
            <a:pPr algn="l"/>
            <a:r>
              <a:rPr lang="en-US" b="0" i="0" dirty="0">
                <a:solidFill>
                  <a:srgbClr val="1B1E29"/>
                </a:solidFill>
                <a:effectLst/>
                <a:latin typeface="Source Sans Pro" panose="020B0503030403020204" pitchFamily="34" charset="0"/>
              </a:rPr>
              <a:t>Firms need to update their certification information through both the </a:t>
            </a:r>
            <a:r>
              <a:rPr lang="en-US" b="0" i="0" dirty="0">
                <a:solidFill>
                  <a:srgbClr val="007DBC"/>
                </a:solidFill>
                <a:effectLst/>
                <a:latin typeface="Source Sans Pro" panose="020B0503030403020204" pitchFamily="34" charset="0"/>
                <a:hlinkClick r:id="rId4"/>
              </a:rPr>
              <a:t>Dynamic Small Business Search database</a:t>
            </a:r>
            <a:r>
              <a:rPr lang="en-US" b="0" i="0" dirty="0">
                <a:solidFill>
                  <a:srgbClr val="1B1E29"/>
                </a:solidFill>
                <a:effectLst/>
                <a:latin typeface="Source Sans Pro" panose="020B0503030403020204" pitchFamily="34" charset="0"/>
              </a:rPr>
              <a:t> and </a:t>
            </a:r>
            <a:r>
              <a:rPr lang="en-US" b="0" i="0" dirty="0">
                <a:solidFill>
                  <a:srgbClr val="007DBC"/>
                </a:solidFill>
                <a:effectLst/>
                <a:latin typeface="Source Sans Pro" panose="020B0503030403020204" pitchFamily="34" charset="0"/>
                <a:hlinkClick r:id="rId5"/>
              </a:rPr>
              <a:t>beta.certify.sba.gov</a:t>
            </a:r>
            <a:r>
              <a:rPr lang="en-US" b="0" i="0" dirty="0">
                <a:solidFill>
                  <a:srgbClr val="1B1E29"/>
                </a:solidFill>
                <a:effectLst/>
                <a:latin typeface="Source Sans Pro" panose="020B0503030403020204" pitchFamily="34" charset="0"/>
              </a:rPr>
              <a:t> once a year to maintain their status with the WOSB Federal Contracting program.</a:t>
            </a:r>
          </a:p>
          <a:p>
            <a:pPr lvl="0" eaLnBrk="0" hangingPunct="0"/>
            <a:endParaRPr lang="en-US" dirty="0"/>
          </a:p>
        </p:txBody>
      </p:sp>
      <p:sp>
        <p:nvSpPr>
          <p:cNvPr id="4" name="Slide Number Placeholder 3"/>
          <p:cNvSpPr>
            <a:spLocks noGrp="1"/>
          </p:cNvSpPr>
          <p:nvPr>
            <p:ph type="sldNum" sz="quarter" idx="10"/>
          </p:nvPr>
        </p:nvSpPr>
        <p:spPr/>
        <p:txBody>
          <a:bodyPr/>
          <a:lstStyle/>
          <a:p>
            <a:fld id="{D7647907-A209-4EFE-90A0-1253D78222F2}" type="slidenum">
              <a:rPr lang="en-US" smtClean="0"/>
              <a:t>14</a:t>
            </a:fld>
            <a:endParaRPr lang="en-US"/>
          </a:p>
        </p:txBody>
      </p:sp>
    </p:spTree>
    <p:extLst>
      <p:ext uri="{BB962C8B-B14F-4D97-AF65-F5344CB8AC3E}">
        <p14:creationId xmlns:p14="http://schemas.microsoft.com/office/powerpoint/2010/main" val="3313618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1162050"/>
            <a:ext cx="3365500" cy="2525713"/>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52140A9-11FD-AB46-B99D-C1331D8D84D1}" type="slidenum">
              <a:rPr lang="en-US" smtClean="0"/>
              <a:pPr/>
              <a:t>15</a:t>
            </a:fld>
            <a:endParaRPr lang="en-US"/>
          </a:p>
        </p:txBody>
      </p:sp>
    </p:spTree>
    <p:extLst>
      <p:ext uri="{BB962C8B-B14F-4D97-AF65-F5344CB8AC3E}">
        <p14:creationId xmlns:p14="http://schemas.microsoft.com/office/powerpoint/2010/main" val="4158490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1162050"/>
            <a:ext cx="3365500" cy="2525713"/>
          </a:xfrm>
        </p:spPr>
      </p:sp>
      <p:sp>
        <p:nvSpPr>
          <p:cNvPr id="3" name="Notes Placeholder 2"/>
          <p:cNvSpPr>
            <a:spLocks noGrp="1"/>
          </p:cNvSpPr>
          <p:nvPr>
            <p:ph type="body" idx="1"/>
          </p:nvPr>
        </p:nvSpPr>
        <p:spPr/>
        <p:txBody>
          <a:bodyPr/>
          <a:lstStyle/>
          <a:p>
            <a:pPr lvl="0" eaLnBrk="0" hangingPunct="0"/>
            <a:r>
              <a:rPr lang="en-US" sz="1100" b="0" dirty="0">
                <a:latin typeface="Source Sans Pro" panose="020B0503030403020204" pitchFamily="34" charset="0"/>
                <a:ea typeface="Source Sans Pro" panose="020B0503030403020204" pitchFamily="34" charset="0"/>
              </a:rPr>
              <a:t>To keep up to date on changes, you can visit </a:t>
            </a:r>
            <a:r>
              <a:rPr lang="en-US" sz="1100" b="0" dirty="0" err="1">
                <a:latin typeface="Source Sans Pro" panose="020B0503030403020204" pitchFamily="34" charset="0"/>
                <a:ea typeface="Source Sans Pro" panose="020B0503030403020204" pitchFamily="34" charset="0"/>
              </a:rPr>
              <a:t>sba.gov.wosbready</a:t>
            </a:r>
            <a:r>
              <a:rPr lang="en-US" sz="1100" b="0" dirty="0">
                <a:latin typeface="Source Sans Pro" panose="020B0503030403020204" pitchFamily="34" charset="0"/>
                <a:ea typeface="Source Sans Pro" panose="020B0503030403020204" pitchFamily="34" charset="0"/>
              </a:rPr>
              <a:t>; you can also direct firms to a local SBA office or a PTAC</a:t>
            </a:r>
          </a:p>
          <a:p>
            <a:pPr lvl="0" eaLnBrk="0" hangingPunct="0"/>
            <a:r>
              <a:rPr lang="en-US" sz="1100" b="0" dirty="0">
                <a:latin typeface="Source Sans Pro" panose="020B0503030403020204" pitchFamily="34" charset="0"/>
                <a:ea typeface="Source Sans Pro" panose="020B0503030403020204" pitchFamily="34" charset="0"/>
              </a:rPr>
              <a:t>On the website, there is a FAQ and a table outlining the process to get certified depending on your current business’ current status (i.e. contract awardees, 8(a) certified, Third-party certified, current self-certified firms)</a:t>
            </a:r>
          </a:p>
        </p:txBody>
      </p:sp>
      <p:sp>
        <p:nvSpPr>
          <p:cNvPr id="4" name="Slide Number Placeholder 3"/>
          <p:cNvSpPr>
            <a:spLocks noGrp="1"/>
          </p:cNvSpPr>
          <p:nvPr>
            <p:ph type="sldNum" sz="quarter" idx="10"/>
          </p:nvPr>
        </p:nvSpPr>
        <p:spPr/>
        <p:txBody>
          <a:bodyPr/>
          <a:lstStyle/>
          <a:p>
            <a:fld id="{452140A9-11FD-AB46-B99D-C1331D8D84D1}" type="slidenum">
              <a:rPr lang="en-US" smtClean="0"/>
              <a:t>16</a:t>
            </a:fld>
            <a:endParaRPr lang="en-US"/>
          </a:p>
        </p:txBody>
      </p:sp>
    </p:spTree>
    <p:extLst>
      <p:ext uri="{BB962C8B-B14F-4D97-AF65-F5344CB8AC3E}">
        <p14:creationId xmlns:p14="http://schemas.microsoft.com/office/powerpoint/2010/main" val="3689842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17</a:t>
            </a:fld>
            <a:endParaRPr lang="en-US"/>
          </a:p>
        </p:txBody>
      </p:sp>
    </p:spTree>
    <p:extLst>
      <p:ext uri="{BB962C8B-B14F-4D97-AF65-F5344CB8AC3E}">
        <p14:creationId xmlns:p14="http://schemas.microsoft.com/office/powerpoint/2010/main" val="4165358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0863" y="1162050"/>
            <a:ext cx="3368675" cy="2525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18</a:t>
            </a:fld>
            <a:endParaRPr lang="en-US"/>
          </a:p>
        </p:txBody>
      </p:sp>
    </p:spTree>
    <p:extLst>
      <p:ext uri="{BB962C8B-B14F-4D97-AF65-F5344CB8AC3E}">
        <p14:creationId xmlns:p14="http://schemas.microsoft.com/office/powerpoint/2010/main" val="1859925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3238" y="1143000"/>
            <a:ext cx="3311525" cy="2484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2</a:t>
            </a:fld>
            <a:endParaRPr lang="en-US"/>
          </a:p>
        </p:txBody>
      </p:sp>
    </p:spTree>
    <p:extLst>
      <p:ext uri="{BB962C8B-B14F-4D97-AF65-F5344CB8AC3E}">
        <p14:creationId xmlns:p14="http://schemas.microsoft.com/office/powerpoint/2010/main" val="185992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3238" y="1143000"/>
            <a:ext cx="3311525" cy="2484438"/>
          </a:xfrm>
        </p:spPr>
      </p:sp>
      <p:sp>
        <p:nvSpPr>
          <p:cNvPr id="3" name="Notes Placeholder 2"/>
          <p:cNvSpPr>
            <a:spLocks noGrp="1"/>
          </p:cNvSpPr>
          <p:nvPr>
            <p:ph type="body" idx="1"/>
          </p:nvPr>
        </p:nvSpPr>
        <p:spPr/>
        <p:txBody>
          <a:bodyPr/>
          <a:lstStyle/>
          <a:p>
            <a:pPr lvl="0" eaLnBrk="0" hangingPunct="0"/>
            <a:r>
              <a:rPr lang="en-US" dirty="0"/>
              <a:t>The Women-Owned Small Business Federal Contract Program was created to help provide a level playing field for women small business owners. When buying goods and services, the federal government can limit competition for certain contracts to businesses that participate in the U.S. Small Business Administration’s (SBA) women’s contract program. Becoming certified for the WOSB Federal Contract Program means your business is eligible to compete for set-aside and sole-source federal contracts within eligible industries. These contracts are for industries where women-owned small businesses are underrepresented.</a:t>
            </a:r>
          </a:p>
        </p:txBody>
      </p:sp>
      <p:sp>
        <p:nvSpPr>
          <p:cNvPr id="4" name="Slide Number Placeholder 3"/>
          <p:cNvSpPr>
            <a:spLocks noGrp="1"/>
          </p:cNvSpPr>
          <p:nvPr>
            <p:ph type="sldNum" sz="quarter" idx="10"/>
          </p:nvPr>
        </p:nvSpPr>
        <p:spPr/>
        <p:txBody>
          <a:bodyPr/>
          <a:lstStyle/>
          <a:p>
            <a:fld id="{452140A9-11FD-AB46-B99D-C1331D8D84D1}" type="slidenum">
              <a:rPr lang="en-US" smtClean="0"/>
              <a:t>3</a:t>
            </a:fld>
            <a:endParaRPr lang="en-US" dirty="0"/>
          </a:p>
        </p:txBody>
      </p:sp>
    </p:spTree>
    <p:extLst>
      <p:ext uri="{BB962C8B-B14F-4D97-AF65-F5344CB8AC3E}">
        <p14:creationId xmlns:p14="http://schemas.microsoft.com/office/powerpoint/2010/main" val="407476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7700" y="563563"/>
            <a:ext cx="2871788" cy="2154237"/>
          </a:xfrm>
        </p:spPr>
      </p:sp>
      <p:sp>
        <p:nvSpPr>
          <p:cNvPr id="3" name="Notes Placeholder 2"/>
          <p:cNvSpPr>
            <a:spLocks noGrp="1"/>
          </p:cNvSpPr>
          <p:nvPr>
            <p:ph type="body" idx="1"/>
          </p:nvPr>
        </p:nvSpPr>
        <p:spPr/>
        <p:txBody>
          <a:bodyPr/>
          <a:lstStyle/>
          <a:p>
            <a:pPr marL="336488" indent="-336488" eaLnBrk="0" hangingPunct="0">
              <a:spcBef>
                <a:spcPts val="285"/>
              </a:spcBef>
              <a:buClr>
                <a:srgbClr val="595959"/>
              </a:buClr>
              <a:buSzPts val="1050"/>
              <a:buFont typeface="Wingdings" panose="05000000000000000000" pitchFamily="2" charset="2"/>
              <a:buChar char="Ø"/>
              <a:tabLst>
                <a:tab pos="1159013" algn="l"/>
              </a:tabLst>
            </a:pPr>
            <a:r>
              <a:rPr lang="en-US" b="1" dirty="0">
                <a:latin typeface="Source Sans Pro" panose="020B0503030403020204"/>
                <a:ea typeface="Times New Roman" panose="02020603050405020304" pitchFamily="18" charset="0"/>
                <a:cs typeface="Symbol" panose="05050102010706020507" pitchFamily="18" charset="2"/>
              </a:rPr>
              <a:t>Targeted Set-asides and Acquisition Goals</a:t>
            </a:r>
            <a:endParaRPr lang="en-US" dirty="0">
              <a:latin typeface="Source Sans Pro" panose="020B0503030403020204"/>
              <a:ea typeface="Times New Roman" panose="02020603050405020304" pitchFamily="18" charset="0"/>
              <a:cs typeface="Symbol" panose="05050102010706020507" pitchFamily="18" charset="2"/>
            </a:endParaRPr>
          </a:p>
          <a:p>
            <a:pPr marL="729057" lvl="1" indent="-280406" eaLnBrk="0" hangingPunct="0">
              <a:spcBef>
                <a:spcPts val="285"/>
              </a:spcBef>
              <a:buSzPts val="1300"/>
              <a:buFont typeface="Courier New" panose="02070309020205020404" pitchFamily="49" charset="0"/>
              <a:buChar char="o"/>
              <a:tabLst>
                <a:tab pos="1159013" algn="l"/>
              </a:tabLst>
            </a:pPr>
            <a:r>
              <a:rPr lang="en-US" dirty="0">
                <a:latin typeface="Source Sans Pro" panose="020B0503030403020204"/>
                <a:ea typeface="Times New Roman" panose="02020603050405020304" pitchFamily="18" charset="0"/>
                <a:cs typeface="Source Sans Pro" panose="020B0503030403020204"/>
              </a:rPr>
              <a:t>Women-owned small businesses - (5%)</a:t>
            </a:r>
          </a:p>
          <a:p>
            <a:pPr marL="729057" lvl="1" indent="-280406" eaLnBrk="0" hangingPunct="0">
              <a:spcBef>
                <a:spcPts val="285"/>
              </a:spcBef>
              <a:buSzPts val="1300"/>
              <a:buFont typeface="Courier New" panose="02070309020205020404" pitchFamily="49" charset="0"/>
              <a:buChar char="o"/>
              <a:tabLst>
                <a:tab pos="1159013" algn="l"/>
              </a:tabLst>
            </a:pPr>
            <a:r>
              <a:rPr lang="en-US" dirty="0">
                <a:latin typeface="Source Sans Pro" panose="020B0503030403020204"/>
                <a:ea typeface="Times New Roman" panose="02020603050405020304" pitchFamily="18" charset="0"/>
                <a:cs typeface="Source Sans Pro" panose="020B0503030403020204"/>
              </a:rPr>
              <a:t>Small disadvantaged businesses </a:t>
            </a:r>
            <a:r>
              <a:rPr lang="en-US" sz="1100" dirty="0">
                <a:latin typeface="Source Sans Pro" panose="020B0503030403020204"/>
              </a:rPr>
              <a:t>including 8(a) certified </a:t>
            </a:r>
            <a:r>
              <a:rPr lang="en-US" sz="1100" b="1" dirty="0">
                <a:latin typeface="Source Sans Pro" panose="020B0503030403020204"/>
              </a:rPr>
              <a:t>- </a:t>
            </a:r>
            <a:r>
              <a:rPr lang="en-US" dirty="0">
                <a:latin typeface="Source Sans Pro" panose="020B0503030403020204"/>
                <a:ea typeface="Times New Roman" panose="02020603050405020304" pitchFamily="18" charset="0"/>
                <a:cs typeface="Source Sans Pro" panose="020B0503030403020204"/>
              </a:rPr>
              <a:t>(5%)</a:t>
            </a:r>
          </a:p>
          <a:p>
            <a:pPr marL="729057" lvl="1" indent="-280406" eaLnBrk="0" hangingPunct="0">
              <a:spcBef>
                <a:spcPts val="285"/>
              </a:spcBef>
              <a:buSzPts val="1300"/>
              <a:buFont typeface="Courier New" panose="02070309020205020404" pitchFamily="49" charset="0"/>
              <a:buChar char="o"/>
              <a:tabLst>
                <a:tab pos="1159013" algn="l"/>
              </a:tabLst>
            </a:pPr>
            <a:r>
              <a:rPr lang="en-US" dirty="0">
                <a:latin typeface="Source Sans Pro" panose="020B0503030403020204"/>
                <a:ea typeface="Times New Roman" panose="02020603050405020304" pitchFamily="18" charset="0"/>
                <a:cs typeface="Source Sans Pro" panose="020B0503030403020204"/>
              </a:rPr>
              <a:t>HUBZone - (3%) </a:t>
            </a:r>
          </a:p>
          <a:p>
            <a:pPr marL="729057" lvl="1" indent="-280406" eaLnBrk="0" hangingPunct="0">
              <a:spcBef>
                <a:spcPts val="285"/>
              </a:spcBef>
              <a:buSzPts val="1300"/>
              <a:buFont typeface="Courier New" panose="02070309020205020404" pitchFamily="49" charset="0"/>
              <a:buChar char="o"/>
              <a:tabLst>
                <a:tab pos="1159013" algn="l"/>
              </a:tabLst>
            </a:pPr>
            <a:r>
              <a:rPr lang="en-US" dirty="0">
                <a:latin typeface="Source Sans Pro" panose="020B0503030403020204"/>
                <a:ea typeface="Times New Roman" panose="02020603050405020304" pitchFamily="18" charset="0"/>
                <a:cs typeface="Source Sans Pro" panose="020B0503030403020204"/>
              </a:rPr>
              <a:t>Service-disabled veteran-owned small businesses - (3%) </a:t>
            </a:r>
          </a:p>
          <a:p>
            <a:pPr marL="729057" lvl="1" indent="-280406" eaLnBrk="0" hangingPunct="0">
              <a:spcBef>
                <a:spcPts val="285"/>
              </a:spcBef>
              <a:buSzPts val="1300"/>
              <a:buFont typeface="Courier New" panose="02070309020205020404" pitchFamily="49" charset="0"/>
              <a:buChar char="o"/>
              <a:tabLst>
                <a:tab pos="1159013" algn="l"/>
              </a:tabLst>
            </a:pPr>
            <a:r>
              <a:rPr lang="en-US" dirty="0">
                <a:latin typeface="Source Sans Pro" panose="020B0503030403020204"/>
                <a:ea typeface="Times New Roman" panose="02020603050405020304" pitchFamily="18" charset="0"/>
                <a:cs typeface="Source Sans Pro" panose="020B0503030403020204"/>
              </a:rPr>
              <a:t>Overall small business goal of 23%</a:t>
            </a:r>
          </a:p>
          <a:p>
            <a:pPr marL="168244" indent="-168244" eaLnBrk="0" hangingPunct="0">
              <a:spcBef>
                <a:spcPts val="285"/>
              </a:spcBef>
              <a:buClr>
                <a:srgbClr val="595959"/>
              </a:buClr>
              <a:buSzPts val="1050"/>
              <a:buFont typeface="Wingdings" panose="05000000000000000000" pitchFamily="2" charset="2"/>
              <a:buChar char="Ø"/>
              <a:tabLst>
                <a:tab pos="1159013" algn="l"/>
              </a:tabLst>
            </a:pPr>
            <a:r>
              <a:rPr lang="en-US" dirty="0">
                <a:latin typeface="Source Sans Pro" panose="020B0503030403020204"/>
                <a:ea typeface="Times New Roman" panose="02020603050405020304" pitchFamily="18" charset="0"/>
                <a:cs typeface="Symbol" panose="05050102010706020507" pitchFamily="18" charset="2"/>
              </a:rPr>
              <a:t>Set-asides are reserved for small business between the Micro-purchase Threshold and the Simplified Acquisition Threshold.</a:t>
            </a:r>
          </a:p>
          <a:p>
            <a:pPr marL="168244" indent="-168244" eaLnBrk="0" hangingPunct="0">
              <a:spcBef>
                <a:spcPts val="285"/>
              </a:spcBef>
              <a:buClr>
                <a:srgbClr val="595959"/>
              </a:buClr>
              <a:buSzPts val="1050"/>
              <a:buFont typeface="Wingdings" panose="05000000000000000000" pitchFamily="2" charset="2"/>
              <a:buChar char="Ø"/>
              <a:tabLst>
                <a:tab pos="1159013" algn="l"/>
              </a:tabLst>
            </a:pPr>
            <a:endParaRPr lang="en-US" dirty="0">
              <a:latin typeface="Source Sans Pro" panose="020B0503030403020204"/>
              <a:ea typeface="Times New Roman" panose="02020603050405020304" pitchFamily="18" charset="0"/>
              <a:cs typeface="Symbol" panose="05050102010706020507" pitchFamily="18" charset="2"/>
            </a:endParaRPr>
          </a:p>
          <a:p>
            <a:pPr marL="168244" indent="-168244" eaLnBrk="0" hangingPunct="0">
              <a:spcBef>
                <a:spcPts val="285"/>
              </a:spcBef>
              <a:buClr>
                <a:srgbClr val="595959"/>
              </a:buClr>
              <a:buSzPts val="1050"/>
              <a:buFont typeface="Wingdings" panose="05000000000000000000" pitchFamily="2" charset="2"/>
              <a:buChar char="Ø"/>
              <a:tabLst>
                <a:tab pos="1159013" algn="l"/>
              </a:tabLst>
            </a:pPr>
            <a:endParaRPr lang="en-US" dirty="0">
              <a:latin typeface="Source Sans Pro" panose="020B0503030403020204"/>
              <a:ea typeface="Times New Roman" panose="02020603050405020304" pitchFamily="18" charset="0"/>
              <a:cs typeface="Symbol" panose="05050102010706020507" pitchFamily="18" charset="2"/>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4</a:t>
            </a:fld>
            <a:endParaRPr lang="en-US" dirty="0"/>
          </a:p>
        </p:txBody>
      </p:sp>
    </p:spTree>
    <p:extLst>
      <p:ext uri="{BB962C8B-B14F-4D97-AF65-F5344CB8AC3E}">
        <p14:creationId xmlns:p14="http://schemas.microsoft.com/office/powerpoint/2010/main" val="1654498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3075" y="1125538"/>
            <a:ext cx="3371850" cy="2530475"/>
          </a:xfrm>
        </p:spPr>
      </p:sp>
      <p:sp>
        <p:nvSpPr>
          <p:cNvPr id="3" name="Notes Placeholder 2"/>
          <p:cNvSpPr>
            <a:spLocks noGrp="1"/>
          </p:cNvSpPr>
          <p:nvPr>
            <p:ph type="body" idx="1"/>
          </p:nvPr>
        </p:nvSpPr>
        <p:spPr/>
        <p:txBody>
          <a:bodyPr>
            <a:normAutofit/>
          </a:bodyPr>
          <a:lstStyle/>
          <a:p>
            <a:pPr marL="171450" lvl="0" indent="-171450" eaLnBrk="0" hangingPunct="0">
              <a:buFont typeface="Arial" panose="020B0604020202020204" pitchFamily="34" charset="0"/>
              <a:buChar char="•"/>
            </a:pPr>
            <a:r>
              <a:rPr lang="en-US" dirty="0"/>
              <a:t>There are 759 NAICS codes eligible for set-aside or sole source awards under WOSB(646)/EDWOSB(113).   71% increase of total NAICS over the past years.</a:t>
            </a:r>
          </a:p>
          <a:p>
            <a:pPr marL="171450" lvl="0" indent="-171450" eaLnBrk="0" hangingPunct="0">
              <a:buFont typeface="Arial" panose="020B0604020202020204" pitchFamily="34" charset="0"/>
              <a:buChar char="•"/>
            </a:pPr>
            <a:r>
              <a:rPr lang="en-US" dirty="0"/>
              <a:t>A WOSB or an EDWOSB may establish a joint venture with another small business to pursue a WOSB Program contract. SBA does not approve WOSB or EDWOSB joint venture agreements but will process protests challenging the eligibility of joint venture as a WOSB or an EDWOSB.</a:t>
            </a:r>
          </a:p>
          <a:p>
            <a:pPr marL="171450" lvl="0" indent="-171450" eaLnBrk="0" hangingPunct="0">
              <a:buFont typeface="Arial" panose="020B0604020202020204" pitchFamily="34" charset="0"/>
              <a:buChar char="•"/>
            </a:pPr>
            <a:r>
              <a:rPr lang="en-US" dirty="0"/>
              <a:t>EDWOSB are eligible for the 7(j) management and technical assistance program.</a:t>
            </a:r>
          </a:p>
          <a:p>
            <a:pPr marL="171450" lvl="0" indent="-171450" eaLnBrk="0" hangingPunct="0">
              <a:buFont typeface="Arial" panose="020B0604020202020204" pitchFamily="34" charset="0"/>
              <a:buChar char="•"/>
            </a:pPr>
            <a:r>
              <a:rPr lang="en-US" dirty="0"/>
              <a:t>Perform market research to identify Federal agencies that purchase your products and services.</a:t>
            </a:r>
          </a:p>
          <a:p>
            <a:pPr marL="171450" lvl="0" indent="-171450" eaLnBrk="0" hangingPunct="0">
              <a:buFont typeface="Arial" panose="020B0604020202020204" pitchFamily="34" charset="0"/>
              <a:buChar char="•"/>
            </a:pPr>
            <a:r>
              <a:rPr lang="en-US" dirty="0"/>
              <a:t>Review agency procurement forecasts and expiring procurements.</a:t>
            </a:r>
          </a:p>
          <a:p>
            <a:pPr marL="171450" lvl="0" indent="-171450" eaLnBrk="0" hangingPunct="0">
              <a:buFont typeface="Arial" panose="020B0604020202020204" pitchFamily="34" charset="0"/>
              <a:buChar char="•"/>
            </a:pPr>
            <a:r>
              <a:rPr lang="en-US" dirty="0"/>
              <a:t>Market your firm’s capabilities to agencies.</a:t>
            </a:r>
          </a:p>
          <a:p>
            <a:pPr marL="171450" lvl="0" indent="-171450" eaLnBrk="0" hangingPunct="0">
              <a:buFont typeface="Arial" panose="020B0604020202020204" pitchFamily="34" charset="0"/>
              <a:buChar char="•"/>
            </a:pPr>
            <a:r>
              <a:rPr lang="en-US" dirty="0"/>
              <a:t>Consider the All Small Mentor-Protégé Program and joint ventures to allow your firm to pursue larger contract opportunities.</a:t>
            </a:r>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379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3238" y="1143000"/>
            <a:ext cx="3311525" cy="2484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444 NAICS codes eligible for set-aside or sole source awards under WOSB(364)/EDWOSB(80). </a:t>
            </a:r>
          </a:p>
          <a:p>
            <a:endParaRPr lang="en-US" dirty="0">
              <a:solidFill>
                <a:srgbClr val="C00000"/>
              </a:solidFill>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6</a:t>
            </a:fld>
            <a:endParaRPr lang="en-US"/>
          </a:p>
        </p:txBody>
      </p:sp>
    </p:spTree>
    <p:extLst>
      <p:ext uri="{BB962C8B-B14F-4D97-AF65-F5344CB8AC3E}">
        <p14:creationId xmlns:p14="http://schemas.microsoft.com/office/powerpoint/2010/main" val="710874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3238" y="1143000"/>
            <a:ext cx="3311525" cy="2484438"/>
          </a:xfrm>
        </p:spPr>
      </p:sp>
      <p:sp>
        <p:nvSpPr>
          <p:cNvPr id="3" name="Notes Placeholder 2"/>
          <p:cNvSpPr>
            <a:spLocks noGrp="1"/>
          </p:cNvSpPr>
          <p:nvPr>
            <p:ph type="body" idx="1"/>
          </p:nvPr>
        </p:nvSpPr>
        <p:spPr/>
        <p:txBody>
          <a:bodyPr/>
          <a:lstStyle/>
          <a:p>
            <a:pPr lvl="0" eaLnBrk="0" hangingPunct="0"/>
            <a:r>
              <a:rPr lang="en-US" dirty="0"/>
              <a:t>In order to make a sole source award to a WOSB or EDWOSB, the following conditions must be met: </a:t>
            </a:r>
          </a:p>
          <a:p>
            <a:pPr lvl="1" eaLnBrk="0" hangingPunct="0"/>
            <a:r>
              <a:rPr lang="en-US" dirty="0"/>
              <a:t>Is the contract in a WOSB/EDWOSB eligible NAICS code?</a:t>
            </a:r>
            <a:endParaRPr lang="en-US" sz="1100" dirty="0"/>
          </a:p>
          <a:p>
            <a:pPr lvl="1" eaLnBrk="0" hangingPunct="0"/>
            <a:r>
              <a:rPr lang="en-US" dirty="0"/>
              <a:t>Is the contract (including options) valued at $7 million or less for manufacturing contracts or $4.5 million or less for all other contracts?</a:t>
            </a:r>
            <a:endParaRPr lang="en-US" sz="1100" dirty="0"/>
          </a:p>
          <a:p>
            <a:pPr lvl="1" eaLnBrk="0" hangingPunct="0"/>
            <a:r>
              <a:rPr lang="en-US" dirty="0"/>
              <a:t>Can the contract be awarded to the WOSB/EDWOSB at a fair and reasonable price?</a:t>
            </a:r>
            <a:endParaRPr lang="en-US" sz="1100" dirty="0"/>
          </a:p>
          <a:p>
            <a:pPr lvl="1" eaLnBrk="0" hangingPunct="0"/>
            <a:r>
              <a:rPr lang="en-US" dirty="0"/>
              <a:t>In the determination of the contracting officer, is there a reasonable expectation that there is only one WOSB/EDWOSB that can perform?</a:t>
            </a:r>
            <a:endParaRPr lang="en-US" sz="1100" dirty="0"/>
          </a:p>
          <a:p>
            <a:pPr marL="168244" indent="-168244" defTabSz="897301">
              <a:defRPr/>
            </a:pPr>
            <a:r>
              <a:rPr lang="en-US" sz="1100" b="1" dirty="0">
                <a:solidFill>
                  <a:schemeClr val="bg1"/>
                </a:solidFill>
                <a:latin typeface="Source Sans Pro" panose="020B0503030403020204" pitchFamily="34" charset="0"/>
                <a:ea typeface="Source Sans Pro" panose="020B0503030403020204" pitchFamily="34" charset="0"/>
              </a:rPr>
              <a:t>WOSB Program is a business development program without authority to make a direct award. Agencies are required to prepare and approve justification and approval.</a:t>
            </a:r>
          </a:p>
        </p:txBody>
      </p:sp>
      <p:sp>
        <p:nvSpPr>
          <p:cNvPr id="4" name="Slide Number Placeholder 3"/>
          <p:cNvSpPr>
            <a:spLocks noGrp="1"/>
          </p:cNvSpPr>
          <p:nvPr>
            <p:ph type="sldNum" sz="quarter" idx="10"/>
          </p:nvPr>
        </p:nvSpPr>
        <p:spPr/>
        <p:txBody>
          <a:bodyPr/>
          <a:lstStyle/>
          <a:p>
            <a:fld id="{D7647907-A209-4EFE-90A0-1253D78222F2}" type="slidenum">
              <a:rPr lang="en-US" smtClean="0"/>
              <a:t>7</a:t>
            </a:fld>
            <a:endParaRPr lang="en-US"/>
          </a:p>
        </p:txBody>
      </p:sp>
    </p:spTree>
    <p:extLst>
      <p:ext uri="{BB962C8B-B14F-4D97-AF65-F5344CB8AC3E}">
        <p14:creationId xmlns:p14="http://schemas.microsoft.com/office/powerpoint/2010/main" val="2403792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3238" y="1143000"/>
            <a:ext cx="3311525" cy="2484438"/>
          </a:xfrm>
        </p:spPr>
      </p:sp>
      <p:sp>
        <p:nvSpPr>
          <p:cNvPr id="3" name="Notes Placeholder 2"/>
          <p:cNvSpPr>
            <a:spLocks noGrp="1"/>
          </p:cNvSpPr>
          <p:nvPr>
            <p:ph type="body" idx="1"/>
          </p:nvPr>
        </p:nvSpPr>
        <p:spPr/>
        <p:txBody>
          <a:bodyPr/>
          <a:lstStyle/>
          <a:p>
            <a:pPr lvl="0" eaLnBrk="0" hangingPunct="0"/>
            <a:r>
              <a:rPr lang="en-US" dirty="0"/>
              <a:t>Must be a small business concern for the primary NAICS code or contract. WOSB/EDWOSB has limited NAICS codes.</a:t>
            </a:r>
          </a:p>
          <a:p>
            <a:pPr lvl="0" eaLnBrk="0" hangingPunct="0"/>
            <a:r>
              <a:rPr lang="en-US" dirty="0"/>
              <a:t>At least 51% owned and controlled by one or more women who are U.S. Citizens. The 51% ownership must be direct and unconditional.</a:t>
            </a:r>
          </a:p>
          <a:p>
            <a:pPr lvl="0" eaLnBrk="0" hangingPunct="0"/>
            <a:endParaRPr lang="en-US" dirty="0"/>
          </a:p>
          <a:p>
            <a:pPr lvl="0" eaLnBrk="0" hangingPunct="0"/>
            <a:r>
              <a:rPr lang="en-US" dirty="0"/>
              <a:t>Women must manage daily business operations including:</a:t>
            </a:r>
          </a:p>
          <a:p>
            <a:pPr lvl="1" eaLnBrk="0" hangingPunct="0"/>
            <a:r>
              <a:rPr lang="en-US" dirty="0"/>
              <a:t>A woman must hold the highest officer position within the business</a:t>
            </a:r>
            <a:endParaRPr lang="en-US" sz="1100" dirty="0"/>
          </a:p>
          <a:p>
            <a:pPr lvl="1" eaLnBrk="0" hangingPunct="0"/>
            <a:r>
              <a:rPr lang="en-US" dirty="0"/>
              <a:t>The woman must work at the business full-time during normal working hours</a:t>
            </a:r>
            <a:endParaRPr lang="en-US" sz="1100" dirty="0"/>
          </a:p>
          <a:p>
            <a:pPr lvl="1" eaLnBrk="0" hangingPunct="0"/>
            <a:r>
              <a:rPr lang="en-US" dirty="0"/>
              <a:t>The woman must have managerial experience required to run the business</a:t>
            </a:r>
            <a:endParaRPr lang="en-US" sz="1100" dirty="0"/>
          </a:p>
          <a:p>
            <a:pPr lvl="1" eaLnBrk="0" hangingPunct="0"/>
            <a:r>
              <a:rPr lang="en-US" dirty="0"/>
              <a:t>Women must make long-term decisions for the business</a:t>
            </a:r>
            <a:endParaRPr lang="en-US" sz="1100" dirty="0"/>
          </a:p>
          <a:p>
            <a:pPr lvl="1" eaLnBrk="0" hangingPunct="0"/>
            <a:r>
              <a:rPr lang="en-US" dirty="0"/>
              <a:t>No minimum amount of time for business to be operational</a:t>
            </a:r>
            <a:endParaRPr lang="en-US" sz="1100" dirty="0"/>
          </a:p>
        </p:txBody>
      </p:sp>
      <p:sp>
        <p:nvSpPr>
          <p:cNvPr id="4" name="Slide Number Placeholder 3"/>
          <p:cNvSpPr>
            <a:spLocks noGrp="1"/>
          </p:cNvSpPr>
          <p:nvPr>
            <p:ph type="sldNum" sz="quarter" idx="10"/>
          </p:nvPr>
        </p:nvSpPr>
        <p:spPr/>
        <p:txBody>
          <a:bodyPr/>
          <a:lstStyle/>
          <a:p>
            <a:fld id="{452140A9-11FD-AB46-B99D-C1331D8D84D1}" type="slidenum">
              <a:rPr lang="en-US" smtClean="0"/>
              <a:t>8</a:t>
            </a:fld>
            <a:endParaRPr lang="en-US" dirty="0"/>
          </a:p>
        </p:txBody>
      </p:sp>
    </p:spTree>
    <p:extLst>
      <p:ext uri="{BB962C8B-B14F-4D97-AF65-F5344CB8AC3E}">
        <p14:creationId xmlns:p14="http://schemas.microsoft.com/office/powerpoint/2010/main" val="3245463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3238" y="1143000"/>
            <a:ext cx="3311525" cy="2484438"/>
          </a:xfrm>
        </p:spPr>
      </p:sp>
      <p:sp>
        <p:nvSpPr>
          <p:cNvPr id="3" name="Notes Placeholder 2"/>
          <p:cNvSpPr>
            <a:spLocks noGrp="1"/>
          </p:cNvSpPr>
          <p:nvPr>
            <p:ph type="body" idx="1"/>
          </p:nvPr>
        </p:nvSpPr>
        <p:spPr/>
        <p:txBody>
          <a:bodyPr/>
          <a:lstStyle/>
          <a:p>
            <a:pPr lvl="0" eaLnBrk="0" hangingPunct="0"/>
            <a:r>
              <a:rPr lang="en-US" dirty="0"/>
              <a:t>In order to qualify as an EDWOSB, a business must meet all requirements for a WOSB and its owner(s) and highest officer must demonstrate economic disadvantage.</a:t>
            </a:r>
          </a:p>
          <a:p>
            <a:pPr lvl="0" eaLnBrk="0" hangingPunct="0"/>
            <a:endParaRPr lang="en-US" dirty="0"/>
          </a:p>
          <a:p>
            <a:pPr lvl="0" eaLnBrk="0" hangingPunct="0"/>
            <a:r>
              <a:rPr lang="en-US" b="1" dirty="0"/>
              <a:t> A woman is economically disadvantaged if:</a:t>
            </a:r>
            <a:endParaRPr lang="en-US" dirty="0"/>
          </a:p>
          <a:p>
            <a:pPr lvl="1" eaLnBrk="0" hangingPunct="0"/>
            <a:r>
              <a:rPr lang="en-US" dirty="0"/>
              <a:t>Her personal net worth (assets minus liabilities) is less than $750K excluding:</a:t>
            </a:r>
            <a:endParaRPr lang="en-US" sz="1100" dirty="0"/>
          </a:p>
          <a:p>
            <a:pPr lvl="2" eaLnBrk="0" hangingPunct="0"/>
            <a:r>
              <a:rPr lang="en-US" dirty="0"/>
              <a:t>Equity in business and primary residence</a:t>
            </a:r>
            <a:endParaRPr lang="en-US" sz="1100" dirty="0"/>
          </a:p>
          <a:p>
            <a:pPr lvl="2" eaLnBrk="0" hangingPunct="0"/>
            <a:r>
              <a:rPr lang="en-US" dirty="0"/>
              <a:t>Income received from an S-Corp or an LLC if reinvested or used to pay taxes of business</a:t>
            </a:r>
            <a:endParaRPr lang="en-US" sz="1100" dirty="0"/>
          </a:p>
          <a:p>
            <a:pPr lvl="2" eaLnBrk="0" hangingPunct="0"/>
            <a:r>
              <a:rPr lang="en-US" dirty="0"/>
              <a:t>Funds reinvested in retirement accounts if not available until retirement age without a significant tax penalty</a:t>
            </a:r>
            <a:endParaRPr lang="en-US" sz="1100" dirty="0"/>
          </a:p>
          <a:p>
            <a:pPr lvl="1" eaLnBrk="0" hangingPunct="0"/>
            <a:r>
              <a:rPr lang="en-US" dirty="0"/>
              <a:t>Her adjusted gross income averaged over three years is $350K or less excluding income received from an S-Corp or an LLC if reinvested or used to pay taxes.</a:t>
            </a:r>
            <a:endParaRPr lang="en-US" sz="1100" dirty="0"/>
          </a:p>
          <a:p>
            <a:pPr lvl="1" eaLnBrk="0" hangingPunct="0"/>
            <a:r>
              <a:rPr lang="en-US" dirty="0"/>
              <a:t>Her fair market value of all assets is $6M or less excluding funds invested in retirement accounts.</a:t>
            </a:r>
            <a:endParaRPr lang="en-US" sz="1100" dirty="0"/>
          </a:p>
          <a:p>
            <a:pPr lvl="1" eaLnBrk="0" hangingPunct="0"/>
            <a:r>
              <a:rPr lang="en-US" dirty="0"/>
              <a:t>If married, a woman must provide separate financial information for her spouse.</a:t>
            </a:r>
            <a:endParaRPr lang="en-US" sz="1100" dirty="0"/>
          </a:p>
        </p:txBody>
      </p:sp>
      <p:sp>
        <p:nvSpPr>
          <p:cNvPr id="4" name="Slide Number Placeholder 3"/>
          <p:cNvSpPr>
            <a:spLocks noGrp="1"/>
          </p:cNvSpPr>
          <p:nvPr>
            <p:ph type="sldNum" sz="quarter" idx="10"/>
          </p:nvPr>
        </p:nvSpPr>
        <p:spPr/>
        <p:txBody>
          <a:bodyPr/>
          <a:lstStyle/>
          <a:p>
            <a:fld id="{452140A9-11FD-AB46-B99D-C1331D8D84D1}" type="slidenum">
              <a:rPr lang="en-US" smtClean="0"/>
              <a:t>9</a:t>
            </a:fld>
            <a:endParaRPr lang="en-US"/>
          </a:p>
        </p:txBody>
      </p:sp>
    </p:spTree>
    <p:extLst>
      <p:ext uri="{BB962C8B-B14F-4D97-AF65-F5344CB8AC3E}">
        <p14:creationId xmlns:p14="http://schemas.microsoft.com/office/powerpoint/2010/main" val="2103217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October 18,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October 18, 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October 18, 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October 18,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p:cNvSpPr>
            <a:spLocks noGrp="1"/>
          </p:cNvSpPr>
          <p:nvPr>
            <p:ph type="pic" sz="quarter" idx="13"/>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October 18,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October 18,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2235200"/>
            <a:ext cx="6858000" cy="2387600"/>
          </a:xfrm>
        </p:spPr>
        <p:txBody>
          <a:bodyPr anchor="ctr"/>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Tree>
    <p:extLst>
      <p:ext uri="{BB962C8B-B14F-4D97-AF65-F5344CB8AC3E}">
        <p14:creationId xmlns:p14="http://schemas.microsoft.com/office/powerpoint/2010/main" val="475133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Main Title+ SubTitle+Numb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752600" y="895063"/>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2514600" y="1247054"/>
            <a:ext cx="4114800" cy="200746"/>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6" name="Slide Number Placeholder 3">
            <a:extLst>
              <a:ext uri="{FF2B5EF4-FFF2-40B4-BE49-F238E27FC236}">
                <a16:creationId xmlns:a16="http://schemas.microsoft.com/office/drawing/2014/main" id="{08CD8082-C419-4086-BC20-2CB65F4DFFC8}"/>
              </a:ext>
            </a:extLst>
          </p:cNvPr>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426726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84C1D5-B27E-434B-A0AD-38CB661C5EAC}" type="datetimeFigureOut">
              <a:rPr lang="en-US" smtClean="0"/>
              <a:t>10/18/2022</a:t>
            </a:fld>
            <a:endParaRPr lang="en-US"/>
          </a:p>
        </p:txBody>
      </p:sp>
      <p:sp>
        <p:nvSpPr>
          <p:cNvPr id="10" name="Title Placeholder 1">
            <a:extLst>
              <a:ext uri="{FF2B5EF4-FFF2-40B4-BE49-F238E27FC236}">
                <a16:creationId xmlns:a16="http://schemas.microsoft.com/office/drawing/2014/main" id="{F89A6772-5C28-47E0-8D70-38248A14521E}"/>
              </a:ext>
            </a:extLst>
          </p:cNvPr>
          <p:cNvSpPr>
            <a:spLocks noGrp="1"/>
          </p:cNvSpPr>
          <p:nvPr>
            <p:ph type="title"/>
          </p:nvPr>
        </p:nvSpPr>
        <p:spPr>
          <a:xfrm>
            <a:off x="628650" y="367025"/>
            <a:ext cx="7886700" cy="699775"/>
          </a:xfrm>
          <a:prstGeom prst="rect">
            <a:avLst/>
          </a:prstGeom>
        </p:spPr>
        <p:txBody>
          <a:bodyPr vert="horz" lIns="91440" tIns="45720" rIns="91440" bIns="45720" rtlCol="0" anchor="t">
            <a:normAutofit/>
          </a:bodyPr>
          <a:lstStyle>
            <a:lvl1pPr>
              <a:defRPr sz="2700" b="1">
                <a:latin typeface="Source Sans Pro"/>
              </a:defRPr>
            </a:lvl1pPr>
          </a:lstStyle>
          <a:p>
            <a:r>
              <a:rPr lang="en-US" dirty="0"/>
              <a:t>Click to edit Master title style</a:t>
            </a:r>
          </a:p>
        </p:txBody>
      </p:sp>
      <p:sp>
        <p:nvSpPr>
          <p:cNvPr id="8" name="Slide Number Placeholder 6">
            <a:extLst>
              <a:ext uri="{FF2B5EF4-FFF2-40B4-BE49-F238E27FC236}">
                <a16:creationId xmlns:a16="http://schemas.microsoft.com/office/drawing/2014/main" id="{5626B52B-EB11-46CF-B069-FA901174D74B}"/>
              </a:ext>
            </a:extLst>
          </p:cNvPr>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66767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1118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October 18,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fld id="{5C63769D-CC2F-864E-9501-A077951EC7AD}" type="datetime4">
              <a:rPr lang="en-US" smtClean="0"/>
              <a:t>October 18, 2022</a:t>
            </a:fld>
            <a:endParaRPr lang="en-US" dirty="0"/>
          </a:p>
        </p:txBody>
      </p:sp>
      <p:sp>
        <p:nvSpPr>
          <p:cNvPr id="9" name="Footer Placeholder 5"/>
          <p:cNvSpPr>
            <a:spLocks noGrp="1"/>
          </p:cNvSpPr>
          <p:nvPr>
            <p:ph type="ftr" sz="quarter" idx="11"/>
          </p:nvPr>
        </p:nvSpPr>
        <p:spPr>
          <a:xfrm>
            <a:off x="3028950" y="6194307"/>
            <a:ext cx="3086100" cy="365125"/>
          </a:xfrm>
        </p:spPr>
        <p:txBody>
          <a:bodyPr/>
          <a:lstStyle/>
          <a:p>
            <a:endParaRPr lang="en-US"/>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October 18, 2022</a:t>
            </a:fld>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32" name="Picture 3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49" r:id="rId3"/>
    <p:sldLayoutId id="2147483668" r:id="rId4"/>
    <p:sldLayoutId id="2147483667" r:id="rId5"/>
    <p:sldLayoutId id="2147483662" r:id="rId6"/>
    <p:sldLayoutId id="2147483665" r:id="rId7"/>
    <p:sldLayoutId id="2147483651" r:id="rId8"/>
    <p:sldLayoutId id="2147483650" r:id="rId9"/>
    <p:sldLayoutId id="2147483652" r:id="rId10"/>
    <p:sldLayoutId id="2147483653" r:id="rId11"/>
    <p:sldLayoutId id="2147483654" r:id="rId12"/>
    <p:sldLayoutId id="2147483655" r:id="rId13"/>
    <p:sldLayoutId id="2147483656" r:id="rId14"/>
    <p:sldLayoutId id="2147483657" r:id="rId15"/>
    <p:sldLayoutId id="2147483670" r:id="rId16"/>
    <p:sldLayoutId id="2147483672" r:id="rId17"/>
    <p:sldLayoutId id="2147483673" r:id="rId18"/>
  </p:sldLayoutIdLst>
  <p:hf hdr="0" ft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eta.certify.sba.gov/"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www.ephcc.org/"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hyperlink" Target="http://www.wbenc.org/" TargetMode="External"/><Relationship Id="rId5" Type="http://schemas.openxmlformats.org/officeDocument/2006/relationships/hyperlink" Target="http://www.uswcc.org/certification" TargetMode="External"/><Relationship Id="rId4" Type="http://schemas.openxmlformats.org/officeDocument/2006/relationships/hyperlink" Target="http://www.nwboc.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hyperlink" Target="https://beta.certify.sba.gov/"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www.sba.gov/wosbready" TargetMode="External"/><Relationship Id="rId7"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s://www.sba.gov/document/support--wosb-edwosb-certification-options" TargetMode="External"/><Relationship Id="rId5" Type="http://schemas.openxmlformats.org/officeDocument/2006/relationships/hyperlink" Target="https://www.sba.gov/document/support--faqs-wosbsedwosbs" TargetMode="External"/><Relationship Id="rId4" Type="http://schemas.openxmlformats.org/officeDocument/2006/relationships/hyperlink" Target="https://www.sba.gov/local-assistance/find/?type=SBA%20Regional%20Offic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sba.gov/federal-contracting/contracting-assistance-programs/women-owned-small-business-federal-contracting-program?utm_medium=email&amp;utm_source=govdelivery" TargetMode="External"/><Relationship Id="rId7" Type="http://schemas.openxmlformats.org/officeDocument/2006/relationships/hyperlink" Target="https://www.sba.gov/document/support--qualifying-naics-women-owned-small-business-federal-contracting-program"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hyperlink" Target="https://www.sba.gov/sites/default/files/2020-02/SBA_WOSB_Table_v4.pdf" TargetMode="External"/><Relationship Id="rId5" Type="http://schemas.openxmlformats.org/officeDocument/2006/relationships/hyperlink" Target="https://www.sba.gov/sites/default/files/2020-04/SBA_WOSB_FAQ_508_v3.pdf" TargetMode="External"/><Relationship Id="rId4" Type="http://schemas.openxmlformats.org/officeDocument/2006/relationships/hyperlink" Target="https://certify.sba.gov/?utm_medium=email&amp;utm_source=govdeliver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sba.gov/wi"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hyperlink" Target="https://public.govdelivery.com/accounts/USSBA/subscriber/new?topic_id=USSBA_13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607B814-B978-AF44-8392-493048142B3E}"/>
              </a:ext>
            </a:extLst>
          </p:cNvPr>
          <p:cNvSpPr txBox="1">
            <a:spLocks/>
          </p:cNvSpPr>
          <p:nvPr/>
        </p:nvSpPr>
        <p:spPr>
          <a:xfrm>
            <a:off x="5165901" y="4535857"/>
            <a:ext cx="3674248"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bg1">
                    <a:lumMod val="6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1800" dirty="0">
              <a:solidFill>
                <a:schemeClr val="bg1"/>
              </a:solidFill>
            </a:endParaRPr>
          </a:p>
        </p:txBody>
      </p:sp>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5D538-AAF5-40F3-96A5-84394BF937DB}"/>
              </a:ext>
            </a:extLst>
          </p:cNvPr>
          <p:cNvSpPr>
            <a:spLocks noGrp="1"/>
          </p:cNvSpPr>
          <p:nvPr>
            <p:ph idx="1"/>
          </p:nvPr>
        </p:nvSpPr>
        <p:spPr/>
        <p:txBody>
          <a:bodyPr>
            <a:normAutofit/>
          </a:bodyPr>
          <a:lstStyle/>
          <a:p>
            <a:pPr marL="0" indent="0">
              <a:buNone/>
            </a:pPr>
            <a:endParaRPr lang="en-US" sz="2400" dirty="0"/>
          </a:p>
          <a:p>
            <a:pPr>
              <a:buClr>
                <a:schemeClr val="accent5"/>
              </a:buClr>
              <a:buFont typeface="Wingdings" panose="05000000000000000000" pitchFamily="2" charset="2"/>
              <a:buChar char="Ø"/>
            </a:pPr>
            <a:r>
              <a:rPr lang="en-US" sz="2400" b="1" dirty="0"/>
              <a:t>As of October 15, 2020, businesses are required to be certified either through:</a:t>
            </a:r>
          </a:p>
          <a:p>
            <a:pPr>
              <a:buFont typeface="Wingdings" panose="05000000000000000000" pitchFamily="2" charset="2"/>
              <a:buChar char="Ø"/>
            </a:pPr>
            <a:endParaRPr lang="en-US" sz="2400" dirty="0"/>
          </a:p>
          <a:p>
            <a:pPr>
              <a:buClr>
                <a:schemeClr val="accent5"/>
              </a:buClr>
            </a:pPr>
            <a:r>
              <a:rPr lang="en-US" sz="2400" dirty="0"/>
              <a:t>SBA’s new, free online certification process (</a:t>
            </a:r>
            <a:r>
              <a:rPr lang="en-US" sz="2400" dirty="0">
                <a:hlinkClick r:id="rId3"/>
              </a:rPr>
              <a:t>https://beta.certify.sba.gov/</a:t>
            </a:r>
            <a:r>
              <a:rPr lang="en-US" sz="2400" dirty="0"/>
              <a:t>)</a:t>
            </a:r>
          </a:p>
          <a:p>
            <a:pPr marL="0" indent="0">
              <a:buNone/>
            </a:pPr>
            <a:r>
              <a:rPr lang="en-US" sz="2400" dirty="0"/>
              <a:t>or </a:t>
            </a:r>
          </a:p>
          <a:p>
            <a:pPr>
              <a:buClr>
                <a:schemeClr val="accent5"/>
              </a:buClr>
            </a:pPr>
            <a:r>
              <a:rPr lang="en-US" sz="2400" dirty="0"/>
              <a:t>through an approved TPC, at a cost, in order to compete for WOSB Program set-aside contracts. </a:t>
            </a:r>
          </a:p>
        </p:txBody>
      </p:sp>
      <p:sp>
        <p:nvSpPr>
          <p:cNvPr id="3" name="Title 2">
            <a:extLst>
              <a:ext uri="{FF2B5EF4-FFF2-40B4-BE49-F238E27FC236}">
                <a16:creationId xmlns:a16="http://schemas.microsoft.com/office/drawing/2014/main" id="{8F74AC8B-EC9B-491F-8847-1592B0A2A513}"/>
              </a:ext>
            </a:extLst>
          </p:cNvPr>
          <p:cNvSpPr>
            <a:spLocks noGrp="1"/>
          </p:cNvSpPr>
          <p:nvPr>
            <p:ph type="title"/>
          </p:nvPr>
        </p:nvSpPr>
        <p:spPr/>
        <p:txBody>
          <a:bodyPr>
            <a:noAutofit/>
          </a:bodyPr>
          <a:lstStyle/>
          <a:p>
            <a:r>
              <a:rPr lang="en-US" sz="2800" dirty="0"/>
              <a:t>Certification Changes</a:t>
            </a:r>
            <a:br>
              <a:rPr lang="en-US" sz="2800" dirty="0"/>
            </a:br>
            <a:endParaRPr lang="en-US" sz="2800" dirty="0"/>
          </a:p>
        </p:txBody>
      </p:sp>
      <p:sp>
        <p:nvSpPr>
          <p:cNvPr id="4" name="Slide Number Placeholder 3">
            <a:extLst>
              <a:ext uri="{FF2B5EF4-FFF2-40B4-BE49-F238E27FC236}">
                <a16:creationId xmlns:a16="http://schemas.microsoft.com/office/drawing/2014/main" id="{76503528-D6F0-4FC2-8B08-8561116A78F7}"/>
              </a:ext>
            </a:extLst>
          </p:cNvPr>
          <p:cNvSpPr>
            <a:spLocks noGrp="1"/>
          </p:cNvSpPr>
          <p:nvPr>
            <p:ph type="sldNum" sz="quarter" idx="12"/>
          </p:nvPr>
        </p:nvSpPr>
        <p:spPr/>
        <p:txBody>
          <a:bodyPr/>
          <a:lstStyle/>
          <a:p>
            <a:fld id="{B1AB44B9-F1EC-4F4B-88D4-413245C9CD3E}" type="slidenum">
              <a:rPr lang="en-US" smtClean="0"/>
              <a:t>10</a:t>
            </a:fld>
            <a:endParaRPr lang="en-US"/>
          </a:p>
        </p:txBody>
      </p:sp>
    </p:spTree>
    <p:extLst>
      <p:ext uri="{BB962C8B-B14F-4D97-AF65-F5344CB8AC3E}">
        <p14:creationId xmlns:p14="http://schemas.microsoft.com/office/powerpoint/2010/main" val="3929133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5D538-AAF5-40F3-96A5-84394BF937DB}"/>
              </a:ext>
            </a:extLst>
          </p:cNvPr>
          <p:cNvSpPr>
            <a:spLocks noGrp="1"/>
          </p:cNvSpPr>
          <p:nvPr>
            <p:ph idx="1"/>
          </p:nvPr>
        </p:nvSpPr>
        <p:spPr/>
        <p:txBody>
          <a:bodyPr>
            <a:normAutofit/>
          </a:bodyPr>
          <a:lstStyle/>
          <a:p>
            <a:pPr marL="0" indent="0">
              <a:buNone/>
            </a:pPr>
            <a:r>
              <a:rPr lang="en-US" sz="2400" dirty="0"/>
              <a:t>Currently, the SBA will accept current 8(a) participants, approved third-party certificates, and certifications from the CVE.</a:t>
            </a:r>
          </a:p>
          <a:p>
            <a:pPr marL="0" indent="0">
              <a:buNone/>
            </a:pPr>
            <a:endParaRPr lang="en-US" sz="2400" dirty="0"/>
          </a:p>
          <a:p>
            <a:pPr>
              <a:buClr>
                <a:srgbClr val="002E6D"/>
              </a:buClr>
              <a:buFont typeface="Wingdings" panose="05000000000000000000" pitchFamily="2" charset="2"/>
              <a:buChar char="Ø"/>
            </a:pPr>
            <a:r>
              <a:rPr lang="en-US" sz="2400" b="1" dirty="0"/>
              <a:t>Current 8(a) Program Participants</a:t>
            </a:r>
            <a:r>
              <a:rPr lang="en-US" sz="2400" dirty="0"/>
              <a:t>—Upload most recent annual review letter or their 8(a)acceptance letter if the firm is in program year 1 </a:t>
            </a:r>
          </a:p>
          <a:p>
            <a:pPr>
              <a:buClr>
                <a:srgbClr val="002E6D"/>
              </a:buClr>
              <a:buFont typeface="Wingdings" panose="05000000000000000000" pitchFamily="2" charset="2"/>
              <a:buChar char="Ø"/>
            </a:pPr>
            <a:endParaRPr lang="en-US" sz="2400" dirty="0"/>
          </a:p>
          <a:p>
            <a:pPr>
              <a:buClr>
                <a:srgbClr val="002E6D"/>
              </a:buClr>
              <a:buFont typeface="Wingdings" panose="05000000000000000000" pitchFamily="2" charset="2"/>
              <a:buChar char="Ø"/>
            </a:pPr>
            <a:r>
              <a:rPr lang="en-US" sz="2400" b="1" dirty="0"/>
              <a:t>Third-Party Certified</a:t>
            </a:r>
            <a:r>
              <a:rPr lang="en-US" sz="2400" dirty="0"/>
              <a:t>—Upload of WOSB and/or EDWOSB certificate </a:t>
            </a:r>
          </a:p>
          <a:p>
            <a:pPr>
              <a:buClr>
                <a:srgbClr val="002E6D"/>
              </a:buClr>
              <a:buFont typeface="Wingdings" panose="05000000000000000000" pitchFamily="2" charset="2"/>
              <a:buChar char="Ø"/>
            </a:pPr>
            <a:endParaRPr lang="en-US" sz="2400" dirty="0"/>
          </a:p>
          <a:p>
            <a:pPr>
              <a:buClr>
                <a:srgbClr val="002E6D"/>
              </a:buClr>
              <a:buFont typeface="Wingdings" panose="05000000000000000000" pitchFamily="2" charset="2"/>
              <a:buChar char="Ø"/>
            </a:pPr>
            <a:r>
              <a:rPr lang="en-US" sz="2400" b="1" dirty="0"/>
              <a:t>CVE</a:t>
            </a:r>
            <a:r>
              <a:rPr lang="en-US" sz="2400" dirty="0"/>
              <a:t>—Upload certificate and supporting documentation </a:t>
            </a:r>
          </a:p>
        </p:txBody>
      </p:sp>
      <p:sp>
        <p:nvSpPr>
          <p:cNvPr id="3" name="Title 2">
            <a:extLst>
              <a:ext uri="{FF2B5EF4-FFF2-40B4-BE49-F238E27FC236}">
                <a16:creationId xmlns:a16="http://schemas.microsoft.com/office/drawing/2014/main" id="{8F74AC8B-EC9B-491F-8847-1592B0A2A513}"/>
              </a:ext>
            </a:extLst>
          </p:cNvPr>
          <p:cNvSpPr>
            <a:spLocks noGrp="1"/>
          </p:cNvSpPr>
          <p:nvPr>
            <p:ph type="title"/>
          </p:nvPr>
        </p:nvSpPr>
        <p:spPr/>
        <p:txBody>
          <a:bodyPr>
            <a:normAutofit/>
          </a:bodyPr>
          <a:lstStyle/>
          <a:p>
            <a:r>
              <a:rPr lang="en-US" sz="2800" dirty="0"/>
              <a:t>Will Other Certifications Be Accepted? </a:t>
            </a:r>
          </a:p>
        </p:txBody>
      </p:sp>
      <p:sp>
        <p:nvSpPr>
          <p:cNvPr id="4" name="Slide Number Placeholder 3">
            <a:extLst>
              <a:ext uri="{FF2B5EF4-FFF2-40B4-BE49-F238E27FC236}">
                <a16:creationId xmlns:a16="http://schemas.microsoft.com/office/drawing/2014/main" id="{76503528-D6F0-4FC2-8B08-8561116A78F7}"/>
              </a:ext>
            </a:extLst>
          </p:cNvPr>
          <p:cNvSpPr>
            <a:spLocks noGrp="1"/>
          </p:cNvSpPr>
          <p:nvPr>
            <p:ph type="sldNum" sz="quarter" idx="12"/>
          </p:nvPr>
        </p:nvSpPr>
        <p:spPr/>
        <p:txBody>
          <a:bodyPr/>
          <a:lstStyle/>
          <a:p>
            <a:fld id="{B1AB44B9-F1EC-4F4B-88D4-413245C9CD3E}" type="slidenum">
              <a:rPr lang="en-US" smtClean="0"/>
              <a:t>11</a:t>
            </a:fld>
            <a:endParaRPr lang="en-US"/>
          </a:p>
        </p:txBody>
      </p:sp>
    </p:spTree>
    <p:extLst>
      <p:ext uri="{BB962C8B-B14F-4D97-AF65-F5344CB8AC3E}">
        <p14:creationId xmlns:p14="http://schemas.microsoft.com/office/powerpoint/2010/main" val="958851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5D538-AAF5-40F3-96A5-84394BF937DB}"/>
              </a:ext>
            </a:extLst>
          </p:cNvPr>
          <p:cNvSpPr>
            <a:spLocks noGrp="1"/>
          </p:cNvSpPr>
          <p:nvPr>
            <p:ph idx="1"/>
          </p:nvPr>
        </p:nvSpPr>
        <p:spPr/>
        <p:txBody>
          <a:bodyPr>
            <a:normAutofit/>
          </a:bodyPr>
          <a:lstStyle/>
          <a:p>
            <a:pPr marL="0" indent="0">
              <a:buNone/>
            </a:pPr>
            <a:r>
              <a:rPr lang="en-US" sz="2400" dirty="0"/>
              <a:t>There are four organizations approved by the SBA to provide third-party certification. Contact them to find out about their certification process.</a:t>
            </a:r>
          </a:p>
          <a:p>
            <a:pPr marL="0" indent="0">
              <a:buNone/>
            </a:pPr>
            <a:endParaRPr lang="en-US" sz="2400" dirty="0"/>
          </a:p>
          <a:p>
            <a:pPr marL="0" indent="0">
              <a:buNone/>
            </a:pPr>
            <a:endParaRPr lang="en-US" sz="2400" dirty="0"/>
          </a:p>
          <a:p>
            <a:pPr>
              <a:buClr>
                <a:schemeClr val="accent5"/>
              </a:buClr>
              <a:buFont typeface="Arial" panose="020B0604020202020204" pitchFamily="34" charset="0"/>
              <a:buChar char="•"/>
            </a:pPr>
            <a:r>
              <a:rPr lang="en-US" sz="2400" dirty="0">
                <a:hlinkClick r:id="rId3"/>
              </a:rPr>
              <a:t>El Paso Hispanic Chamber of Commerce</a:t>
            </a:r>
            <a:endParaRPr lang="en-US" sz="2400" dirty="0"/>
          </a:p>
          <a:p>
            <a:pPr>
              <a:buClr>
                <a:schemeClr val="accent5"/>
              </a:buClr>
              <a:buFont typeface="Arial" panose="020B0604020202020204" pitchFamily="34" charset="0"/>
              <a:buChar char="•"/>
            </a:pPr>
            <a:r>
              <a:rPr lang="en-US" sz="2400" dirty="0">
                <a:hlinkClick r:id="rId4"/>
              </a:rPr>
              <a:t>National Women Business Owners Corporation</a:t>
            </a:r>
            <a:endParaRPr lang="en-US" sz="2400" dirty="0"/>
          </a:p>
          <a:p>
            <a:pPr>
              <a:buClr>
                <a:schemeClr val="accent5"/>
              </a:buClr>
              <a:buFont typeface="Arial" panose="020B0604020202020204" pitchFamily="34" charset="0"/>
              <a:buChar char="•"/>
            </a:pPr>
            <a:r>
              <a:rPr lang="en-US" sz="2400" dirty="0">
                <a:hlinkClick r:id="rId5"/>
              </a:rPr>
              <a:t>US Women’s Chamber of Commerce</a:t>
            </a:r>
            <a:endParaRPr lang="en-US" sz="2400" dirty="0"/>
          </a:p>
          <a:p>
            <a:pPr>
              <a:buClr>
                <a:schemeClr val="accent5"/>
              </a:buClr>
              <a:buFont typeface="Arial" panose="020B0604020202020204" pitchFamily="34" charset="0"/>
              <a:buChar char="•"/>
            </a:pPr>
            <a:r>
              <a:rPr lang="en-US" sz="2400" dirty="0">
                <a:hlinkClick r:id="rId6"/>
              </a:rPr>
              <a:t>Women’s Business Enterprise National Council</a:t>
            </a:r>
            <a:endParaRPr lang="en-US" sz="2400" dirty="0"/>
          </a:p>
          <a:p>
            <a:pPr marL="0" indent="0">
              <a:buNone/>
            </a:pPr>
            <a:endParaRPr lang="en-US" sz="2400" dirty="0"/>
          </a:p>
        </p:txBody>
      </p:sp>
      <p:sp>
        <p:nvSpPr>
          <p:cNvPr id="3" name="Title 2">
            <a:extLst>
              <a:ext uri="{FF2B5EF4-FFF2-40B4-BE49-F238E27FC236}">
                <a16:creationId xmlns:a16="http://schemas.microsoft.com/office/drawing/2014/main" id="{8F74AC8B-EC9B-491F-8847-1592B0A2A513}"/>
              </a:ext>
            </a:extLst>
          </p:cNvPr>
          <p:cNvSpPr>
            <a:spLocks noGrp="1"/>
          </p:cNvSpPr>
          <p:nvPr>
            <p:ph type="title"/>
          </p:nvPr>
        </p:nvSpPr>
        <p:spPr/>
        <p:txBody>
          <a:bodyPr>
            <a:normAutofit/>
          </a:bodyPr>
          <a:lstStyle/>
          <a:p>
            <a:r>
              <a:rPr lang="en-US" sz="2800" dirty="0"/>
              <a:t>Third-Party Certification</a:t>
            </a:r>
          </a:p>
        </p:txBody>
      </p:sp>
      <p:sp>
        <p:nvSpPr>
          <p:cNvPr id="4" name="Slide Number Placeholder 3">
            <a:extLst>
              <a:ext uri="{FF2B5EF4-FFF2-40B4-BE49-F238E27FC236}">
                <a16:creationId xmlns:a16="http://schemas.microsoft.com/office/drawing/2014/main" id="{76503528-D6F0-4FC2-8B08-8561116A78F7}"/>
              </a:ext>
            </a:extLst>
          </p:cNvPr>
          <p:cNvSpPr>
            <a:spLocks noGrp="1"/>
          </p:cNvSpPr>
          <p:nvPr>
            <p:ph type="sldNum" sz="quarter" idx="12"/>
          </p:nvPr>
        </p:nvSpPr>
        <p:spPr/>
        <p:txBody>
          <a:bodyPr/>
          <a:lstStyle/>
          <a:p>
            <a:fld id="{B1AB44B9-F1EC-4F4B-88D4-413245C9CD3E}" type="slidenum">
              <a:rPr lang="en-US" smtClean="0"/>
              <a:t>12</a:t>
            </a:fld>
            <a:endParaRPr lang="en-US"/>
          </a:p>
        </p:txBody>
      </p:sp>
    </p:spTree>
    <p:extLst>
      <p:ext uri="{BB962C8B-B14F-4D97-AF65-F5344CB8AC3E}">
        <p14:creationId xmlns:p14="http://schemas.microsoft.com/office/powerpoint/2010/main" val="1498162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1EE82-C911-4625-A040-9BFF2459B21C}"/>
              </a:ext>
            </a:extLst>
          </p:cNvPr>
          <p:cNvSpPr>
            <a:spLocks noGrp="1"/>
          </p:cNvSpPr>
          <p:nvPr>
            <p:ph type="title"/>
          </p:nvPr>
        </p:nvSpPr>
        <p:spPr>
          <a:xfrm>
            <a:off x="628650" y="236710"/>
            <a:ext cx="7886700" cy="598904"/>
          </a:xfrm>
        </p:spPr>
        <p:txBody>
          <a:bodyPr>
            <a:normAutofit/>
          </a:bodyPr>
          <a:lstStyle/>
          <a:p>
            <a:r>
              <a:rPr lang="en-US" sz="2800" dirty="0">
                <a:solidFill>
                  <a:srgbClr val="002E6D"/>
                </a:solidFill>
                <a:latin typeface="Source Sans Pro" panose="020B0503030403020204"/>
              </a:rPr>
              <a:t>WOSB Eligibility Process</a:t>
            </a:r>
          </a:p>
        </p:txBody>
      </p:sp>
      <p:sp>
        <p:nvSpPr>
          <p:cNvPr id="4" name="Slide Number Placeholder 3">
            <a:extLst>
              <a:ext uri="{FF2B5EF4-FFF2-40B4-BE49-F238E27FC236}">
                <a16:creationId xmlns:a16="http://schemas.microsoft.com/office/drawing/2014/main" id="{EBCD8791-9979-4695-8C40-9BA76C5DB9A3}"/>
              </a:ext>
            </a:extLst>
          </p:cNvPr>
          <p:cNvSpPr>
            <a:spLocks noGrp="1"/>
          </p:cNvSpPr>
          <p:nvPr>
            <p:ph type="sldNum" sz="quarter" idx="12"/>
          </p:nvPr>
        </p:nvSpPr>
        <p:spPr/>
        <p:txBody>
          <a:bodyPr/>
          <a:lstStyle/>
          <a:p>
            <a:fld id="{B1AB44B9-F1EC-4F4B-88D4-413245C9CD3E}" type="slidenum">
              <a:rPr lang="en-US" smtClean="0">
                <a:latin typeface="Source Sans Pro" panose="020B0503030403020204"/>
              </a:rPr>
              <a:t>13</a:t>
            </a:fld>
            <a:endParaRPr lang="en-US" dirty="0">
              <a:latin typeface="Source Sans Pro" panose="020B0503030403020204"/>
            </a:endParaRPr>
          </a:p>
        </p:txBody>
      </p:sp>
      <p:sp>
        <p:nvSpPr>
          <p:cNvPr id="29" name="Rectangle  1">
            <a:extLst>
              <a:ext uri="{FF2B5EF4-FFF2-40B4-BE49-F238E27FC236}">
                <a16:creationId xmlns:a16="http://schemas.microsoft.com/office/drawing/2014/main" id="{633620D7-BD98-417B-A43A-D0A3EC7CAA38}"/>
              </a:ext>
              <a:ext uri="{C183D7F6-B498-43B3-948B-1728B52AA6E4}">
                <adec:decorative xmlns:adec="http://schemas.microsoft.com/office/drawing/2017/decorative" val="1"/>
              </a:ext>
            </a:extLst>
          </p:cNvPr>
          <p:cNvSpPr/>
          <p:nvPr/>
        </p:nvSpPr>
        <p:spPr>
          <a:xfrm flipV="1">
            <a:off x="4946142" y="2202125"/>
            <a:ext cx="4197096" cy="91440"/>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Open Sans"/>
            </a:endParaRPr>
          </a:p>
        </p:txBody>
      </p:sp>
      <p:sp>
        <p:nvSpPr>
          <p:cNvPr id="6" name="TextBox 5">
            <a:extLst>
              <a:ext uri="{FF2B5EF4-FFF2-40B4-BE49-F238E27FC236}">
                <a16:creationId xmlns:a16="http://schemas.microsoft.com/office/drawing/2014/main" id="{D1F3E475-E8EE-48AA-92AC-7D623FD4B82E}"/>
              </a:ext>
            </a:extLst>
          </p:cNvPr>
          <p:cNvSpPr txBox="1"/>
          <p:nvPr/>
        </p:nvSpPr>
        <p:spPr>
          <a:xfrm>
            <a:off x="4946142" y="2499043"/>
            <a:ext cx="4068143" cy="1499578"/>
          </a:xfrm>
          <a:prstGeom prst="rect">
            <a:avLst/>
          </a:prstGeom>
          <a:solidFill>
            <a:schemeClr val="bg1"/>
          </a:solidFill>
        </p:spPr>
        <p:txBody>
          <a:bodyPr wrap="square" rtlCol="0">
            <a:spAutoFit/>
          </a:bodyPr>
          <a:lstStyle/>
          <a:p>
            <a:pPr marL="285750" indent="-285750">
              <a:lnSpc>
                <a:spcPct val="120000"/>
              </a:lnSpc>
              <a:spcBef>
                <a:spcPts val="1000"/>
              </a:spcBef>
              <a:buFont typeface="Arial" panose="020B0604020202020204" pitchFamily="34" charset="0"/>
              <a:buChar char="•"/>
            </a:pPr>
            <a:r>
              <a:rPr lang="en-US" sz="2600" dirty="0">
                <a:latin typeface="Source Sans Pro" panose="020B0503030403020204"/>
              </a:rPr>
              <a:t>Register in SAM</a:t>
            </a:r>
          </a:p>
          <a:p>
            <a:pPr marL="285750" indent="-285750">
              <a:lnSpc>
                <a:spcPct val="120000"/>
              </a:lnSpc>
              <a:buFont typeface="Arial" panose="020B0604020202020204" pitchFamily="34" charset="0"/>
              <a:buChar char="•"/>
            </a:pPr>
            <a:r>
              <a:rPr lang="en-US" sz="2600" dirty="0">
                <a:latin typeface="Source Sans Pro" panose="020B0503030403020204"/>
              </a:rPr>
              <a:t>Apply: beta.certify.SBA.gov</a:t>
            </a:r>
          </a:p>
        </p:txBody>
      </p:sp>
      <p:sp>
        <p:nvSpPr>
          <p:cNvPr id="30" name="Rectangle  1">
            <a:extLst>
              <a:ext uri="{FF2B5EF4-FFF2-40B4-BE49-F238E27FC236}">
                <a16:creationId xmlns:a16="http://schemas.microsoft.com/office/drawing/2014/main" id="{3C84BC89-BAD4-4FDF-AFC3-9A03423E23A8}"/>
              </a:ext>
              <a:ext uri="{C183D7F6-B498-43B3-948B-1728B52AA6E4}">
                <adec:decorative xmlns:adec="http://schemas.microsoft.com/office/drawing/2017/decorative" val="1"/>
              </a:ext>
            </a:extLst>
          </p:cNvPr>
          <p:cNvSpPr/>
          <p:nvPr/>
        </p:nvSpPr>
        <p:spPr>
          <a:xfrm flipV="1">
            <a:off x="4946142" y="4686364"/>
            <a:ext cx="4197096" cy="91440"/>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Open Sans"/>
            </a:endParaRPr>
          </a:p>
        </p:txBody>
      </p:sp>
      <p:pic>
        <p:nvPicPr>
          <p:cNvPr id="5" name="Picture 4" descr="Image of a business woman accessing a laptop.">
            <a:extLst>
              <a:ext uri="{FF2B5EF4-FFF2-40B4-BE49-F238E27FC236}">
                <a16:creationId xmlns:a16="http://schemas.microsoft.com/office/drawing/2014/main" id="{4C306AFC-2010-4279-915B-877F3BB488A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771378"/>
            <a:ext cx="4946142" cy="5616634"/>
          </a:xfrm>
          <a:prstGeom prst="rect">
            <a:avLst/>
          </a:prstGeom>
        </p:spPr>
      </p:pic>
    </p:spTree>
    <p:extLst>
      <p:ext uri="{BB962C8B-B14F-4D97-AF65-F5344CB8AC3E}">
        <p14:creationId xmlns:p14="http://schemas.microsoft.com/office/powerpoint/2010/main" val="910077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76FEBED1-0F89-49B2-B7C6-2D15E063A855}"/>
              </a:ext>
            </a:extLst>
          </p:cNvPr>
          <p:cNvSpPr>
            <a:spLocks noGrp="1"/>
          </p:cNvSpPr>
          <p:nvPr>
            <p:ph type="title"/>
          </p:nvPr>
        </p:nvSpPr>
        <p:spPr/>
        <p:txBody>
          <a:bodyPr/>
          <a:lstStyle/>
          <a:p>
            <a:r>
              <a:rPr lang="en-US" dirty="0"/>
              <a:t>Certification</a:t>
            </a:r>
          </a:p>
        </p:txBody>
      </p:sp>
      <p:sp>
        <p:nvSpPr>
          <p:cNvPr id="51" name="Slide Number Placeholder 2">
            <a:extLst>
              <a:ext uri="{FF2B5EF4-FFF2-40B4-BE49-F238E27FC236}">
                <a16:creationId xmlns:a16="http://schemas.microsoft.com/office/drawing/2014/main" id="{687F2D7C-0966-468D-818C-1A7EB5923C3F}"/>
              </a:ext>
            </a:extLst>
          </p:cNvPr>
          <p:cNvSpPr>
            <a:spLocks noGrp="1"/>
          </p:cNvSpPr>
          <p:nvPr>
            <p:ph type="sldNum" sz="quarter" idx="12"/>
          </p:nvPr>
        </p:nvSpPr>
        <p:spPr/>
        <p:txBody>
          <a:bodyPr/>
          <a:lstStyle/>
          <a:p>
            <a:fld id="{A010D1D2-A5C5-4520-877C-7F28899EB247}" type="slidenum">
              <a:rPr lang="en-US" smtClean="0"/>
              <a:pPr/>
              <a:t>14</a:t>
            </a:fld>
            <a:endParaRPr lang="en-US" dirty="0"/>
          </a:p>
        </p:txBody>
      </p:sp>
      <p:sp>
        <p:nvSpPr>
          <p:cNvPr id="102" name="TextBox 101">
            <a:extLst>
              <a:ext uri="{FF2B5EF4-FFF2-40B4-BE49-F238E27FC236}">
                <a16:creationId xmlns:a16="http://schemas.microsoft.com/office/drawing/2014/main" id="{FED334FB-6970-46D7-A9D0-EEC5CF875A7D}"/>
              </a:ext>
            </a:extLst>
          </p:cNvPr>
          <p:cNvSpPr txBox="1"/>
          <p:nvPr/>
        </p:nvSpPr>
        <p:spPr>
          <a:xfrm>
            <a:off x="4863024" y="1288102"/>
            <a:ext cx="3661387" cy="461665"/>
          </a:xfrm>
          <a:prstGeom prst="rect">
            <a:avLst/>
          </a:prstGeom>
          <a:noFill/>
        </p:spPr>
        <p:txBody>
          <a:bodyPr wrap="none" rtlCol="0">
            <a:spAutoFit/>
          </a:bodyPr>
          <a:lstStyle/>
          <a:p>
            <a:r>
              <a:rPr lang="en-US" sz="2400" b="1" dirty="0">
                <a:solidFill>
                  <a:srgbClr val="CC0000"/>
                </a:solidFill>
                <a:latin typeface="Source Sans Pro" panose="020B0503030403020204"/>
              </a:rPr>
              <a:t>SBA Certification Portal</a:t>
            </a:r>
            <a:endParaRPr lang="id-ID" sz="2400" b="1" dirty="0">
              <a:solidFill>
                <a:srgbClr val="CC0000"/>
              </a:solidFill>
              <a:latin typeface="Source Sans Pro" panose="020B0503030403020204"/>
            </a:endParaRPr>
          </a:p>
        </p:txBody>
      </p:sp>
      <p:sp>
        <p:nvSpPr>
          <p:cNvPr id="101" name="TextBox 100">
            <a:extLst>
              <a:ext uri="{FF2B5EF4-FFF2-40B4-BE49-F238E27FC236}">
                <a16:creationId xmlns:a16="http://schemas.microsoft.com/office/drawing/2014/main" id="{D4EDA062-D694-4D38-946A-D01E705447B4}"/>
              </a:ext>
            </a:extLst>
          </p:cNvPr>
          <p:cNvSpPr txBox="1"/>
          <p:nvPr/>
        </p:nvSpPr>
        <p:spPr>
          <a:xfrm>
            <a:off x="4908213" y="1712779"/>
            <a:ext cx="3616198" cy="1323439"/>
          </a:xfrm>
          <a:prstGeom prst="rect">
            <a:avLst/>
          </a:prstGeom>
          <a:noFill/>
        </p:spPr>
        <p:txBody>
          <a:bodyPr wrap="square" rtlCol="0">
            <a:spAutoFit/>
          </a:bodyPr>
          <a:lstStyle>
            <a:defPPr>
              <a:defRPr lang="en-US"/>
            </a:defPPr>
            <a:lvl1pPr>
              <a:lnSpc>
                <a:spcPct val="100000"/>
              </a:lnSpc>
              <a:defRPr sz="1600">
                <a:latin typeface="Source Sans Pro" panose="020B0503030403020204"/>
              </a:defRPr>
            </a:lvl1pPr>
          </a:lstStyle>
          <a:p>
            <a:r>
              <a:rPr lang="en-US" sz="2000" dirty="0"/>
              <a:t>SBA’s certification portal where businesses can submit documents to seek SBA WOSB/EDWOSB certifications</a:t>
            </a:r>
          </a:p>
        </p:txBody>
      </p:sp>
      <p:sp>
        <p:nvSpPr>
          <p:cNvPr id="76" name="TextBox 75">
            <a:extLst>
              <a:ext uri="{FF2B5EF4-FFF2-40B4-BE49-F238E27FC236}">
                <a16:creationId xmlns:a16="http://schemas.microsoft.com/office/drawing/2014/main" id="{BA5A3372-20DD-41EF-B783-D1D308BFE003}"/>
              </a:ext>
            </a:extLst>
          </p:cNvPr>
          <p:cNvSpPr txBox="1"/>
          <p:nvPr/>
        </p:nvSpPr>
        <p:spPr>
          <a:xfrm>
            <a:off x="4908213" y="3163286"/>
            <a:ext cx="2980303" cy="461665"/>
          </a:xfrm>
          <a:prstGeom prst="rect">
            <a:avLst/>
          </a:prstGeom>
          <a:noFill/>
        </p:spPr>
        <p:txBody>
          <a:bodyPr wrap="none" rtlCol="0">
            <a:spAutoFit/>
          </a:bodyPr>
          <a:lstStyle>
            <a:defPPr>
              <a:defRPr lang="en-US"/>
            </a:defPPr>
            <a:lvl1pPr>
              <a:defRPr sz="1200" b="1">
                <a:solidFill>
                  <a:srgbClr val="002E6D"/>
                </a:solidFill>
                <a:latin typeface="Source Sans Pro" panose="020B0503030403020204"/>
              </a:defRPr>
            </a:lvl1pPr>
          </a:lstStyle>
          <a:p>
            <a:r>
              <a:rPr lang="en-US" sz="2400" dirty="0"/>
              <a:t>Automatic Migration</a:t>
            </a:r>
            <a:endParaRPr lang="id-ID" sz="2400" dirty="0"/>
          </a:p>
        </p:txBody>
      </p:sp>
      <p:sp>
        <p:nvSpPr>
          <p:cNvPr id="75" name="TextBox 74">
            <a:extLst>
              <a:ext uri="{FF2B5EF4-FFF2-40B4-BE49-F238E27FC236}">
                <a16:creationId xmlns:a16="http://schemas.microsoft.com/office/drawing/2014/main" id="{4174CA30-EF65-4478-938E-DB331F61139B}"/>
              </a:ext>
            </a:extLst>
          </p:cNvPr>
          <p:cNvSpPr txBox="1"/>
          <p:nvPr/>
        </p:nvSpPr>
        <p:spPr>
          <a:xfrm>
            <a:off x="4908213" y="3596022"/>
            <a:ext cx="3616198" cy="707886"/>
          </a:xfrm>
          <a:prstGeom prst="rect">
            <a:avLst/>
          </a:prstGeom>
          <a:noFill/>
        </p:spPr>
        <p:txBody>
          <a:bodyPr wrap="square" rtlCol="0">
            <a:spAutoFit/>
          </a:bodyPr>
          <a:lstStyle>
            <a:defPPr>
              <a:defRPr lang="en-US"/>
            </a:defPPr>
            <a:lvl1pPr>
              <a:lnSpc>
                <a:spcPct val="100000"/>
              </a:lnSpc>
              <a:defRPr sz="1600">
                <a:latin typeface="Source Sans Pro" panose="020B0503030403020204"/>
              </a:defRPr>
            </a:lvl1pPr>
          </a:lstStyle>
          <a:p>
            <a:r>
              <a:rPr lang="en-US" sz="2000" dirty="0"/>
              <a:t>Pulls business information from SAM.gov</a:t>
            </a:r>
          </a:p>
        </p:txBody>
      </p:sp>
      <p:sp>
        <p:nvSpPr>
          <p:cNvPr id="86" name="TextBox 85">
            <a:extLst>
              <a:ext uri="{FF2B5EF4-FFF2-40B4-BE49-F238E27FC236}">
                <a16:creationId xmlns:a16="http://schemas.microsoft.com/office/drawing/2014/main" id="{96811E06-B8C1-41D8-B309-646B06A57C71}"/>
              </a:ext>
            </a:extLst>
          </p:cNvPr>
          <p:cNvSpPr txBox="1"/>
          <p:nvPr/>
        </p:nvSpPr>
        <p:spPr>
          <a:xfrm>
            <a:off x="4908213" y="4452003"/>
            <a:ext cx="2165978" cy="461665"/>
          </a:xfrm>
          <a:prstGeom prst="rect">
            <a:avLst/>
          </a:prstGeom>
          <a:noFill/>
        </p:spPr>
        <p:txBody>
          <a:bodyPr wrap="none" rtlCol="0">
            <a:spAutoFit/>
          </a:bodyPr>
          <a:lstStyle>
            <a:defPPr>
              <a:defRPr lang="en-US"/>
            </a:defPPr>
            <a:lvl1pPr>
              <a:defRPr sz="1200" b="1">
                <a:solidFill>
                  <a:srgbClr val="CC0000"/>
                </a:solidFill>
                <a:latin typeface="Source Sans Pro" panose="020B0503030403020204"/>
              </a:defRPr>
            </a:lvl1pPr>
          </a:lstStyle>
          <a:p>
            <a:r>
              <a:rPr lang="en-US" sz="2400" dirty="0"/>
              <a:t>Online Forms</a:t>
            </a:r>
            <a:endParaRPr lang="id-ID" sz="2400" dirty="0"/>
          </a:p>
        </p:txBody>
      </p:sp>
      <p:sp>
        <p:nvSpPr>
          <p:cNvPr id="85" name="TextBox 84">
            <a:extLst>
              <a:ext uri="{FF2B5EF4-FFF2-40B4-BE49-F238E27FC236}">
                <a16:creationId xmlns:a16="http://schemas.microsoft.com/office/drawing/2014/main" id="{B7E2EE7B-1DF5-433C-8150-05DA23A3787C}"/>
              </a:ext>
            </a:extLst>
          </p:cNvPr>
          <p:cNvSpPr txBox="1"/>
          <p:nvPr/>
        </p:nvSpPr>
        <p:spPr>
          <a:xfrm>
            <a:off x="4920515" y="4858304"/>
            <a:ext cx="3603896" cy="1015663"/>
          </a:xfrm>
          <a:prstGeom prst="rect">
            <a:avLst/>
          </a:prstGeom>
          <a:noFill/>
        </p:spPr>
        <p:txBody>
          <a:bodyPr wrap="square" rtlCol="0">
            <a:spAutoFit/>
          </a:bodyPr>
          <a:lstStyle>
            <a:defPPr>
              <a:defRPr lang="en-US"/>
            </a:defPPr>
            <a:lvl1pPr>
              <a:lnSpc>
                <a:spcPct val="120000"/>
              </a:lnSpc>
              <a:defRPr sz="1000">
                <a:latin typeface="Source Sans Pro" panose="020B0503030403020204"/>
              </a:defRPr>
            </a:lvl1pPr>
          </a:lstStyle>
          <a:p>
            <a:pPr>
              <a:lnSpc>
                <a:spcPct val="100000"/>
              </a:lnSpc>
            </a:pPr>
            <a:r>
              <a:rPr lang="en-US" sz="2000" dirty="0"/>
              <a:t>Forms are completed online. </a:t>
            </a:r>
            <a:br>
              <a:rPr lang="en-US" sz="2000" dirty="0"/>
            </a:br>
            <a:r>
              <a:rPr lang="en-US" sz="2000" dirty="0"/>
              <a:t>No longer required to upload certain SBA forms</a:t>
            </a:r>
          </a:p>
        </p:txBody>
      </p:sp>
      <p:grpSp>
        <p:nvGrpSpPr>
          <p:cNvPr id="12" name="Group 11">
            <a:extLst>
              <a:ext uri="{FF2B5EF4-FFF2-40B4-BE49-F238E27FC236}">
                <a16:creationId xmlns:a16="http://schemas.microsoft.com/office/drawing/2014/main" id="{12769122-5DC9-416F-8324-212A0BA55FC2}"/>
              </a:ext>
              <a:ext uri="{C183D7F6-B498-43B3-948B-1728B52AA6E4}">
                <adec:decorative xmlns:adec="http://schemas.microsoft.com/office/drawing/2017/decorative" val="1"/>
              </a:ext>
            </a:extLst>
          </p:cNvPr>
          <p:cNvGrpSpPr/>
          <p:nvPr/>
        </p:nvGrpSpPr>
        <p:grpSpPr>
          <a:xfrm>
            <a:off x="74886" y="1958813"/>
            <a:ext cx="5066171" cy="3105078"/>
            <a:chOff x="1763688" y="1124744"/>
            <a:chExt cx="5652564" cy="3166095"/>
          </a:xfrm>
        </p:grpSpPr>
        <p:sp>
          <p:nvSpPr>
            <p:cNvPr id="13" name="Rectangle 12">
              <a:extLst>
                <a:ext uri="{FF2B5EF4-FFF2-40B4-BE49-F238E27FC236}">
                  <a16:creationId xmlns:a16="http://schemas.microsoft.com/office/drawing/2014/main" id="{52EF95A8-B580-46ED-94C4-3CB81D6C4628}"/>
                </a:ext>
              </a:extLst>
            </p:cNvPr>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Source Sans Pro" panose="020B0503030403020204"/>
              </a:endParaRPr>
            </a:p>
          </p:txBody>
        </p:sp>
        <p:pic>
          <p:nvPicPr>
            <p:cNvPr id="15" name="Picture 3" descr="Image of laptop showing SBA.GOV website.">
              <a:extLst>
                <a:ext uri="{FF2B5EF4-FFF2-40B4-BE49-F238E27FC236}">
                  <a16:creationId xmlns:a16="http://schemas.microsoft.com/office/drawing/2014/main" id="{9E0ED3F6-9B81-410A-9743-8439DDDC0B1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a:extLst>
              <a:ext uri="{FF2B5EF4-FFF2-40B4-BE49-F238E27FC236}">
                <a16:creationId xmlns:a16="http://schemas.microsoft.com/office/drawing/2014/main" id="{D1AF787F-0252-4370-8BBB-6F7EC180190E}"/>
              </a:ext>
              <a:ext uri="{C183D7F6-B498-43B3-948B-1728B52AA6E4}">
                <adec:decorative xmlns:adec="http://schemas.microsoft.com/office/drawing/2017/decorative" val="1"/>
              </a:ext>
            </a:extLst>
          </p:cNvPr>
          <p:cNvPicPr>
            <a:picLocks noChangeAspect="1"/>
          </p:cNvPicPr>
          <p:nvPr/>
        </p:nvPicPr>
        <p:blipFill>
          <a:blip r:embed="rId4"/>
          <a:srcRect l="13902" r="13902"/>
          <a:stretch/>
        </p:blipFill>
        <p:spPr>
          <a:xfrm>
            <a:off x="1061940" y="2226722"/>
            <a:ext cx="3078570" cy="2117045"/>
          </a:xfrm>
          <a:prstGeom prst="rect">
            <a:avLst/>
          </a:prstGeom>
        </p:spPr>
      </p:pic>
      <p:sp>
        <p:nvSpPr>
          <p:cNvPr id="17" name="TextBox 16">
            <a:extLst>
              <a:ext uri="{FF2B5EF4-FFF2-40B4-BE49-F238E27FC236}">
                <a16:creationId xmlns:a16="http://schemas.microsoft.com/office/drawing/2014/main" id="{429FC409-EB06-4DA6-A172-94F44F3DC7A9}"/>
              </a:ext>
            </a:extLst>
          </p:cNvPr>
          <p:cNvSpPr txBox="1"/>
          <p:nvPr/>
        </p:nvSpPr>
        <p:spPr>
          <a:xfrm>
            <a:off x="2286000" y="380047"/>
            <a:ext cx="4572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Source Sans Pro" panose="020B0503030403020204" pitchFamily="34" charset="0"/>
                <a:ea typeface="+mn-ea"/>
                <a:cs typeface="+mn-cs"/>
                <a:hlinkClick r:id="rId5" tooltip="beta.Certify.sba.gov">
                  <a:extLst>
                    <a:ext uri="{A12FA001-AC4F-418D-AE19-62706E023703}">
                      <ahyp:hlinkClr xmlns:ahyp="http://schemas.microsoft.com/office/drawing/2018/hyperlinkcolor" val="tx"/>
                    </a:ext>
                  </a:extLst>
                </a:hlinkClick>
              </a:rPr>
              <a:t>beta</a:t>
            </a:r>
            <a:r>
              <a:rPr kumimoji="0" lang="en-US" sz="3600" b="1" i="0" u="sng" strike="noStrike" kern="1200" cap="none" spc="0" normalizeH="0" baseline="0" noProof="0" dirty="0">
                <a:ln>
                  <a:noFill/>
                </a:ln>
                <a:solidFill>
                  <a:srgbClr val="007DBC"/>
                </a:solidFill>
                <a:effectLst/>
                <a:uLnTx/>
                <a:uFillTx/>
                <a:latin typeface="Source Sans Pro" panose="020B0503030403020204" pitchFamily="34" charset="0"/>
                <a:ea typeface="+mn-ea"/>
                <a:cs typeface="+mn-cs"/>
                <a:hlinkClick r:id="rId5" tooltip="beta.Certify.sba.gov">
                  <a:extLst>
                    <a:ext uri="{A12FA001-AC4F-418D-AE19-62706E023703}">
                      <ahyp:hlinkClr xmlns:ahyp="http://schemas.microsoft.com/office/drawing/2018/hyperlinkcolor" val="tx"/>
                    </a:ext>
                  </a:extLst>
                </a:hlinkClick>
              </a:rPr>
              <a:t>.Certify.sba.gov</a:t>
            </a:r>
            <a:endParaRPr kumimoji="0" lang="en-US" sz="3600" b="0" i="0" u="none" strike="noStrike" kern="1200" cap="none" spc="0" normalizeH="0" baseline="0" noProof="0" dirty="0">
              <a:ln>
                <a:noFill/>
              </a:ln>
              <a:solidFill>
                <a:srgbClr val="333333"/>
              </a:solidFill>
              <a:effectLst/>
              <a:uLnTx/>
              <a:uFillTx/>
              <a:latin typeface="Source Sans Pro" panose="020B0503030403020204" pitchFamily="34" charset="0"/>
              <a:ea typeface="+mn-ea"/>
              <a:cs typeface="+mn-cs"/>
            </a:endParaRPr>
          </a:p>
        </p:txBody>
      </p:sp>
    </p:spTree>
    <p:extLst>
      <p:ext uri="{BB962C8B-B14F-4D97-AF65-F5344CB8AC3E}">
        <p14:creationId xmlns:p14="http://schemas.microsoft.com/office/powerpoint/2010/main" val="18654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500"/>
                                        <p:tgtEl>
                                          <p:spTgt spid="1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500"/>
                                        <p:tgtEl>
                                          <p:spTgt spid="85"/>
                                        </p:tgtEl>
                                      </p:cBhvr>
                                    </p:animEffec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1" grpId="0"/>
      <p:bldP spid="76" grpId="0"/>
      <p:bldP spid="75" grpId="0"/>
      <p:bldP spid="86" grpId="0"/>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9AA96-8248-4FA7-B4BF-545558E53003}"/>
              </a:ext>
            </a:extLst>
          </p:cNvPr>
          <p:cNvSpPr>
            <a:spLocks noGrp="1"/>
          </p:cNvSpPr>
          <p:nvPr>
            <p:ph type="title"/>
          </p:nvPr>
        </p:nvSpPr>
        <p:spPr>
          <a:xfrm>
            <a:off x="628650" y="449290"/>
            <a:ext cx="7886700" cy="598904"/>
          </a:xfrm>
        </p:spPr>
        <p:txBody>
          <a:bodyPr>
            <a:normAutofit/>
          </a:bodyPr>
          <a:lstStyle/>
          <a:p>
            <a:r>
              <a:rPr lang="en-US" sz="3200"/>
              <a:t>WOSB Contracting Changes</a:t>
            </a:r>
            <a:endParaRPr lang="en-US" sz="3200" dirty="0"/>
          </a:p>
        </p:txBody>
      </p:sp>
      <p:pic>
        <p:nvPicPr>
          <p:cNvPr id="6" name="Content Placeholder 5">
            <a:extLst>
              <a:ext uri="{FF2B5EF4-FFF2-40B4-BE49-F238E27FC236}">
                <a16:creationId xmlns:a16="http://schemas.microsoft.com/office/drawing/2014/main" id="{5032A25F-E0DE-44BD-A4F3-8B13B40F1550}"/>
              </a:ext>
            </a:extLst>
          </p:cNvPr>
          <p:cNvPicPr>
            <a:picLocks noGrp="1" noChangeAspect="1"/>
          </p:cNvPicPr>
          <p:nvPr>
            <p:ph idx="1"/>
          </p:nvPr>
        </p:nvPicPr>
        <p:blipFill>
          <a:blip r:embed="rId3"/>
          <a:srcRect/>
          <a:stretch/>
        </p:blipFill>
        <p:spPr>
          <a:xfrm>
            <a:off x="628650" y="1048194"/>
            <a:ext cx="7886700" cy="4480137"/>
          </a:xfrm>
        </p:spPr>
      </p:pic>
    </p:spTree>
    <p:extLst>
      <p:ext uri="{BB962C8B-B14F-4D97-AF65-F5344CB8AC3E}">
        <p14:creationId xmlns:p14="http://schemas.microsoft.com/office/powerpoint/2010/main" val="79352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1EE82-C911-4625-A040-9BFF2459B21C}"/>
              </a:ext>
            </a:extLst>
          </p:cNvPr>
          <p:cNvSpPr>
            <a:spLocks noGrp="1"/>
          </p:cNvSpPr>
          <p:nvPr>
            <p:ph type="title"/>
          </p:nvPr>
        </p:nvSpPr>
        <p:spPr>
          <a:xfrm>
            <a:off x="628650" y="360217"/>
            <a:ext cx="7886700" cy="598904"/>
          </a:xfrm>
        </p:spPr>
        <p:txBody>
          <a:bodyPr>
            <a:normAutofit/>
          </a:bodyPr>
          <a:lstStyle/>
          <a:p>
            <a:r>
              <a:rPr lang="en-US" sz="3200">
                <a:latin typeface="Source Sans Pro"/>
                <a:ea typeface="Source Sans Pro"/>
              </a:rPr>
              <a:t>Staying Up to Date on Changes</a:t>
            </a:r>
            <a:endParaRPr lang="en-US" sz="3200">
              <a:solidFill>
                <a:srgbClr val="002E6D"/>
              </a:solidFill>
              <a:latin typeface="Source Sans Pro" panose="020B0503030403020204"/>
            </a:endParaRPr>
          </a:p>
        </p:txBody>
      </p:sp>
      <p:sp>
        <p:nvSpPr>
          <p:cNvPr id="29" name="Rectangle  1">
            <a:extLst>
              <a:ext uri="{FF2B5EF4-FFF2-40B4-BE49-F238E27FC236}">
                <a16:creationId xmlns:a16="http://schemas.microsoft.com/office/drawing/2014/main" id="{633620D7-BD98-417B-A43A-D0A3EC7CAA38}"/>
              </a:ext>
              <a:ext uri="{C183D7F6-B498-43B3-948B-1728B52AA6E4}">
                <adec:decorative xmlns:adec="http://schemas.microsoft.com/office/drawing/2017/decorative" val="1"/>
              </a:ext>
            </a:extLst>
          </p:cNvPr>
          <p:cNvSpPr/>
          <p:nvPr/>
        </p:nvSpPr>
        <p:spPr>
          <a:xfrm flipV="1">
            <a:off x="4414414" y="1230104"/>
            <a:ext cx="4173998" cy="78227"/>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Open Sans"/>
            </a:endParaRPr>
          </a:p>
        </p:txBody>
      </p:sp>
      <p:sp>
        <p:nvSpPr>
          <p:cNvPr id="6" name="TextBox 5">
            <a:extLst>
              <a:ext uri="{FF2B5EF4-FFF2-40B4-BE49-F238E27FC236}">
                <a16:creationId xmlns:a16="http://schemas.microsoft.com/office/drawing/2014/main" id="{D1F3E475-E8EE-48AA-92AC-7D623FD4B82E}"/>
              </a:ext>
            </a:extLst>
          </p:cNvPr>
          <p:cNvSpPr txBox="1"/>
          <p:nvPr/>
        </p:nvSpPr>
        <p:spPr>
          <a:xfrm>
            <a:off x="4340399" y="1433873"/>
            <a:ext cx="4561555" cy="3570208"/>
          </a:xfrm>
          <a:prstGeom prst="rect">
            <a:avLst/>
          </a:prstGeom>
          <a:solidFill>
            <a:schemeClr val="bg1"/>
          </a:solidFill>
        </p:spPr>
        <p:txBody>
          <a:bodyPr wrap="square" rtlCol="0" anchor="t">
            <a:spAutoFit/>
          </a:bodyPr>
          <a:lstStyle/>
          <a:p>
            <a:pPr marL="170815" indent="-170815">
              <a:lnSpc>
                <a:spcPct val="90000"/>
              </a:lnSpc>
              <a:spcBef>
                <a:spcPts val="750"/>
              </a:spcBef>
              <a:buClr>
                <a:srgbClr val="007DBC"/>
              </a:buClr>
              <a:buFont typeface="Arial" panose="020B0604020202020204" pitchFamily="34" charset="0"/>
              <a:buChar char="•"/>
            </a:pPr>
            <a:r>
              <a:rPr lang="en-US" sz="2000" dirty="0">
                <a:latin typeface="Source Sans Pro"/>
                <a:ea typeface="Source Sans Pro"/>
              </a:rPr>
              <a:t>For the most current information and resources about the WOSB and EDWOSB certification process, visit </a:t>
            </a:r>
            <a:r>
              <a:rPr lang="en-US" sz="2000" u="sng" dirty="0">
                <a:latin typeface="Source Sans Pro"/>
                <a:ea typeface="Source Sans Pro"/>
                <a:hlinkClick r:id="rId3"/>
              </a:rPr>
              <a:t>sba.gov/</a:t>
            </a:r>
            <a:r>
              <a:rPr lang="en-US" sz="2000" u="sng" dirty="0" err="1">
                <a:latin typeface="Source Sans Pro"/>
                <a:ea typeface="Source Sans Pro"/>
                <a:hlinkClick r:id="rId3"/>
              </a:rPr>
              <a:t>wosbready</a:t>
            </a:r>
            <a:r>
              <a:rPr lang="en-US" sz="2000" dirty="0">
                <a:latin typeface="Source Sans Pro"/>
                <a:ea typeface="Source Sans Pro"/>
              </a:rPr>
              <a:t>. </a:t>
            </a:r>
            <a:endParaRPr lang="en-US" sz="2000" dirty="0">
              <a:ea typeface="+mn-lt"/>
              <a:cs typeface="+mn-lt"/>
            </a:endParaRPr>
          </a:p>
          <a:p>
            <a:pPr marL="513715" lvl="1" indent="-170815">
              <a:lnSpc>
                <a:spcPct val="90000"/>
              </a:lnSpc>
              <a:spcBef>
                <a:spcPts val="375"/>
              </a:spcBef>
              <a:buClr>
                <a:srgbClr val="007DBC"/>
              </a:buClr>
              <a:buFont typeface="Arial" panose="020B0604020202020204" pitchFamily="34" charset="0"/>
              <a:buChar char="•"/>
            </a:pPr>
            <a:r>
              <a:rPr lang="en-US" sz="2000" dirty="0">
                <a:latin typeface="Source Sans Pro"/>
                <a:ea typeface="Source Sans Pro"/>
              </a:rPr>
              <a:t>Firms can contact their local </a:t>
            </a:r>
            <a:r>
              <a:rPr lang="en-US" sz="2000" u="sng" dirty="0">
                <a:latin typeface="Source Sans Pro"/>
                <a:ea typeface="Source Sans Pro"/>
                <a:hlinkClick r:id="rId4"/>
              </a:rPr>
              <a:t>SBA regional and district office</a:t>
            </a:r>
            <a:r>
              <a:rPr lang="en-US" sz="2000" dirty="0">
                <a:latin typeface="Source Sans Pro"/>
                <a:ea typeface="Source Sans Pro"/>
              </a:rPr>
              <a:t>, SBA resource partner, or a Procurement Technical Assistance Center (PTAC) with questions.</a:t>
            </a:r>
            <a:endParaRPr lang="en-US" sz="2000" dirty="0">
              <a:ea typeface="+mn-lt"/>
              <a:cs typeface="+mn-lt"/>
            </a:endParaRPr>
          </a:p>
          <a:p>
            <a:pPr marL="170815" indent="-170815">
              <a:lnSpc>
                <a:spcPct val="90000"/>
              </a:lnSpc>
              <a:spcBef>
                <a:spcPts val="750"/>
              </a:spcBef>
              <a:buClr>
                <a:srgbClr val="007DBC"/>
              </a:buClr>
              <a:buFont typeface="Arial" panose="020B0604020202020204" pitchFamily="34" charset="0"/>
              <a:buChar char="•"/>
            </a:pPr>
            <a:r>
              <a:rPr lang="en-US" sz="2000" dirty="0">
                <a:latin typeface="Source Sans Pro"/>
                <a:ea typeface="Source Sans Pro"/>
              </a:rPr>
              <a:t>SBA’s WOSB website also has the latest </a:t>
            </a:r>
            <a:r>
              <a:rPr lang="en-US" sz="2000" u="sng" dirty="0">
                <a:latin typeface="Source Sans Pro"/>
                <a:ea typeface="Source Sans Pro"/>
                <a:hlinkClick r:id="rId5"/>
              </a:rPr>
              <a:t>FAQ</a:t>
            </a:r>
            <a:r>
              <a:rPr lang="en-US" sz="2000" dirty="0">
                <a:latin typeface="Source Sans Pro"/>
                <a:ea typeface="Source Sans Pro"/>
              </a:rPr>
              <a:t> and </a:t>
            </a:r>
            <a:r>
              <a:rPr lang="en-US" sz="2000" u="sng" dirty="0">
                <a:latin typeface="Source Sans Pro"/>
                <a:ea typeface="Source Sans Pro"/>
                <a:hlinkClick r:id="rId6"/>
              </a:rPr>
              <a:t>certification options table</a:t>
            </a:r>
            <a:r>
              <a:rPr lang="en-US" sz="2000" dirty="0">
                <a:latin typeface="Source Sans Pro"/>
                <a:ea typeface="Source Sans Pro"/>
              </a:rPr>
              <a:t> for more information.</a:t>
            </a:r>
          </a:p>
        </p:txBody>
      </p:sp>
      <p:sp>
        <p:nvSpPr>
          <p:cNvPr id="30" name="Rectangle  1">
            <a:extLst>
              <a:ext uri="{FF2B5EF4-FFF2-40B4-BE49-F238E27FC236}">
                <a16:creationId xmlns:a16="http://schemas.microsoft.com/office/drawing/2014/main" id="{3C84BC89-BAD4-4FDF-AFC3-9A03423E23A8}"/>
              </a:ext>
              <a:ext uri="{C183D7F6-B498-43B3-948B-1728B52AA6E4}">
                <adec:decorative xmlns:adec="http://schemas.microsoft.com/office/drawing/2017/decorative" val="1"/>
              </a:ext>
            </a:extLst>
          </p:cNvPr>
          <p:cNvSpPr/>
          <p:nvPr/>
        </p:nvSpPr>
        <p:spPr>
          <a:xfrm flipV="1">
            <a:off x="4335131" y="5759696"/>
            <a:ext cx="4253281" cy="117867"/>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Open Sans"/>
            </a:endParaRPr>
          </a:p>
        </p:txBody>
      </p:sp>
      <p:pic>
        <p:nvPicPr>
          <p:cNvPr id="5" name="Picture 4" descr="Image of a business woman accessing a laptop.">
            <a:extLst>
              <a:ext uri="{FF2B5EF4-FFF2-40B4-BE49-F238E27FC236}">
                <a16:creationId xmlns:a16="http://schemas.microsoft.com/office/drawing/2014/main" id="{4C306AFC-2010-4279-915B-877F3BB488A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76232" y="1489502"/>
            <a:ext cx="3713606" cy="4104885"/>
          </a:xfrm>
          <a:prstGeom prst="rect">
            <a:avLst/>
          </a:prstGeom>
        </p:spPr>
      </p:pic>
    </p:spTree>
    <p:extLst>
      <p:ext uri="{BB962C8B-B14F-4D97-AF65-F5344CB8AC3E}">
        <p14:creationId xmlns:p14="http://schemas.microsoft.com/office/powerpoint/2010/main" val="2416384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5D538-AAF5-40F3-96A5-84394BF937DB}"/>
              </a:ext>
            </a:extLst>
          </p:cNvPr>
          <p:cNvSpPr>
            <a:spLocks noGrp="1"/>
          </p:cNvSpPr>
          <p:nvPr>
            <p:ph idx="1"/>
          </p:nvPr>
        </p:nvSpPr>
        <p:spPr/>
        <p:txBody>
          <a:bodyPr>
            <a:normAutofit/>
          </a:bodyPr>
          <a:lstStyle/>
          <a:p>
            <a:pPr marL="0" indent="0">
              <a:buNone/>
            </a:pPr>
            <a:endParaRPr lang="en-US" sz="2400" dirty="0"/>
          </a:p>
          <a:p>
            <a:pPr>
              <a:buClr>
                <a:schemeClr val="accent5"/>
              </a:buClr>
              <a:buFont typeface="Wingdings" panose="05000000000000000000" pitchFamily="2" charset="2"/>
              <a:buChar char="Ø"/>
            </a:pPr>
            <a:r>
              <a:rPr lang="en-US" sz="2400" b="1" dirty="0">
                <a:solidFill>
                  <a:schemeClr val="bg2"/>
                </a:solidFill>
                <a:hlinkClick r:id="rId3">
                  <a:extLst>
                    <a:ext uri="{A12FA001-AC4F-418D-AE19-62706E023703}">
                      <ahyp:hlinkClr xmlns:ahyp="http://schemas.microsoft.com/office/drawing/2018/hyperlinkcolor" val="tx"/>
                    </a:ext>
                  </a:extLst>
                </a:hlinkClick>
              </a:rPr>
              <a:t>WOSB Ready Website</a:t>
            </a:r>
            <a:endParaRPr lang="en-US" sz="2400" b="1" dirty="0">
              <a:solidFill>
                <a:schemeClr val="bg2"/>
              </a:solidFill>
            </a:endParaRPr>
          </a:p>
          <a:p>
            <a:pPr marL="0" indent="0">
              <a:buClr>
                <a:schemeClr val="accent5"/>
              </a:buClr>
              <a:buNone/>
            </a:pPr>
            <a:endParaRPr lang="en-US" sz="2400" dirty="0">
              <a:solidFill>
                <a:schemeClr val="bg2"/>
              </a:solidFill>
            </a:endParaRPr>
          </a:p>
          <a:p>
            <a:pPr>
              <a:buClr>
                <a:schemeClr val="accent5"/>
              </a:buClr>
              <a:buFont typeface="Wingdings" panose="05000000000000000000" pitchFamily="2" charset="2"/>
              <a:buChar char="Ø"/>
            </a:pPr>
            <a:r>
              <a:rPr lang="en-US" sz="2400" b="1" dirty="0">
                <a:solidFill>
                  <a:schemeClr val="bg2"/>
                </a:solidFill>
                <a:hlinkClick r:id="rId4">
                  <a:extLst>
                    <a:ext uri="{A12FA001-AC4F-418D-AE19-62706E023703}">
                      <ahyp:hlinkClr xmlns:ahyp="http://schemas.microsoft.com/office/drawing/2018/hyperlinkcolor" val="tx"/>
                    </a:ext>
                  </a:extLst>
                </a:hlinkClick>
              </a:rPr>
              <a:t>certify.SBA.gov</a:t>
            </a:r>
            <a:endParaRPr lang="en-US" sz="2400" b="1" dirty="0">
              <a:solidFill>
                <a:schemeClr val="bg2"/>
              </a:solidFill>
            </a:endParaRPr>
          </a:p>
          <a:p>
            <a:pPr>
              <a:buClr>
                <a:schemeClr val="accent5"/>
              </a:buClr>
              <a:buFont typeface="Wingdings" panose="05000000000000000000" pitchFamily="2" charset="2"/>
              <a:buChar char="Ø"/>
            </a:pPr>
            <a:endParaRPr lang="en-US" sz="2400" b="1" dirty="0">
              <a:solidFill>
                <a:schemeClr val="bg2"/>
              </a:solidFill>
            </a:endParaRPr>
          </a:p>
          <a:p>
            <a:pPr>
              <a:buClr>
                <a:schemeClr val="accent5"/>
              </a:buClr>
              <a:buFont typeface="Wingdings" panose="05000000000000000000" pitchFamily="2" charset="2"/>
              <a:buChar char="Ø"/>
            </a:pPr>
            <a:r>
              <a:rPr lang="en-US" sz="2400" b="1" dirty="0">
                <a:solidFill>
                  <a:schemeClr val="bg2"/>
                </a:solidFill>
                <a:hlinkClick r:id="rId5">
                  <a:extLst>
                    <a:ext uri="{A12FA001-AC4F-418D-AE19-62706E023703}">
                      <ahyp:hlinkClr xmlns:ahyp="http://schemas.microsoft.com/office/drawing/2018/hyperlinkcolor" val="tx"/>
                    </a:ext>
                  </a:extLst>
                </a:hlinkClick>
              </a:rPr>
              <a:t>FAQs for WOSBs/EDWOSBs</a:t>
            </a:r>
            <a:endParaRPr lang="en-US" sz="2400" b="1" dirty="0">
              <a:solidFill>
                <a:schemeClr val="bg2"/>
              </a:solidFill>
            </a:endParaRPr>
          </a:p>
          <a:p>
            <a:pPr>
              <a:buClr>
                <a:schemeClr val="accent5"/>
              </a:buClr>
              <a:buFont typeface="Wingdings" panose="05000000000000000000" pitchFamily="2" charset="2"/>
              <a:buChar char="Ø"/>
            </a:pPr>
            <a:endParaRPr lang="en-US" sz="2400" b="1" dirty="0">
              <a:solidFill>
                <a:schemeClr val="bg2"/>
              </a:solidFill>
            </a:endParaRPr>
          </a:p>
          <a:p>
            <a:pPr>
              <a:buClr>
                <a:schemeClr val="accent5"/>
              </a:buClr>
              <a:buFont typeface="Wingdings" panose="05000000000000000000" pitchFamily="2" charset="2"/>
              <a:buChar char="Ø"/>
            </a:pPr>
            <a:r>
              <a:rPr lang="en-US" sz="2400" b="1" dirty="0">
                <a:solidFill>
                  <a:schemeClr val="bg2"/>
                </a:solidFill>
                <a:hlinkClick r:id="rId6">
                  <a:extLst>
                    <a:ext uri="{A12FA001-AC4F-418D-AE19-62706E023703}">
                      <ahyp:hlinkClr xmlns:ahyp="http://schemas.microsoft.com/office/drawing/2018/hyperlinkcolor" val="tx"/>
                    </a:ext>
                  </a:extLst>
                </a:hlinkClick>
              </a:rPr>
              <a:t>WOSB and EDWOSB Certification Options</a:t>
            </a:r>
            <a:endParaRPr lang="en-US" sz="2400" b="1" dirty="0">
              <a:solidFill>
                <a:schemeClr val="bg2"/>
              </a:solidFill>
            </a:endParaRPr>
          </a:p>
          <a:p>
            <a:pPr>
              <a:buClr>
                <a:schemeClr val="accent5"/>
              </a:buClr>
              <a:buFont typeface="Wingdings" panose="05000000000000000000" pitchFamily="2" charset="2"/>
              <a:buChar char="Ø"/>
            </a:pPr>
            <a:endParaRPr lang="en-US" sz="2400" b="1" dirty="0">
              <a:solidFill>
                <a:schemeClr val="bg2"/>
              </a:solidFill>
            </a:endParaRPr>
          </a:p>
          <a:p>
            <a:pPr>
              <a:buClr>
                <a:schemeClr val="accent5"/>
              </a:buClr>
              <a:buFont typeface="Wingdings" panose="05000000000000000000" pitchFamily="2" charset="2"/>
              <a:buChar char="Ø"/>
            </a:pPr>
            <a:r>
              <a:rPr lang="en-US" sz="2400" b="1" dirty="0">
                <a:solidFill>
                  <a:schemeClr val="bg2"/>
                </a:solidFill>
                <a:hlinkClick r:id="rId7">
                  <a:extLst>
                    <a:ext uri="{A12FA001-AC4F-418D-AE19-62706E023703}">
                      <ahyp:hlinkClr xmlns:ahyp="http://schemas.microsoft.com/office/drawing/2018/hyperlinkcolor" val="tx"/>
                    </a:ext>
                  </a:extLst>
                </a:hlinkClick>
              </a:rPr>
              <a:t>Qualifying NAICS for the WOSB Federal Contracting program</a:t>
            </a:r>
            <a:endParaRPr lang="en-US" sz="2400" b="1" dirty="0">
              <a:solidFill>
                <a:schemeClr val="bg2"/>
              </a:solidFill>
            </a:endParaRPr>
          </a:p>
        </p:txBody>
      </p:sp>
      <p:sp>
        <p:nvSpPr>
          <p:cNvPr id="3" name="Title 2">
            <a:extLst>
              <a:ext uri="{FF2B5EF4-FFF2-40B4-BE49-F238E27FC236}">
                <a16:creationId xmlns:a16="http://schemas.microsoft.com/office/drawing/2014/main" id="{8F74AC8B-EC9B-491F-8847-1592B0A2A513}"/>
              </a:ext>
            </a:extLst>
          </p:cNvPr>
          <p:cNvSpPr>
            <a:spLocks noGrp="1"/>
          </p:cNvSpPr>
          <p:nvPr>
            <p:ph type="title"/>
          </p:nvPr>
        </p:nvSpPr>
        <p:spPr/>
        <p:txBody>
          <a:bodyPr>
            <a:normAutofit/>
          </a:bodyPr>
          <a:lstStyle/>
          <a:p>
            <a:r>
              <a:rPr lang="en-US" sz="2800" dirty="0"/>
              <a:t>More Information</a:t>
            </a:r>
          </a:p>
        </p:txBody>
      </p:sp>
      <p:sp>
        <p:nvSpPr>
          <p:cNvPr id="4" name="Slide Number Placeholder 3">
            <a:extLst>
              <a:ext uri="{FF2B5EF4-FFF2-40B4-BE49-F238E27FC236}">
                <a16:creationId xmlns:a16="http://schemas.microsoft.com/office/drawing/2014/main" id="{76503528-D6F0-4FC2-8B08-8561116A78F7}"/>
              </a:ext>
            </a:extLst>
          </p:cNvPr>
          <p:cNvSpPr>
            <a:spLocks noGrp="1"/>
          </p:cNvSpPr>
          <p:nvPr>
            <p:ph type="sldNum" sz="quarter" idx="12"/>
          </p:nvPr>
        </p:nvSpPr>
        <p:spPr/>
        <p:txBody>
          <a:bodyPr/>
          <a:lstStyle/>
          <a:p>
            <a:fld id="{B1AB44B9-F1EC-4F4B-88D4-413245C9CD3E}" type="slidenum">
              <a:rPr lang="en-US" smtClean="0"/>
              <a:t>17</a:t>
            </a:fld>
            <a:endParaRPr lang="en-US"/>
          </a:p>
        </p:txBody>
      </p:sp>
    </p:spTree>
    <p:extLst>
      <p:ext uri="{BB962C8B-B14F-4D97-AF65-F5344CB8AC3E}">
        <p14:creationId xmlns:p14="http://schemas.microsoft.com/office/powerpoint/2010/main" val="3128209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051630-A598-40F8-AD34-9E9C74203369}"/>
              </a:ext>
            </a:extLst>
          </p:cNvPr>
          <p:cNvSpPr>
            <a:spLocks noGrp="1"/>
          </p:cNvSpPr>
          <p:nvPr>
            <p:ph type="sldNum" sz="quarter" idx="4294967295"/>
          </p:nvPr>
        </p:nvSpPr>
        <p:spPr>
          <a:xfrm>
            <a:off x="7086600" y="6194425"/>
            <a:ext cx="2057400" cy="365125"/>
          </a:xfrm>
        </p:spPr>
        <p:txBody>
          <a:bodyPr/>
          <a:lstStyle/>
          <a:p>
            <a:fld id="{B1AB44B9-F1EC-4F4B-88D4-413245C9CD3E}" type="slidenum">
              <a:rPr lang="en-US" smtClean="0">
                <a:solidFill>
                  <a:schemeClr val="bg1"/>
                </a:solidFill>
              </a:rPr>
              <a:t>18</a:t>
            </a:fld>
            <a:endParaRPr lang="en-US">
              <a:solidFill>
                <a:schemeClr val="bg1"/>
              </a:solidFill>
            </a:endParaRPr>
          </a:p>
        </p:txBody>
      </p:sp>
      <p:sp>
        <p:nvSpPr>
          <p:cNvPr id="11" name="Title 1"/>
          <p:cNvSpPr txBox="1">
            <a:spLocks/>
          </p:cNvSpPr>
          <p:nvPr/>
        </p:nvSpPr>
        <p:spPr>
          <a:xfrm>
            <a:off x="628650" y="367026"/>
            <a:ext cx="7886700" cy="762528"/>
          </a:xfrm>
          <a:prstGeom prst="rect">
            <a:avLst/>
          </a:prstGeom>
        </p:spPr>
        <p:txBody>
          <a:bodyPr vert="horz" lIns="91440" tIns="45720" rIns="91440" bIns="45720" rtlCol="0" anchor="ctr">
            <a:normAutofit/>
          </a:bodyPr>
          <a:lstStyle>
            <a:lvl1pPr algn="ctr" defTabSz="685749" rtl="0" eaLnBrk="1" latinLnBrk="0" hangingPunct="1">
              <a:lnSpc>
                <a:spcPts val="4500"/>
              </a:lnSpc>
              <a:spcBef>
                <a:spcPct val="0"/>
              </a:spcBef>
              <a:buNone/>
              <a:defRPr sz="4500" b="1" i="0" kern="1200" spc="-75" baseline="0">
                <a:solidFill>
                  <a:schemeClr val="bg1"/>
                </a:solidFill>
                <a:latin typeface="Source Sans Pro" charset="0"/>
                <a:ea typeface="Source Sans Pro" charset="0"/>
                <a:cs typeface="Source Sans Pro" charset="0"/>
              </a:defRPr>
            </a:lvl1pPr>
          </a:lstStyle>
          <a:p>
            <a:r>
              <a:rPr lang="en-US" sz="4000"/>
              <a:t>SBA - Wisconsin Offices</a:t>
            </a:r>
            <a:endParaRPr lang="en-US" sz="4000" dirty="0"/>
          </a:p>
        </p:txBody>
      </p:sp>
      <p:sp>
        <p:nvSpPr>
          <p:cNvPr id="12" name="Content Placeholder 2"/>
          <p:cNvSpPr txBox="1">
            <a:spLocks/>
          </p:cNvSpPr>
          <p:nvPr/>
        </p:nvSpPr>
        <p:spPr>
          <a:xfrm>
            <a:off x="628650" y="1568824"/>
            <a:ext cx="3886200" cy="1973273"/>
          </a:xfrm>
          <a:prstGeom prst="rect">
            <a:avLst/>
          </a:prstGeom>
        </p:spPr>
        <p:txBody>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Font typeface="Arial"/>
              <a:buNone/>
            </a:pPr>
            <a:r>
              <a:rPr lang="en-US" sz="2000" b="1" dirty="0">
                <a:solidFill>
                  <a:schemeClr val="bg1"/>
                </a:solidFill>
              </a:rPr>
              <a:t>Wisconsin District Office</a:t>
            </a:r>
          </a:p>
          <a:p>
            <a:pPr marL="0" indent="0" algn="ctr">
              <a:buFont typeface="Arial"/>
              <a:buNone/>
            </a:pPr>
            <a:r>
              <a:rPr lang="en-US" sz="2000" dirty="0">
                <a:solidFill>
                  <a:schemeClr val="bg1"/>
                </a:solidFill>
              </a:rPr>
              <a:t>310 West Wisconsin Ave. </a:t>
            </a:r>
          </a:p>
          <a:p>
            <a:pPr marL="0" indent="0" algn="ctr">
              <a:buFont typeface="Arial"/>
              <a:buNone/>
            </a:pPr>
            <a:r>
              <a:rPr lang="en-US" sz="2000" dirty="0">
                <a:solidFill>
                  <a:schemeClr val="bg1"/>
                </a:solidFill>
              </a:rPr>
              <a:t>Suite 580W </a:t>
            </a:r>
          </a:p>
          <a:p>
            <a:pPr marL="0" indent="0" algn="ctr">
              <a:buFont typeface="Arial"/>
              <a:buNone/>
            </a:pPr>
            <a:r>
              <a:rPr lang="en-US" sz="2000" dirty="0">
                <a:solidFill>
                  <a:schemeClr val="bg1"/>
                </a:solidFill>
              </a:rPr>
              <a:t>Milwaukee, WI </a:t>
            </a:r>
          </a:p>
          <a:p>
            <a:pPr marL="0" indent="0">
              <a:buFont typeface="Arial"/>
              <a:buNone/>
            </a:pPr>
            <a:endParaRPr lang="en-US" dirty="0">
              <a:solidFill>
                <a:schemeClr val="bg1"/>
              </a:solidFill>
            </a:endParaRPr>
          </a:p>
        </p:txBody>
      </p:sp>
      <p:sp>
        <p:nvSpPr>
          <p:cNvPr id="13" name="Content Placeholder 3"/>
          <p:cNvSpPr txBox="1">
            <a:spLocks/>
          </p:cNvSpPr>
          <p:nvPr/>
        </p:nvSpPr>
        <p:spPr>
          <a:xfrm>
            <a:off x="4629150" y="1568824"/>
            <a:ext cx="3886200" cy="1973273"/>
          </a:xfrm>
          <a:prstGeom prst="rect">
            <a:avLst/>
          </a:prstGeom>
        </p:spPr>
        <p:txBody>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Font typeface="Arial"/>
              <a:buNone/>
            </a:pPr>
            <a:r>
              <a:rPr lang="en-US" sz="2000" b="1" dirty="0">
                <a:solidFill>
                  <a:schemeClr val="bg1"/>
                </a:solidFill>
              </a:rPr>
              <a:t>Wisconsin District Office</a:t>
            </a:r>
          </a:p>
          <a:p>
            <a:pPr marL="0" indent="0" algn="ctr">
              <a:buFont typeface="Arial"/>
              <a:buNone/>
            </a:pPr>
            <a:r>
              <a:rPr lang="en-US" sz="2000" dirty="0">
                <a:solidFill>
                  <a:schemeClr val="bg1"/>
                </a:solidFill>
              </a:rPr>
              <a:t>740 Regent Street </a:t>
            </a:r>
          </a:p>
          <a:p>
            <a:pPr marL="0" indent="0" algn="ctr">
              <a:buFont typeface="Arial"/>
              <a:buNone/>
            </a:pPr>
            <a:r>
              <a:rPr lang="en-US" sz="2000" dirty="0">
                <a:solidFill>
                  <a:schemeClr val="bg1"/>
                </a:solidFill>
              </a:rPr>
              <a:t>Suite 100 </a:t>
            </a:r>
          </a:p>
          <a:p>
            <a:pPr marL="0" indent="0" algn="ctr">
              <a:buFont typeface="Arial"/>
              <a:buNone/>
            </a:pPr>
            <a:r>
              <a:rPr lang="en-US" sz="2000" dirty="0">
                <a:solidFill>
                  <a:schemeClr val="bg1"/>
                </a:solidFill>
              </a:rPr>
              <a:t>Madison, WI</a:t>
            </a:r>
          </a:p>
          <a:p>
            <a:pPr algn="ctr"/>
            <a:endParaRPr lang="en-US" dirty="0">
              <a:solidFill>
                <a:schemeClr val="bg1"/>
              </a:solidFill>
            </a:endParaRPr>
          </a:p>
        </p:txBody>
      </p:sp>
      <p:sp>
        <p:nvSpPr>
          <p:cNvPr id="14" name="Slide Number Placeholder 4"/>
          <p:cNvSpPr txBox="1">
            <a:spLocks/>
          </p:cNvSpPr>
          <p:nvPr/>
        </p:nvSpPr>
        <p:spPr>
          <a:xfrm>
            <a:off x="6796510" y="6194307"/>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15" name="TextBox 14"/>
          <p:cNvSpPr txBox="1"/>
          <p:nvPr/>
        </p:nvSpPr>
        <p:spPr>
          <a:xfrm>
            <a:off x="2347491" y="3191270"/>
            <a:ext cx="4158929" cy="2862322"/>
          </a:xfrm>
          <a:prstGeom prst="rect">
            <a:avLst/>
          </a:prstGeom>
          <a:noFill/>
        </p:spPr>
        <p:txBody>
          <a:bodyPr wrap="square" rtlCol="0">
            <a:spAutoFit/>
          </a:bodyPr>
          <a:lstStyle/>
          <a:p>
            <a:pPr algn="ctr"/>
            <a:r>
              <a:rPr lang="en-US" sz="2000" dirty="0">
                <a:solidFill>
                  <a:schemeClr val="bg1"/>
                </a:solidFill>
                <a:latin typeface="Source Sans Pro" panose="020B0503030403020204" pitchFamily="34" charset="0"/>
                <a:hlinkClick r:id="rId3">
                  <a:extLst>
                    <a:ext uri="{A12FA001-AC4F-418D-AE19-62706E023703}">
                      <ahyp:hlinkClr xmlns:ahyp="http://schemas.microsoft.com/office/drawing/2018/hyperlinkcolor" val="tx"/>
                    </a:ext>
                  </a:extLst>
                </a:hlinkClick>
              </a:rPr>
              <a:t>www.sba.gov/wi</a:t>
            </a:r>
            <a:endParaRPr lang="en-US" sz="2000" dirty="0">
              <a:solidFill>
                <a:schemeClr val="bg1"/>
              </a:solidFill>
              <a:latin typeface="Source Sans Pro" panose="020B0503030403020204" pitchFamily="34" charset="0"/>
            </a:endParaRPr>
          </a:p>
          <a:p>
            <a:pPr algn="ctr"/>
            <a:endParaRPr lang="en-US" sz="2000" dirty="0">
              <a:solidFill>
                <a:schemeClr val="bg1"/>
              </a:solidFill>
              <a:latin typeface="Source Sans Pro" panose="020B0503030403020204" pitchFamily="34" charset="0"/>
            </a:endParaRPr>
          </a:p>
          <a:p>
            <a:pPr algn="ctr"/>
            <a:r>
              <a:rPr lang="en-US" sz="2000" dirty="0">
                <a:solidFill>
                  <a:schemeClr val="bg1"/>
                </a:solidFill>
                <a:latin typeface="Source Sans Pro" panose="020B0503030403020204" pitchFamily="34" charset="0"/>
              </a:rPr>
              <a:t>Wisconsin District Office Newsletter:</a:t>
            </a:r>
          </a:p>
          <a:p>
            <a:pPr algn="ctr"/>
            <a:r>
              <a:rPr lang="en-US" sz="2000" dirty="0">
                <a:solidFill>
                  <a:schemeClr val="bg1"/>
                </a:solidFill>
                <a:hlinkClick r:id="rId4">
                  <a:extLst>
                    <a:ext uri="{A12FA001-AC4F-418D-AE19-62706E023703}">
                      <ahyp:hlinkClr xmlns:ahyp="http://schemas.microsoft.com/office/drawing/2018/hyperlinkcolor" val="tx"/>
                    </a:ext>
                  </a:extLst>
                </a:hlinkClick>
              </a:rPr>
              <a:t>GET EMAIL UPDATES</a:t>
            </a:r>
            <a:endParaRPr lang="en-US" sz="2000" dirty="0">
              <a:solidFill>
                <a:schemeClr val="bg1"/>
              </a:solidFill>
              <a:latin typeface="Source Sans Pro" panose="020B0503030403020204" pitchFamily="34" charset="0"/>
            </a:endParaRPr>
          </a:p>
          <a:p>
            <a:pPr algn="ctr"/>
            <a:endParaRPr lang="en-US" sz="2000" dirty="0">
              <a:solidFill>
                <a:schemeClr val="bg1"/>
              </a:solidFill>
              <a:latin typeface="Source Sans Pro" panose="020B0503030403020204" pitchFamily="34" charset="0"/>
            </a:endParaRPr>
          </a:p>
          <a:p>
            <a:pPr algn="ctr"/>
            <a:r>
              <a:rPr lang="en-US" sz="2000">
                <a:solidFill>
                  <a:schemeClr val="bg1"/>
                </a:solidFill>
                <a:latin typeface="Source Sans Pro" panose="020B0503030403020204" pitchFamily="34" charset="0"/>
              </a:rPr>
              <a:t>Twitter: @SBA_Wisconsin</a:t>
            </a:r>
          </a:p>
          <a:p>
            <a:pPr algn="ctr"/>
            <a:endParaRPr lang="en-US" sz="2000" dirty="0">
              <a:solidFill>
                <a:schemeClr val="bg1"/>
              </a:solidFill>
              <a:latin typeface="Source Sans Pro" panose="020B0503030403020204" pitchFamily="34" charset="0"/>
            </a:endParaRPr>
          </a:p>
          <a:p>
            <a:pPr algn="ctr"/>
            <a:r>
              <a:rPr lang="en-US" sz="2000" dirty="0">
                <a:solidFill>
                  <a:schemeClr val="bg1"/>
                </a:solidFill>
                <a:latin typeface="Source Sans Pro" panose="020B0503030403020204" pitchFamily="34" charset="0"/>
              </a:rPr>
              <a:t>For Questions, Email: Wisconsin@sba.gov</a:t>
            </a:r>
          </a:p>
        </p:txBody>
      </p:sp>
    </p:spTree>
    <p:extLst>
      <p:ext uri="{BB962C8B-B14F-4D97-AF65-F5344CB8AC3E}">
        <p14:creationId xmlns:p14="http://schemas.microsoft.com/office/powerpoint/2010/main" val="1563385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DB8F5B-0758-4B4B-A3A2-D83CF8895DE2}"/>
              </a:ext>
            </a:extLst>
          </p:cNvPr>
          <p:cNvSpPr>
            <a:spLocks noGrp="1"/>
          </p:cNvSpPr>
          <p:nvPr>
            <p:ph type="ctrTitle"/>
          </p:nvPr>
        </p:nvSpPr>
        <p:spPr>
          <a:xfrm>
            <a:off x="1143000" y="2235200"/>
            <a:ext cx="6858000" cy="2387600"/>
          </a:xfrm>
        </p:spPr>
        <p:txBody>
          <a:bodyPr anchor="ctr">
            <a:normAutofit fontScale="90000"/>
          </a:bodyPr>
          <a:lstStyle/>
          <a:p>
            <a:r>
              <a:rPr lang="en-US" sz="4900" dirty="0"/>
              <a:t>Woman-Owned Small Business (WOSB) Certification </a:t>
            </a:r>
            <a:br>
              <a:rPr lang="en-US" dirty="0"/>
            </a:br>
            <a:br>
              <a:rPr lang="en-US" dirty="0"/>
            </a:br>
            <a:br>
              <a:rPr lang="en-US" dirty="0"/>
            </a:br>
            <a:r>
              <a:rPr lang="en-US" sz="3600" i="1" dirty="0">
                <a:ea typeface="ＭＳ Ｐゴシック"/>
              </a:rPr>
              <a:t>Shane Mahaffy</a:t>
            </a:r>
            <a:br>
              <a:rPr lang="en-US" sz="3600" i="1" dirty="0">
                <a:ea typeface="ＭＳ Ｐゴシック"/>
              </a:rPr>
            </a:br>
            <a:r>
              <a:rPr lang="en-US" sz="3600" i="1" dirty="0">
                <a:ea typeface="ＭＳ Ｐゴシック"/>
              </a:rPr>
              <a:t>Lead Business Opportunity Specialist</a:t>
            </a:r>
            <a:br>
              <a:rPr lang="en-US" sz="4800" i="1" dirty="0">
                <a:ea typeface="ＭＳ Ｐゴシック"/>
              </a:rPr>
            </a:br>
            <a:br>
              <a:rPr lang="en-US" dirty="0"/>
            </a:br>
            <a:endParaRPr lang="en-US" dirty="0"/>
          </a:p>
        </p:txBody>
      </p:sp>
      <p:sp>
        <p:nvSpPr>
          <p:cNvPr id="4" name="Slide Number Placeholder 3">
            <a:extLst>
              <a:ext uri="{FF2B5EF4-FFF2-40B4-BE49-F238E27FC236}">
                <a16:creationId xmlns:a16="http://schemas.microsoft.com/office/drawing/2014/main" id="{A3051630-A598-40F8-AD34-9E9C74203369}"/>
              </a:ext>
            </a:extLst>
          </p:cNvPr>
          <p:cNvSpPr>
            <a:spLocks noGrp="1"/>
          </p:cNvSpPr>
          <p:nvPr>
            <p:ph type="sldNum" sz="quarter" idx="4294967295"/>
          </p:nvPr>
        </p:nvSpPr>
        <p:spPr>
          <a:xfrm>
            <a:off x="7086600" y="6194425"/>
            <a:ext cx="2057400" cy="365125"/>
          </a:xfrm>
        </p:spPr>
        <p:txBody>
          <a:bodyPr/>
          <a:lstStyle/>
          <a:p>
            <a:fld id="{B1AB44B9-F1EC-4F4B-88D4-413245C9CD3E}" type="slidenum">
              <a:rPr lang="en-US" smtClean="0"/>
              <a:t>2</a:t>
            </a:fld>
            <a:endParaRPr lang="en-US"/>
          </a:p>
        </p:txBody>
      </p:sp>
    </p:spTree>
    <p:extLst>
      <p:ext uri="{BB962C8B-B14F-4D97-AF65-F5344CB8AC3E}">
        <p14:creationId xmlns:p14="http://schemas.microsoft.com/office/powerpoint/2010/main" val="318230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CD02EAE9-6BF1-4E0D-9A15-54F9D696D807}"/>
              </a:ext>
            </a:extLst>
          </p:cNvPr>
          <p:cNvSpPr>
            <a:spLocks noGrp="1"/>
          </p:cNvSpPr>
          <p:nvPr>
            <p:ph type="title"/>
          </p:nvPr>
        </p:nvSpPr>
        <p:spPr>
          <a:xfrm>
            <a:off x="671725" y="233264"/>
            <a:ext cx="7886700" cy="598904"/>
          </a:xfrm>
        </p:spPr>
        <p:txBody>
          <a:bodyPr/>
          <a:lstStyle/>
          <a:p>
            <a:r>
              <a:rPr lang="en-US" sz="2800" dirty="0">
                <a:solidFill>
                  <a:srgbClr val="002E6D"/>
                </a:solidFill>
                <a:latin typeface="Source Sans Pro" panose="020B0503030403020204"/>
              </a:rPr>
              <a:t>Women-Owned Small Business (WOSB) Program</a:t>
            </a:r>
            <a:endParaRPr lang="en-US" sz="2800" dirty="0">
              <a:solidFill>
                <a:srgbClr val="002E6D"/>
              </a:solidFill>
            </a:endParaRPr>
          </a:p>
        </p:txBody>
      </p:sp>
      <p:pic>
        <p:nvPicPr>
          <p:cNvPr id="11" name="Picture 10" descr="Image of a business woman instructing a small group.">
            <a:extLst>
              <a:ext uri="{FF2B5EF4-FFF2-40B4-BE49-F238E27FC236}">
                <a16:creationId xmlns:a16="http://schemas.microsoft.com/office/drawing/2014/main" id="{DD4FB939-991F-4128-A3FA-16D3BDB40AD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8994"/>
          <a:stretch/>
        </p:blipFill>
        <p:spPr>
          <a:xfrm flipH="1">
            <a:off x="0" y="728686"/>
            <a:ext cx="7710275" cy="5648183"/>
          </a:xfrm>
          <a:prstGeom prst="rect">
            <a:avLst/>
          </a:prstGeom>
          <a:ln>
            <a:noFill/>
          </a:ln>
          <a:effectLst/>
        </p:spPr>
      </p:pic>
      <p:sp>
        <p:nvSpPr>
          <p:cNvPr id="12" name="Rectangle 11">
            <a:extLst>
              <a:ext uri="{FF2B5EF4-FFF2-40B4-BE49-F238E27FC236}">
                <a16:creationId xmlns:a16="http://schemas.microsoft.com/office/drawing/2014/main" id="{3C3645CF-BB46-490C-8149-2212030786A8}"/>
              </a:ext>
              <a:ext uri="{C183D7F6-B498-43B3-948B-1728B52AA6E4}">
                <adec:decorative xmlns:adec="http://schemas.microsoft.com/office/drawing/2017/decorative" val="1"/>
              </a:ext>
            </a:extLst>
          </p:cNvPr>
          <p:cNvSpPr/>
          <p:nvPr/>
        </p:nvSpPr>
        <p:spPr>
          <a:xfrm>
            <a:off x="5419724" y="728687"/>
            <a:ext cx="3724277" cy="5666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3">
            <a:extLst>
              <a:ext uri="{FF2B5EF4-FFF2-40B4-BE49-F238E27FC236}">
                <a16:creationId xmlns:a16="http://schemas.microsoft.com/office/drawing/2014/main" id="{89E9E4D4-5A51-4467-8A05-0F41A45C950C}"/>
              </a:ext>
            </a:extLst>
          </p:cNvPr>
          <p:cNvSpPr>
            <a:spLocks noGrp="1"/>
          </p:cNvSpPr>
          <p:nvPr>
            <p:ph type="sldNum" sz="quarter" idx="12"/>
          </p:nvPr>
        </p:nvSpPr>
        <p:spPr>
          <a:xfrm>
            <a:off x="6796510" y="6194307"/>
            <a:ext cx="2057400" cy="365125"/>
          </a:xfrm>
        </p:spPr>
        <p:txBody>
          <a:bodyPr/>
          <a:lstStyle/>
          <a:p>
            <a:fld id="{B1AB44B9-F1EC-4F4B-88D4-413245C9CD3E}" type="slidenum">
              <a:rPr lang="en-US" smtClean="0"/>
              <a:t>3</a:t>
            </a:fld>
            <a:endParaRPr lang="en-US"/>
          </a:p>
        </p:txBody>
      </p:sp>
      <p:sp>
        <p:nvSpPr>
          <p:cNvPr id="4" name="Rectangle: Single Corner Snipped 3">
            <a:extLst>
              <a:ext uri="{FF2B5EF4-FFF2-40B4-BE49-F238E27FC236}">
                <a16:creationId xmlns:a16="http://schemas.microsoft.com/office/drawing/2014/main" id="{911CFAC8-A25A-44EF-9371-33E9E10D49D5}"/>
              </a:ext>
              <a:ext uri="{C183D7F6-B498-43B3-948B-1728B52AA6E4}">
                <adec:decorative xmlns:adec="http://schemas.microsoft.com/office/drawing/2017/decorative" val="1"/>
              </a:ext>
            </a:extLst>
          </p:cNvPr>
          <p:cNvSpPr/>
          <p:nvPr/>
        </p:nvSpPr>
        <p:spPr>
          <a:xfrm flipH="1">
            <a:off x="5419725" y="1640725"/>
            <a:ext cx="3724275" cy="1133475"/>
          </a:xfrm>
          <a:prstGeom prst="snip1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5581651" y="1853520"/>
            <a:ext cx="3562350" cy="707886"/>
          </a:xfrm>
          <a:prstGeom prst="rect">
            <a:avLst/>
          </a:prstGeom>
          <a:noFill/>
        </p:spPr>
        <p:txBody>
          <a:bodyPr wrap="square" rtlCol="0" anchor="ctr">
            <a:spAutoFit/>
          </a:bodyPr>
          <a:lstStyle/>
          <a:p>
            <a:r>
              <a:rPr lang="en-US" sz="2000" b="1" dirty="0">
                <a:solidFill>
                  <a:schemeClr val="bg1"/>
                </a:solidFill>
                <a:latin typeface="Source Sans Pro"/>
              </a:rPr>
              <a:t>Take advantage of annual prime contracting goals</a:t>
            </a:r>
          </a:p>
        </p:txBody>
      </p:sp>
      <p:sp>
        <p:nvSpPr>
          <p:cNvPr id="27" name="Rectangle: Single Corner Snipped 26">
            <a:extLst>
              <a:ext uri="{FF2B5EF4-FFF2-40B4-BE49-F238E27FC236}">
                <a16:creationId xmlns:a16="http://schemas.microsoft.com/office/drawing/2014/main" id="{0718C2CB-FC27-40B2-B6F7-3A850240B571}"/>
              </a:ext>
              <a:ext uri="{C183D7F6-B498-43B3-948B-1728B52AA6E4}">
                <adec:decorative xmlns:adec="http://schemas.microsoft.com/office/drawing/2017/decorative" val="1"/>
              </a:ext>
            </a:extLst>
          </p:cNvPr>
          <p:cNvSpPr/>
          <p:nvPr/>
        </p:nvSpPr>
        <p:spPr>
          <a:xfrm flipH="1">
            <a:off x="5419726" y="3044290"/>
            <a:ext cx="3724275" cy="1133475"/>
          </a:xfrm>
          <a:prstGeom prst="snip1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1" name="TextBox 90"/>
          <p:cNvSpPr txBox="1"/>
          <p:nvPr/>
        </p:nvSpPr>
        <p:spPr>
          <a:xfrm>
            <a:off x="5581651" y="3394138"/>
            <a:ext cx="3638550" cy="400110"/>
          </a:xfrm>
          <a:prstGeom prst="rect">
            <a:avLst/>
          </a:prstGeom>
          <a:noFill/>
        </p:spPr>
        <p:txBody>
          <a:bodyPr wrap="square" rtlCol="0" anchor="ctr">
            <a:spAutoFit/>
          </a:bodyPr>
          <a:lstStyle/>
          <a:p>
            <a:r>
              <a:rPr lang="en-US" sz="2000" b="1" dirty="0">
                <a:solidFill>
                  <a:schemeClr val="bg1"/>
                </a:solidFill>
                <a:latin typeface="Source Sans Pro"/>
              </a:rPr>
              <a:t>Build capacity and grow</a:t>
            </a:r>
          </a:p>
        </p:txBody>
      </p:sp>
      <p:sp>
        <p:nvSpPr>
          <p:cNvPr id="28" name="Rectangle: Single Corner Snipped 27">
            <a:extLst>
              <a:ext uri="{FF2B5EF4-FFF2-40B4-BE49-F238E27FC236}">
                <a16:creationId xmlns:a16="http://schemas.microsoft.com/office/drawing/2014/main" id="{238D1D22-93D6-4EA6-8210-EBE265F62387}"/>
              </a:ext>
              <a:ext uri="{C183D7F6-B498-43B3-948B-1728B52AA6E4}">
                <adec:decorative xmlns:adec="http://schemas.microsoft.com/office/drawing/2017/decorative" val="1"/>
              </a:ext>
            </a:extLst>
          </p:cNvPr>
          <p:cNvSpPr/>
          <p:nvPr/>
        </p:nvSpPr>
        <p:spPr>
          <a:xfrm flipH="1">
            <a:off x="5419725" y="4443760"/>
            <a:ext cx="3724275" cy="1133475"/>
          </a:xfrm>
          <a:prstGeom prst="snip1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A102194-BD4A-4753-9CD6-78BCE3D41B2B}"/>
              </a:ext>
            </a:extLst>
          </p:cNvPr>
          <p:cNvSpPr txBox="1"/>
          <p:nvPr/>
        </p:nvSpPr>
        <p:spPr>
          <a:xfrm>
            <a:off x="5581651" y="4660649"/>
            <a:ext cx="3638550" cy="707886"/>
          </a:xfrm>
          <a:prstGeom prst="rect">
            <a:avLst/>
          </a:prstGeom>
          <a:noFill/>
        </p:spPr>
        <p:txBody>
          <a:bodyPr wrap="square" rtlCol="0" anchor="ctr">
            <a:spAutoFit/>
          </a:bodyPr>
          <a:lstStyle/>
          <a:p>
            <a:r>
              <a:rPr lang="en-US" sz="2000" b="1" dirty="0">
                <a:solidFill>
                  <a:schemeClr val="bg1"/>
                </a:solidFill>
                <a:latin typeface="Source Sans Pro"/>
              </a:rPr>
              <a:t>Access set-asides for WOSB and EDWOSB</a:t>
            </a:r>
          </a:p>
        </p:txBody>
      </p:sp>
    </p:spTree>
    <p:extLst>
      <p:ext uri="{BB962C8B-B14F-4D97-AF65-F5344CB8AC3E}">
        <p14:creationId xmlns:p14="http://schemas.microsoft.com/office/powerpoint/2010/main" val="489139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a:xfrm>
            <a:off x="438141" y="212014"/>
            <a:ext cx="8277136" cy="598904"/>
          </a:xfrm>
        </p:spPr>
        <p:txBody>
          <a:bodyPr>
            <a:noAutofit/>
          </a:bodyPr>
          <a:lstStyle/>
          <a:p>
            <a:r>
              <a:rPr lang="en-US" dirty="0">
                <a:solidFill>
                  <a:srgbClr val="002E6D"/>
                </a:solidFill>
                <a:latin typeface="Source Sans Pro" panose="020B0503030403020204"/>
              </a:rPr>
              <a:t>Set-Aside for Certification Programs </a:t>
            </a:r>
            <a:br>
              <a:rPr lang="en-US" dirty="0">
                <a:solidFill>
                  <a:srgbClr val="002E6D"/>
                </a:solidFill>
                <a:latin typeface="Source Sans Pro" panose="020B0503030403020204"/>
              </a:rPr>
            </a:br>
            <a:r>
              <a:rPr lang="en-US" dirty="0">
                <a:solidFill>
                  <a:srgbClr val="002E6D"/>
                </a:solidFill>
                <a:latin typeface="Source Sans Pro" panose="020B0503030403020204"/>
              </a:rPr>
              <a:t>and Socio-Economic Categories</a:t>
            </a:r>
          </a:p>
        </p:txBody>
      </p:sp>
      <p:sp>
        <p:nvSpPr>
          <p:cNvPr id="21" name="Content Placeholder 20"/>
          <p:cNvSpPr>
            <a:spLocks noGrp="1"/>
          </p:cNvSpPr>
          <p:nvPr>
            <p:ph idx="1"/>
          </p:nvPr>
        </p:nvSpPr>
        <p:spPr>
          <a:xfrm>
            <a:off x="628650" y="1299784"/>
            <a:ext cx="7886700" cy="4446510"/>
          </a:xfrm>
        </p:spPr>
        <p:txBody>
          <a:bodyPr/>
          <a:lstStyle/>
          <a:p>
            <a:pPr marL="0" indent="0">
              <a:buNone/>
            </a:pPr>
            <a:r>
              <a:rPr lang="en-US" b="1" dirty="0">
                <a:latin typeface="Source Sans Pro" panose="020B0503030403020204"/>
              </a:rPr>
              <a:t>Targeted set-asides and acquisition goals:</a:t>
            </a:r>
          </a:p>
        </p:txBody>
      </p:sp>
      <p:sp>
        <p:nvSpPr>
          <p:cNvPr id="59" name="Rounded Rectangle 58"/>
          <p:cNvSpPr/>
          <p:nvPr/>
        </p:nvSpPr>
        <p:spPr>
          <a:xfrm>
            <a:off x="768927" y="1912983"/>
            <a:ext cx="4158343" cy="731520"/>
          </a:xfrm>
          <a:prstGeom prst="roundRect">
            <a:avLst/>
          </a:prstGeom>
          <a:solidFill>
            <a:srgbClr val="007DBC"/>
          </a:solidFill>
          <a:ln w="3810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ource Sans Pro" panose="020B0503030403020204"/>
              </a:rPr>
              <a:t> </a:t>
            </a:r>
            <a:r>
              <a:rPr lang="en-US" sz="2000" b="1" dirty="0">
                <a:latin typeface="Source Sans Pro" panose="020B0503030403020204"/>
              </a:rPr>
              <a:t>Women-Owned Small Businesses (5%)</a:t>
            </a:r>
          </a:p>
        </p:txBody>
      </p:sp>
      <p:sp>
        <p:nvSpPr>
          <p:cNvPr id="60" name="Rounded Rectangle 59"/>
          <p:cNvSpPr/>
          <p:nvPr/>
        </p:nvSpPr>
        <p:spPr>
          <a:xfrm>
            <a:off x="768921" y="2765388"/>
            <a:ext cx="4158343" cy="731520"/>
          </a:xfrm>
          <a:prstGeom prst="roundRect">
            <a:avLst/>
          </a:prstGeom>
          <a:solidFill>
            <a:srgbClr val="002E6D"/>
          </a:solidFill>
          <a:ln w="3810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ource Sans Pro" panose="020B0503030403020204"/>
              </a:rPr>
              <a:t>Small Disadvantaged Businesses (including 8(a) certified) (11%)</a:t>
            </a:r>
          </a:p>
        </p:txBody>
      </p:sp>
      <p:sp>
        <p:nvSpPr>
          <p:cNvPr id="61" name="Rounded Rectangle 60"/>
          <p:cNvSpPr/>
          <p:nvPr/>
        </p:nvSpPr>
        <p:spPr>
          <a:xfrm>
            <a:off x="768922" y="3628814"/>
            <a:ext cx="4158343" cy="731520"/>
          </a:xfrm>
          <a:prstGeom prst="roundRect">
            <a:avLst/>
          </a:prstGeom>
          <a:solidFill>
            <a:srgbClr val="CC0000"/>
          </a:solidFill>
          <a:ln w="3810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Source Sans Pro" panose="020B0503030403020204"/>
              </a:rPr>
              <a:t>HUBZone Businesses (3%)</a:t>
            </a:r>
          </a:p>
        </p:txBody>
      </p:sp>
      <p:sp>
        <p:nvSpPr>
          <p:cNvPr id="62" name="Rounded Rectangle 61"/>
          <p:cNvSpPr/>
          <p:nvPr/>
        </p:nvSpPr>
        <p:spPr>
          <a:xfrm>
            <a:off x="768923" y="4487592"/>
            <a:ext cx="4158343" cy="731520"/>
          </a:xfrm>
          <a:prstGeom prst="roundRect">
            <a:avLst/>
          </a:prstGeom>
          <a:solidFill>
            <a:srgbClr val="007DBC"/>
          </a:solidFill>
          <a:ln w="3810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ource Sans Pro" panose="020B0503030403020204"/>
              </a:rPr>
              <a:t>Service-Disabled Veteran-Owned Small Businesses (3%)</a:t>
            </a:r>
          </a:p>
        </p:txBody>
      </p:sp>
      <p:sp>
        <p:nvSpPr>
          <p:cNvPr id="63" name="Rounded Rectangle 62"/>
          <p:cNvSpPr/>
          <p:nvPr/>
        </p:nvSpPr>
        <p:spPr>
          <a:xfrm>
            <a:off x="628650" y="5650350"/>
            <a:ext cx="8077209" cy="825968"/>
          </a:xfrm>
          <a:prstGeom prst="roundRect">
            <a:avLst/>
          </a:prstGeom>
          <a:solidFill>
            <a:srgbClr val="002E6D"/>
          </a:solidFill>
          <a:ln w="3810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ource Sans Pro" panose="020B0503030403020204"/>
              </a:rPr>
              <a:t>Set-asides are reserved for small business between $3,500 (Micro- purchase Threshold)  to $250,000 (Simplified Acquisition Threshold)</a:t>
            </a:r>
          </a:p>
        </p:txBody>
      </p:sp>
      <p:sp>
        <p:nvSpPr>
          <p:cNvPr id="11" name="Oval 10">
            <a:extLst>
              <a:ext uri="{C183D7F6-B498-43B3-948B-1728B52AA6E4}">
                <adec:decorative xmlns:adec="http://schemas.microsoft.com/office/drawing/2017/decorative" val="1"/>
              </a:ext>
            </a:extLst>
          </p:cNvPr>
          <p:cNvSpPr/>
          <p:nvPr/>
        </p:nvSpPr>
        <p:spPr>
          <a:xfrm>
            <a:off x="5366826" y="1906937"/>
            <a:ext cx="3348451" cy="3348451"/>
          </a:xfrm>
          <a:prstGeom prst="ellipse">
            <a:avLst/>
          </a:prstGeom>
          <a:gradFill>
            <a:gsLst>
              <a:gs pos="0">
                <a:schemeClr val="tx1">
                  <a:lumMod val="25000"/>
                  <a:lumOff val="75000"/>
                </a:schemeClr>
              </a:gs>
              <a:gs pos="100000">
                <a:schemeClr val="tx1">
                  <a:lumMod val="75000"/>
                  <a:lumOff val="25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bodyPr>
          <a:lstStyle/>
          <a:p>
            <a:pPr algn="ctr"/>
            <a:endParaRPr lang="en-US" dirty="0">
              <a:latin typeface="Source Sans Pro" panose="020B0503030403020204"/>
            </a:endParaRPr>
          </a:p>
        </p:txBody>
      </p:sp>
      <p:sp>
        <p:nvSpPr>
          <p:cNvPr id="43" name="Pie 42">
            <a:extLst>
              <a:ext uri="{C183D7F6-B498-43B3-948B-1728B52AA6E4}">
                <adec:decorative xmlns:adec="http://schemas.microsoft.com/office/drawing/2017/decorative" val="1"/>
              </a:ext>
            </a:extLst>
          </p:cNvPr>
          <p:cNvSpPr/>
          <p:nvPr/>
        </p:nvSpPr>
        <p:spPr>
          <a:xfrm>
            <a:off x="5346872" y="1900180"/>
            <a:ext cx="3360284" cy="3343609"/>
          </a:xfrm>
          <a:prstGeom prst="pie">
            <a:avLst>
              <a:gd name="adj1" fmla="val 2991814"/>
              <a:gd name="adj2" fmla="val 3717754"/>
            </a:avLst>
          </a:prstGeom>
          <a:solidFill>
            <a:srgbClr val="007DBC"/>
          </a:solidFill>
          <a:ln w="9525">
            <a:solidFill>
              <a:schemeClr val="bg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bodyPr>
          <a:lstStyle/>
          <a:p>
            <a:pPr algn="ctr"/>
            <a:endParaRPr lang="en-US" dirty="0">
              <a:solidFill>
                <a:schemeClr val="tx1"/>
              </a:solidFill>
              <a:latin typeface="Source Sans Pro" panose="020B0503030403020204"/>
            </a:endParaRPr>
          </a:p>
        </p:txBody>
      </p:sp>
      <p:sp>
        <p:nvSpPr>
          <p:cNvPr id="41" name="Pie 40">
            <a:extLst>
              <a:ext uri="{C183D7F6-B498-43B3-948B-1728B52AA6E4}">
                <adec:decorative xmlns:adec="http://schemas.microsoft.com/office/drawing/2017/decorative" val="1"/>
              </a:ext>
            </a:extLst>
          </p:cNvPr>
          <p:cNvSpPr/>
          <p:nvPr/>
        </p:nvSpPr>
        <p:spPr>
          <a:xfrm>
            <a:off x="5345575" y="1900180"/>
            <a:ext cx="3360284" cy="3343609"/>
          </a:xfrm>
          <a:prstGeom prst="pie">
            <a:avLst>
              <a:gd name="adj1" fmla="val 2248128"/>
              <a:gd name="adj2" fmla="val 3071414"/>
            </a:avLst>
          </a:prstGeom>
          <a:solidFill>
            <a:srgbClr val="C00000"/>
          </a:solidFill>
          <a:ln w="9525">
            <a:solidFill>
              <a:schemeClr val="bg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bodyPr>
          <a:lstStyle/>
          <a:p>
            <a:pPr algn="ctr"/>
            <a:endParaRPr lang="en-US">
              <a:solidFill>
                <a:schemeClr val="tx1"/>
              </a:solidFill>
              <a:latin typeface="Source Sans Pro" panose="020B0503030403020204"/>
            </a:endParaRPr>
          </a:p>
        </p:txBody>
      </p:sp>
      <p:sp>
        <p:nvSpPr>
          <p:cNvPr id="40" name="Pie 39">
            <a:extLst>
              <a:ext uri="{C183D7F6-B498-43B3-948B-1728B52AA6E4}">
                <adec:decorative xmlns:adec="http://schemas.microsoft.com/office/drawing/2017/decorative" val="1"/>
              </a:ext>
            </a:extLst>
          </p:cNvPr>
          <p:cNvSpPr/>
          <p:nvPr/>
        </p:nvSpPr>
        <p:spPr>
          <a:xfrm>
            <a:off x="5350933" y="1881218"/>
            <a:ext cx="3360284" cy="3343609"/>
          </a:xfrm>
          <a:prstGeom prst="pie">
            <a:avLst>
              <a:gd name="adj1" fmla="val 0"/>
              <a:gd name="adj2" fmla="val 1206817"/>
            </a:avLst>
          </a:prstGeom>
          <a:gradFill>
            <a:gsLst>
              <a:gs pos="0">
                <a:srgbClr val="002E6D"/>
              </a:gs>
              <a:gs pos="100000">
                <a:srgbClr val="007DBC"/>
              </a:gs>
            </a:gsLst>
            <a:lin ang="5400000" scaled="1"/>
          </a:gradFill>
          <a:ln w="9525">
            <a:solidFill>
              <a:schemeClr val="bg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bodyPr>
          <a:lstStyle/>
          <a:p>
            <a:pPr algn="ctr"/>
            <a:endParaRPr lang="en-US">
              <a:solidFill>
                <a:schemeClr val="tx1"/>
              </a:solidFill>
              <a:latin typeface="Source Sans Pro" panose="020B0503030403020204"/>
            </a:endParaRPr>
          </a:p>
        </p:txBody>
      </p:sp>
      <p:sp>
        <p:nvSpPr>
          <p:cNvPr id="42" name="Pie 41">
            <a:extLst>
              <a:ext uri="{C183D7F6-B498-43B3-948B-1728B52AA6E4}">
                <adec:decorative xmlns:adec="http://schemas.microsoft.com/office/drawing/2017/decorative" val="1"/>
              </a:ext>
            </a:extLst>
          </p:cNvPr>
          <p:cNvSpPr/>
          <p:nvPr/>
        </p:nvSpPr>
        <p:spPr>
          <a:xfrm>
            <a:off x="5346872" y="1892817"/>
            <a:ext cx="3360284" cy="3343609"/>
          </a:xfrm>
          <a:prstGeom prst="pie">
            <a:avLst>
              <a:gd name="adj1" fmla="val 1180769"/>
              <a:gd name="adj2" fmla="val 2277585"/>
            </a:avLst>
          </a:prstGeom>
          <a:solidFill>
            <a:srgbClr val="002E6D"/>
          </a:solidFill>
          <a:ln w="9525">
            <a:solidFill>
              <a:schemeClr val="bg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bodyPr>
          <a:lstStyle/>
          <a:p>
            <a:pPr algn="ctr"/>
            <a:endParaRPr lang="en-US" dirty="0">
              <a:solidFill>
                <a:schemeClr val="tx1"/>
              </a:solidFill>
              <a:latin typeface="Source Sans Pro" panose="020B0503030403020204"/>
            </a:endParaRPr>
          </a:p>
        </p:txBody>
      </p:sp>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a:xfrm>
            <a:off x="6863885" y="6340063"/>
            <a:ext cx="2057400" cy="365125"/>
          </a:xfrm>
        </p:spPr>
        <p:txBody>
          <a:bodyPr/>
          <a:lstStyle/>
          <a:p>
            <a:fld id="{B1AB44B9-F1EC-4F4B-88D4-413245C9CD3E}" type="slidenum">
              <a:rPr lang="en-US" smtClean="0">
                <a:latin typeface="Source Sans Pro" panose="020B0503030403020204"/>
              </a:rPr>
              <a:pPr/>
              <a:t>4</a:t>
            </a:fld>
            <a:endParaRPr lang="en-US" dirty="0">
              <a:latin typeface="Source Sans Pro" panose="020B0503030403020204"/>
            </a:endParaRPr>
          </a:p>
        </p:txBody>
      </p:sp>
    </p:spTree>
    <p:extLst>
      <p:ext uri="{BB962C8B-B14F-4D97-AF65-F5344CB8AC3E}">
        <p14:creationId xmlns:p14="http://schemas.microsoft.com/office/powerpoint/2010/main" val="317594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11" grpId="0" animBg="1"/>
      <p:bldP spid="43" grpId="0" animBg="1"/>
      <p:bldP spid="41" grpId="0" animBg="1"/>
      <p:bldP spid="40"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6EFBE07-93C5-4381-860A-0C1D70F6349D}"/>
              </a:ext>
            </a:extLst>
          </p:cNvPr>
          <p:cNvSpPr>
            <a:spLocks noGrp="1"/>
          </p:cNvSpPr>
          <p:nvPr>
            <p:ph type="title"/>
          </p:nvPr>
        </p:nvSpPr>
        <p:spPr>
          <a:xfrm>
            <a:off x="628650" y="237851"/>
            <a:ext cx="7886700" cy="598904"/>
          </a:xfrm>
        </p:spPr>
        <p:txBody>
          <a:bodyPr/>
          <a:lstStyle/>
          <a:p>
            <a:r>
              <a:rPr lang="en-US" sz="2800" dirty="0">
                <a:solidFill>
                  <a:srgbClr val="002E6D"/>
                </a:solidFill>
              </a:rPr>
              <a:t>Getting the Most Out of the WOSB Program</a:t>
            </a:r>
          </a:p>
        </p:txBody>
      </p:sp>
      <p:sp>
        <p:nvSpPr>
          <p:cNvPr id="46" name="Slide Number Placeholder 3">
            <a:extLst>
              <a:ext uri="{FF2B5EF4-FFF2-40B4-BE49-F238E27FC236}">
                <a16:creationId xmlns:a16="http://schemas.microsoft.com/office/drawing/2014/main" id="{693D42C7-8819-4C22-A0CD-84BEDD5F7D89}"/>
              </a:ext>
            </a:extLst>
          </p:cNvPr>
          <p:cNvSpPr>
            <a:spLocks noGrp="1"/>
          </p:cNvSpPr>
          <p:nvPr>
            <p:ph type="sldNum" sz="quarter" idx="12"/>
          </p:nvPr>
        </p:nvSpPr>
        <p:spPr>
          <a:xfrm>
            <a:off x="6796510" y="6194307"/>
            <a:ext cx="2057400" cy="365125"/>
          </a:xfrm>
        </p:spPr>
        <p:txBody>
          <a:bodyPr/>
          <a:lstStyle/>
          <a:p>
            <a:fld id="{B1AB44B9-F1EC-4F4B-88D4-413245C9CD3E}" type="slidenum">
              <a:rPr lang="en-US" smtClean="0"/>
              <a:t>5</a:t>
            </a:fld>
            <a:endParaRPr lang="en-US"/>
          </a:p>
        </p:txBody>
      </p:sp>
      <p:pic>
        <p:nvPicPr>
          <p:cNvPr id="15" name="Picture 14" descr="Icon of the Earth.">
            <a:extLst>
              <a:ext uri="{FF2B5EF4-FFF2-40B4-BE49-F238E27FC236}">
                <a16:creationId xmlns:a16="http://schemas.microsoft.com/office/drawing/2014/main" id="{5B4A04B4-04A1-48ED-9874-901BAE7CDE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49231" y="1491107"/>
            <a:ext cx="914400" cy="914400"/>
          </a:xfrm>
          <a:prstGeom prst="rect">
            <a:avLst/>
          </a:prstGeom>
        </p:spPr>
      </p:pic>
      <p:sp>
        <p:nvSpPr>
          <p:cNvPr id="48" name="TextBox 47"/>
          <p:cNvSpPr txBox="1"/>
          <p:nvPr/>
        </p:nvSpPr>
        <p:spPr>
          <a:xfrm>
            <a:off x="2520349" y="1482343"/>
            <a:ext cx="5302851" cy="923330"/>
          </a:xfrm>
          <a:prstGeom prst="rect">
            <a:avLst/>
          </a:prstGeom>
          <a:noFill/>
        </p:spPr>
        <p:txBody>
          <a:bodyPr wrap="square" lIns="0" tIns="0" rIns="0" bIns="0" rtlCol="0" anchor="ctr">
            <a:spAutoFit/>
          </a:bodyPr>
          <a:lstStyle>
            <a:defPPr>
              <a:defRPr lang="en-US"/>
            </a:defPPr>
            <a:lvl1pPr>
              <a:lnSpc>
                <a:spcPct val="100000"/>
              </a:lnSpc>
              <a:defRPr sz="2000" b="1">
                <a:latin typeface="Source Sans Pro"/>
              </a:defRPr>
            </a:lvl1pPr>
          </a:lstStyle>
          <a:p>
            <a:r>
              <a:rPr lang="en-US" dirty="0"/>
              <a:t>Qualify for set-aside or sole source contract awards – increasing prime and subcontracting opportunities</a:t>
            </a:r>
          </a:p>
        </p:txBody>
      </p:sp>
      <p:pic>
        <p:nvPicPr>
          <p:cNvPr id="18" name="Picture 17" descr="Icon of a business man and woman.">
            <a:extLst>
              <a:ext uri="{FF2B5EF4-FFF2-40B4-BE49-F238E27FC236}">
                <a16:creationId xmlns:a16="http://schemas.microsoft.com/office/drawing/2014/main" id="{7F77AE59-C7E8-4FE3-9CB9-811D389F7DC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4670" b="95330" l="2725" r="97275"/>
                    </a14:imgEffect>
                  </a14:imgLayer>
                </a14:imgProps>
              </a:ext>
              <a:ext uri="{28A0092B-C50C-407E-A947-70E740481C1C}">
                <a14:useLocalDpi xmlns:a14="http://schemas.microsoft.com/office/drawing/2010/main"/>
              </a:ext>
            </a:extLst>
          </a:blip>
          <a:stretch>
            <a:fillRect/>
          </a:stretch>
        </p:blipFill>
        <p:spPr>
          <a:xfrm>
            <a:off x="1094122" y="3166585"/>
            <a:ext cx="1078437" cy="822960"/>
          </a:xfrm>
          <a:prstGeom prst="rect">
            <a:avLst/>
          </a:prstGeom>
        </p:spPr>
      </p:pic>
      <p:sp>
        <p:nvSpPr>
          <p:cNvPr id="64" name="TextBox 63"/>
          <p:cNvSpPr txBox="1"/>
          <p:nvPr/>
        </p:nvSpPr>
        <p:spPr>
          <a:xfrm>
            <a:off x="2493432" y="3088926"/>
            <a:ext cx="5372928" cy="923330"/>
          </a:xfrm>
          <a:prstGeom prst="rect">
            <a:avLst/>
          </a:prstGeom>
          <a:noFill/>
        </p:spPr>
        <p:txBody>
          <a:bodyPr wrap="square" lIns="0" tIns="0" rIns="0" bIns="0" rtlCol="0" anchor="ctr">
            <a:spAutoFit/>
          </a:bodyPr>
          <a:lstStyle>
            <a:defPPr>
              <a:defRPr lang="en-US"/>
            </a:defPPr>
            <a:lvl1pPr>
              <a:lnSpc>
                <a:spcPct val="80000"/>
              </a:lnSpc>
              <a:defRPr sz="1600" b="1">
                <a:latin typeface="Source Sans Pro"/>
              </a:defRPr>
            </a:lvl1pPr>
          </a:lstStyle>
          <a:p>
            <a:pPr>
              <a:lnSpc>
                <a:spcPct val="100000"/>
              </a:lnSpc>
            </a:pPr>
            <a:r>
              <a:rPr lang="en-US" sz="2000" dirty="0"/>
              <a:t>Opportunity to build capacity and grow by establishing Joint Ventures and participating in the All Small Mentor-Protégé Program</a:t>
            </a:r>
          </a:p>
        </p:txBody>
      </p:sp>
      <p:pic>
        <p:nvPicPr>
          <p:cNvPr id="17" name="Picture 16" descr="Icon of a checklist.">
            <a:extLst>
              <a:ext uri="{FF2B5EF4-FFF2-40B4-BE49-F238E27FC236}">
                <a16:creationId xmlns:a16="http://schemas.microsoft.com/office/drawing/2014/main" id="{E26F3FB2-06F1-4090-A4A3-6F6E299011C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81406" y="4763554"/>
            <a:ext cx="1005840" cy="1005840"/>
          </a:xfrm>
          <a:prstGeom prst="rect">
            <a:avLst/>
          </a:prstGeom>
        </p:spPr>
      </p:pic>
      <p:sp>
        <p:nvSpPr>
          <p:cNvPr id="37" name="TextBox 36">
            <a:extLst>
              <a:ext uri="{FF2B5EF4-FFF2-40B4-BE49-F238E27FC236}">
                <a16:creationId xmlns:a16="http://schemas.microsoft.com/office/drawing/2014/main" id="{ABE12D70-09F3-446D-A863-8F32C7CFF4BB}"/>
              </a:ext>
            </a:extLst>
          </p:cNvPr>
          <p:cNvSpPr txBox="1"/>
          <p:nvPr/>
        </p:nvSpPr>
        <p:spPr>
          <a:xfrm>
            <a:off x="2520349" y="4846064"/>
            <a:ext cx="5372928" cy="923330"/>
          </a:xfrm>
          <a:prstGeom prst="rect">
            <a:avLst/>
          </a:prstGeom>
          <a:noFill/>
        </p:spPr>
        <p:txBody>
          <a:bodyPr wrap="square" lIns="0" tIns="0" rIns="0" bIns="0" rtlCol="0" anchor="ctr">
            <a:spAutoFit/>
          </a:bodyPr>
          <a:lstStyle>
            <a:defPPr>
              <a:defRPr lang="en-US"/>
            </a:defPPr>
            <a:lvl1pPr>
              <a:lnSpc>
                <a:spcPct val="100000"/>
              </a:lnSpc>
              <a:defRPr sz="2000" b="1">
                <a:latin typeface="Source Sans Pro"/>
              </a:defRPr>
            </a:lvl1pPr>
          </a:lstStyle>
          <a:p>
            <a:r>
              <a:rPr lang="en-US" dirty="0"/>
              <a:t>Access to training, management and technical assistance programs, guaranteed loans and bonding assistance</a:t>
            </a:r>
          </a:p>
        </p:txBody>
      </p:sp>
      <p:sp>
        <p:nvSpPr>
          <p:cNvPr id="13" name="Rectangle  1">
            <a:extLst>
              <a:ext uri="{FF2B5EF4-FFF2-40B4-BE49-F238E27FC236}">
                <a16:creationId xmlns:a16="http://schemas.microsoft.com/office/drawing/2014/main" id="{47BCAEE9-AE36-48B4-8AE8-CBC34BBA31C6}"/>
              </a:ext>
              <a:ext uri="{C183D7F6-B498-43B3-948B-1728B52AA6E4}">
                <adec:decorative xmlns:adec="http://schemas.microsoft.com/office/drawing/2017/decorative" val="1"/>
              </a:ext>
            </a:extLst>
          </p:cNvPr>
          <p:cNvSpPr/>
          <p:nvPr/>
        </p:nvSpPr>
        <p:spPr>
          <a:xfrm flipV="1">
            <a:off x="4136294" y="2712530"/>
            <a:ext cx="1097280" cy="54864"/>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Open Sans"/>
            </a:endParaRPr>
          </a:p>
        </p:txBody>
      </p:sp>
      <p:sp>
        <p:nvSpPr>
          <p:cNvPr id="14" name="Rectangle  1">
            <a:extLst>
              <a:ext uri="{FF2B5EF4-FFF2-40B4-BE49-F238E27FC236}">
                <a16:creationId xmlns:a16="http://schemas.microsoft.com/office/drawing/2014/main" id="{F4F0EEE4-B38A-4BDA-8A14-DF8775B4AAFB}"/>
              </a:ext>
              <a:ext uri="{C183D7F6-B498-43B3-948B-1728B52AA6E4}">
                <adec:decorative xmlns:adec="http://schemas.microsoft.com/office/drawing/2017/decorative" val="1"/>
              </a:ext>
            </a:extLst>
          </p:cNvPr>
          <p:cNvSpPr/>
          <p:nvPr/>
        </p:nvSpPr>
        <p:spPr>
          <a:xfrm flipV="1">
            <a:off x="4136294" y="4397727"/>
            <a:ext cx="1097280" cy="54864"/>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3335402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6E89-6993-42FC-963C-B1D99006B8CC}"/>
              </a:ext>
            </a:extLst>
          </p:cNvPr>
          <p:cNvSpPr>
            <a:spLocks noGrp="1"/>
          </p:cNvSpPr>
          <p:nvPr>
            <p:ph type="title"/>
          </p:nvPr>
        </p:nvSpPr>
        <p:spPr>
          <a:xfrm>
            <a:off x="638784" y="229399"/>
            <a:ext cx="7886700" cy="465429"/>
          </a:xfrm>
        </p:spPr>
        <p:txBody>
          <a:bodyPr>
            <a:noAutofit/>
          </a:bodyPr>
          <a:lstStyle/>
          <a:p>
            <a:r>
              <a:rPr lang="en-US" sz="2800" dirty="0">
                <a:ln w="0"/>
                <a:solidFill>
                  <a:srgbClr val="002E6D"/>
                </a:solidFill>
                <a:cs typeface="Times New Roman" pitchFamily="18" charset="0"/>
              </a:rPr>
              <a:t>WOSB and EDWOSB Set-Aside Contracts</a:t>
            </a:r>
            <a:endParaRPr lang="en-US" sz="2800" dirty="0"/>
          </a:p>
        </p:txBody>
      </p:sp>
      <p:sp>
        <p:nvSpPr>
          <p:cNvPr id="34" name="Slide Number Placeholder 2">
            <a:extLst>
              <a:ext uri="{FF2B5EF4-FFF2-40B4-BE49-F238E27FC236}">
                <a16:creationId xmlns:a16="http://schemas.microsoft.com/office/drawing/2014/main" id="{F36355D3-92FA-414A-8354-46F53093C423}"/>
              </a:ext>
            </a:extLst>
          </p:cNvPr>
          <p:cNvSpPr>
            <a:spLocks noGrp="1"/>
          </p:cNvSpPr>
          <p:nvPr>
            <p:ph type="sldNum" sz="quarter" idx="12"/>
          </p:nvPr>
        </p:nvSpPr>
        <p:spPr>
          <a:xfrm>
            <a:off x="8305800" y="6248400"/>
            <a:ext cx="513080" cy="365125"/>
          </a:xfrm>
        </p:spPr>
        <p:txBody>
          <a:bodyPr/>
          <a:lstStyle/>
          <a:p>
            <a:fld id="{A010D1D2-A5C5-4520-877C-7F28899EB247}" type="slidenum">
              <a:rPr lang="en-US" smtClean="0"/>
              <a:t>6</a:t>
            </a:fld>
            <a:endParaRPr lang="en-US" dirty="0"/>
          </a:p>
        </p:txBody>
      </p:sp>
      <p:grpSp>
        <p:nvGrpSpPr>
          <p:cNvPr id="5" name="Group 4" descr="Industry&#10;WOSB&#10;NAICS code assigned to contract is in an industry where WOSBs are substantially underrepresented&#10;&#10;EDWOSB&#10;NAICS code assigned to contract is in an industry where WOSBs are underrepresented&#10;">
            <a:extLst>
              <a:ext uri="{FF2B5EF4-FFF2-40B4-BE49-F238E27FC236}">
                <a16:creationId xmlns:a16="http://schemas.microsoft.com/office/drawing/2014/main" id="{76F0C9ED-CFBA-48C9-A8B4-0A2CAD6309D7}"/>
              </a:ext>
            </a:extLst>
          </p:cNvPr>
          <p:cNvGrpSpPr/>
          <p:nvPr/>
        </p:nvGrpSpPr>
        <p:grpSpPr>
          <a:xfrm>
            <a:off x="3514730" y="806797"/>
            <a:ext cx="5408926" cy="2645713"/>
            <a:chOff x="3514730" y="508048"/>
            <a:chExt cx="5408926" cy="2645713"/>
          </a:xfrm>
        </p:grpSpPr>
        <p:sp>
          <p:nvSpPr>
            <p:cNvPr id="3" name="Title 4">
              <a:extLst>
                <a:ext uri="{FF2B5EF4-FFF2-40B4-BE49-F238E27FC236}">
                  <a16:creationId xmlns:a16="http://schemas.microsoft.com/office/drawing/2014/main" id="{EB3EE246-81AC-433A-A7B9-9446DB04404F}"/>
                </a:ext>
              </a:extLst>
            </p:cNvPr>
            <p:cNvSpPr txBox="1">
              <a:spLocks/>
            </p:cNvSpPr>
            <p:nvPr/>
          </p:nvSpPr>
          <p:spPr>
            <a:xfrm>
              <a:off x="3514730" y="1142430"/>
              <a:ext cx="2510543" cy="555977"/>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2700" b="1" kern="1200">
                  <a:solidFill>
                    <a:srgbClr val="002060"/>
                  </a:solidFill>
                  <a:latin typeface="Source Sans Pro"/>
                  <a:ea typeface="+mj-ea"/>
                  <a:cs typeface="+mj-cs"/>
                </a:defRPr>
              </a:lvl1pPr>
            </a:lstStyle>
            <a:p>
              <a:pPr algn="l"/>
              <a:r>
                <a:rPr lang="en-US" dirty="0">
                  <a:solidFill>
                    <a:srgbClr val="002E6D"/>
                  </a:solidFill>
                </a:rPr>
                <a:t>WOSB</a:t>
              </a:r>
              <a:endParaRPr lang="id-ID" dirty="0">
                <a:solidFill>
                  <a:srgbClr val="002E6D"/>
                </a:solidFill>
              </a:endParaRPr>
            </a:p>
          </p:txBody>
        </p:sp>
        <p:sp>
          <p:nvSpPr>
            <p:cNvPr id="12" name="Rectangle 11">
              <a:extLst>
                <a:ext uri="{FF2B5EF4-FFF2-40B4-BE49-F238E27FC236}">
                  <a16:creationId xmlns:a16="http://schemas.microsoft.com/office/drawing/2014/main" id="{722203FF-816E-4F74-9873-90F4F66CF024}"/>
                </a:ext>
              </a:extLst>
            </p:cNvPr>
            <p:cNvSpPr/>
            <p:nvPr/>
          </p:nvSpPr>
          <p:spPr>
            <a:xfrm>
              <a:off x="6276170" y="1575997"/>
              <a:ext cx="2647486" cy="1492716"/>
            </a:xfrm>
            <a:prstGeom prst="rect">
              <a:avLst/>
            </a:prstGeom>
          </p:spPr>
          <p:txBody>
            <a:bodyPr wrap="square">
              <a:spAutoFit/>
            </a:bodyPr>
            <a:lstStyle/>
            <a:p>
              <a:pPr defTabSz="914400">
                <a:defRPr/>
              </a:pPr>
              <a:r>
                <a:rPr lang="en-US" sz="2000" dirty="0">
                  <a:latin typeface="Source Sans Pro" panose="020B0503030403020204"/>
                  <a:cs typeface="Times New Roman" pitchFamily="18" charset="0"/>
                </a:rPr>
                <a:t>NAICS code assigned to contract is in an industry where WOSBs are </a:t>
              </a:r>
              <a:r>
                <a:rPr lang="en-US" sz="2000" b="1" dirty="0">
                  <a:latin typeface="Source Sans Pro" panose="020B0503030403020204"/>
                  <a:cs typeface="Times New Roman" pitchFamily="18" charset="0"/>
                </a:rPr>
                <a:t>underrepresented</a:t>
              </a:r>
            </a:p>
            <a:p>
              <a:pPr marL="169863" indent="-169863"/>
              <a:endParaRPr lang="en-US" sz="1100" dirty="0">
                <a:latin typeface="Calibri" pitchFamily="34" charset="0"/>
                <a:cs typeface="Times New Roman" pitchFamily="18" charset="0"/>
              </a:endParaRPr>
            </a:p>
          </p:txBody>
        </p:sp>
        <p:sp>
          <p:nvSpPr>
            <p:cNvPr id="33" name="Title 4">
              <a:extLst>
                <a:ext uri="{FF2B5EF4-FFF2-40B4-BE49-F238E27FC236}">
                  <a16:creationId xmlns:a16="http://schemas.microsoft.com/office/drawing/2014/main" id="{FEC825EA-C27B-4EFF-9F6E-909A29CA65D0}"/>
                </a:ext>
              </a:extLst>
            </p:cNvPr>
            <p:cNvSpPr txBox="1">
              <a:spLocks/>
            </p:cNvSpPr>
            <p:nvPr/>
          </p:nvSpPr>
          <p:spPr>
            <a:xfrm>
              <a:off x="6266815" y="1179114"/>
              <a:ext cx="2362200" cy="555977"/>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2700" b="1" kern="1200">
                  <a:solidFill>
                    <a:srgbClr val="002060"/>
                  </a:solidFill>
                  <a:latin typeface="Source Sans Pro"/>
                  <a:ea typeface="+mj-ea"/>
                  <a:cs typeface="+mj-cs"/>
                </a:defRPr>
              </a:lvl1pPr>
            </a:lstStyle>
            <a:p>
              <a:pPr algn="l"/>
              <a:r>
                <a:rPr lang="en-US" dirty="0">
                  <a:solidFill>
                    <a:srgbClr val="002E6D"/>
                  </a:solidFill>
                </a:rPr>
                <a:t>EDWOSB</a:t>
              </a:r>
              <a:endParaRPr lang="id-ID" dirty="0">
                <a:solidFill>
                  <a:srgbClr val="002E6D"/>
                </a:solidFill>
              </a:endParaRPr>
            </a:p>
          </p:txBody>
        </p:sp>
        <p:sp>
          <p:nvSpPr>
            <p:cNvPr id="35" name="Title 4">
              <a:extLst>
                <a:ext uri="{FF2B5EF4-FFF2-40B4-BE49-F238E27FC236}">
                  <a16:creationId xmlns:a16="http://schemas.microsoft.com/office/drawing/2014/main" id="{012E9B85-75C0-484E-91DA-B823A6118F53}"/>
                </a:ext>
              </a:extLst>
            </p:cNvPr>
            <p:cNvSpPr txBox="1">
              <a:spLocks/>
            </p:cNvSpPr>
            <p:nvPr/>
          </p:nvSpPr>
          <p:spPr>
            <a:xfrm>
              <a:off x="4910848" y="508048"/>
              <a:ext cx="2362200" cy="555977"/>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2700" b="1" kern="1200">
                  <a:solidFill>
                    <a:srgbClr val="002060"/>
                  </a:solidFill>
                  <a:latin typeface="Source Sans Pro"/>
                  <a:ea typeface="+mj-ea"/>
                  <a:cs typeface="+mj-cs"/>
                </a:defRPr>
              </a:lvl1pPr>
            </a:lstStyle>
            <a:p>
              <a:r>
                <a:rPr lang="en-US" dirty="0">
                  <a:solidFill>
                    <a:srgbClr val="002E6D"/>
                  </a:solidFill>
                </a:rPr>
                <a:t>Industry</a:t>
              </a:r>
              <a:endParaRPr lang="id-ID" dirty="0">
                <a:solidFill>
                  <a:srgbClr val="002E6D"/>
                </a:solidFill>
              </a:endParaRPr>
            </a:p>
          </p:txBody>
        </p:sp>
        <p:sp>
          <p:nvSpPr>
            <p:cNvPr id="36" name="Rectangle 35">
              <a:extLst>
                <a:ext uri="{FF2B5EF4-FFF2-40B4-BE49-F238E27FC236}">
                  <a16:creationId xmlns:a16="http://schemas.microsoft.com/office/drawing/2014/main" id="{D1121208-883F-4194-9D55-F5D764F65962}"/>
                </a:ext>
              </a:extLst>
            </p:cNvPr>
            <p:cNvSpPr/>
            <p:nvPr/>
          </p:nvSpPr>
          <p:spPr>
            <a:xfrm>
              <a:off x="3527740" y="1522545"/>
              <a:ext cx="2589989" cy="1631216"/>
            </a:xfrm>
            <a:prstGeom prst="rect">
              <a:avLst/>
            </a:prstGeom>
          </p:spPr>
          <p:txBody>
            <a:bodyPr wrap="square">
              <a:spAutoFit/>
            </a:bodyPr>
            <a:lstStyle/>
            <a:p>
              <a:pPr defTabSz="914400"/>
              <a:r>
                <a:rPr lang="en-US" sz="2000" dirty="0">
                  <a:latin typeface="Source Sans Pro" panose="020B0503030403020204"/>
                  <a:cs typeface="Times New Roman" pitchFamily="18" charset="0"/>
                </a:rPr>
                <a:t>NAICS code assigned to contract is in an industry where WOSBs are </a:t>
              </a:r>
              <a:r>
                <a:rPr lang="en-US" sz="2000" b="1" dirty="0">
                  <a:latin typeface="Source Sans Pro" panose="020B0503030403020204"/>
                  <a:cs typeface="Times New Roman" pitchFamily="18" charset="0"/>
                </a:rPr>
                <a:t>substantially underrepresented </a:t>
              </a:r>
            </a:p>
          </p:txBody>
        </p:sp>
      </p:grpSp>
      <p:sp>
        <p:nvSpPr>
          <p:cNvPr id="6" name="Rectangle 5">
            <a:extLst>
              <a:ext uri="{FF2B5EF4-FFF2-40B4-BE49-F238E27FC236}">
                <a16:creationId xmlns:a16="http://schemas.microsoft.com/office/drawing/2014/main" id="{3FBB1922-17EB-4689-B35D-6A827A975FE7}"/>
              </a:ext>
              <a:ext uri="{C183D7F6-B498-43B3-948B-1728B52AA6E4}">
                <adec:decorative xmlns:adec="http://schemas.microsoft.com/office/drawing/2017/decorative" val="1"/>
              </a:ext>
            </a:extLst>
          </p:cNvPr>
          <p:cNvSpPr/>
          <p:nvPr/>
        </p:nvSpPr>
        <p:spPr>
          <a:xfrm>
            <a:off x="402773" y="1136952"/>
            <a:ext cx="877824" cy="3931417"/>
          </a:xfrm>
          <a:prstGeom prst="rect">
            <a:avLst/>
          </a:prstGeom>
          <a:gradFill>
            <a:gsLst>
              <a:gs pos="50000">
                <a:srgbClr val="003E7F"/>
              </a:gs>
              <a:gs pos="0">
                <a:srgbClr val="003E7F"/>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8" name="Rectangle 27">
            <a:extLst>
              <a:ext uri="{FF2B5EF4-FFF2-40B4-BE49-F238E27FC236}">
                <a16:creationId xmlns:a16="http://schemas.microsoft.com/office/drawing/2014/main" id="{FA4CA937-BB71-46AE-A80A-AED45744EF30}"/>
              </a:ext>
            </a:extLst>
          </p:cNvPr>
          <p:cNvSpPr/>
          <p:nvPr/>
        </p:nvSpPr>
        <p:spPr>
          <a:xfrm rot="5400000">
            <a:off x="-168496" y="2402855"/>
            <a:ext cx="1939777" cy="523220"/>
          </a:xfrm>
          <a:prstGeom prst="rect">
            <a:avLst/>
          </a:prstGeom>
        </p:spPr>
        <p:txBody>
          <a:bodyPr wrap="square">
            <a:spAutoFit/>
          </a:bodyPr>
          <a:lstStyle/>
          <a:p>
            <a:r>
              <a:rPr lang="en-US" sz="2800" b="1" dirty="0">
                <a:solidFill>
                  <a:schemeClr val="bg1"/>
                </a:solidFill>
                <a:latin typeface="Source Sans Pro" panose="020B0503030403020204"/>
              </a:rPr>
              <a:t>Industries</a:t>
            </a:r>
            <a:endParaRPr lang="en-US" sz="2400" b="1" dirty="0">
              <a:solidFill>
                <a:schemeClr val="bg1"/>
              </a:solidFill>
              <a:latin typeface="Source Sans Pro" panose="020B0503030403020204"/>
            </a:endParaRPr>
          </a:p>
        </p:txBody>
      </p:sp>
      <p:grpSp>
        <p:nvGrpSpPr>
          <p:cNvPr id="9" name="Group 8" descr="Rule of Two: Contracting officer has reasonable expectation that 2 or more WOSBs will submit an offer">
            <a:extLst>
              <a:ext uri="{FF2B5EF4-FFF2-40B4-BE49-F238E27FC236}">
                <a16:creationId xmlns:a16="http://schemas.microsoft.com/office/drawing/2014/main" id="{255026BC-84AF-48BF-8D63-FEEEA7AEA9EB}"/>
              </a:ext>
            </a:extLst>
          </p:cNvPr>
          <p:cNvGrpSpPr/>
          <p:nvPr/>
        </p:nvGrpSpPr>
        <p:grpSpPr>
          <a:xfrm>
            <a:off x="3996213" y="3818908"/>
            <a:ext cx="4243032" cy="1502145"/>
            <a:chOff x="3984785" y="3103428"/>
            <a:chExt cx="4243032" cy="1502145"/>
          </a:xfrm>
        </p:grpSpPr>
        <p:sp>
          <p:nvSpPr>
            <p:cNvPr id="37" name="Rectangle 36">
              <a:extLst>
                <a:ext uri="{FF2B5EF4-FFF2-40B4-BE49-F238E27FC236}">
                  <a16:creationId xmlns:a16="http://schemas.microsoft.com/office/drawing/2014/main" id="{41063397-705F-427B-89C0-E606BD9BF234}"/>
                </a:ext>
              </a:extLst>
            </p:cNvPr>
            <p:cNvSpPr/>
            <p:nvPr/>
          </p:nvSpPr>
          <p:spPr>
            <a:xfrm>
              <a:off x="3984785" y="3589910"/>
              <a:ext cx="4243032" cy="1015663"/>
            </a:xfrm>
            <a:prstGeom prst="rect">
              <a:avLst/>
            </a:prstGeom>
          </p:spPr>
          <p:txBody>
            <a:bodyPr wrap="square">
              <a:spAutoFit/>
            </a:bodyPr>
            <a:lstStyle/>
            <a:p>
              <a:pPr algn="ctr" defTabSz="914400"/>
              <a:r>
                <a:rPr lang="en-US" sz="2000" dirty="0">
                  <a:latin typeface="Source Sans Pro" panose="020B0503030403020204"/>
                  <a:cs typeface="Times New Roman" pitchFamily="18" charset="0"/>
                </a:rPr>
                <a:t>Contracting officer has reasonable expectation that 2 or more WOSBs will submit an offer </a:t>
              </a:r>
            </a:p>
          </p:txBody>
        </p:sp>
        <p:sp>
          <p:nvSpPr>
            <p:cNvPr id="38" name="Title 4">
              <a:extLst>
                <a:ext uri="{FF2B5EF4-FFF2-40B4-BE49-F238E27FC236}">
                  <a16:creationId xmlns:a16="http://schemas.microsoft.com/office/drawing/2014/main" id="{1656CC0B-024F-4D58-BA27-F36AAD7CCFE5}"/>
                </a:ext>
              </a:extLst>
            </p:cNvPr>
            <p:cNvSpPr txBox="1">
              <a:spLocks/>
            </p:cNvSpPr>
            <p:nvPr/>
          </p:nvSpPr>
          <p:spPr>
            <a:xfrm>
              <a:off x="4934532" y="3103428"/>
              <a:ext cx="2362200" cy="555977"/>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2700" b="1" kern="1200">
                  <a:solidFill>
                    <a:srgbClr val="002060"/>
                  </a:solidFill>
                  <a:latin typeface="Source Sans Pro"/>
                  <a:ea typeface="+mj-ea"/>
                  <a:cs typeface="+mj-cs"/>
                </a:defRPr>
              </a:lvl1pPr>
            </a:lstStyle>
            <a:p>
              <a:r>
                <a:rPr lang="en-US" dirty="0">
                  <a:solidFill>
                    <a:srgbClr val="002E6D"/>
                  </a:solidFill>
                </a:rPr>
                <a:t>Rule of Two</a:t>
              </a:r>
              <a:endParaRPr lang="id-ID" dirty="0">
                <a:solidFill>
                  <a:srgbClr val="002E6D"/>
                </a:solidFill>
              </a:endParaRPr>
            </a:p>
          </p:txBody>
        </p:sp>
      </p:grpSp>
      <p:sp>
        <p:nvSpPr>
          <p:cNvPr id="7" name="Rectangle 6">
            <a:extLst>
              <a:ext uri="{FF2B5EF4-FFF2-40B4-BE49-F238E27FC236}">
                <a16:creationId xmlns:a16="http://schemas.microsoft.com/office/drawing/2014/main" id="{680B49B8-3259-4E48-A031-85AE70643E05}"/>
              </a:ext>
              <a:ext uri="{C183D7F6-B498-43B3-948B-1728B52AA6E4}">
                <adec:decorative xmlns:adec="http://schemas.microsoft.com/office/drawing/2017/decorative" val="1"/>
              </a:ext>
            </a:extLst>
          </p:cNvPr>
          <p:cNvSpPr/>
          <p:nvPr/>
        </p:nvSpPr>
        <p:spPr>
          <a:xfrm>
            <a:off x="1276353" y="1136952"/>
            <a:ext cx="880520" cy="4724401"/>
          </a:xfrm>
          <a:prstGeom prst="rect">
            <a:avLst/>
          </a:prstGeom>
          <a:gradFill>
            <a:gsLst>
              <a:gs pos="50000">
                <a:srgbClr val="CC0000"/>
              </a:gs>
              <a:gs pos="0">
                <a:srgbClr val="CC0000"/>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9" name="Rectangle 28">
            <a:extLst>
              <a:ext uri="{FF2B5EF4-FFF2-40B4-BE49-F238E27FC236}">
                <a16:creationId xmlns:a16="http://schemas.microsoft.com/office/drawing/2014/main" id="{6B95C02E-F03C-429F-BFB8-54317946FF9B}"/>
              </a:ext>
            </a:extLst>
          </p:cNvPr>
          <p:cNvSpPr/>
          <p:nvPr/>
        </p:nvSpPr>
        <p:spPr>
          <a:xfrm rot="5400000">
            <a:off x="621764" y="2543329"/>
            <a:ext cx="2220718" cy="523220"/>
          </a:xfrm>
          <a:prstGeom prst="rect">
            <a:avLst/>
          </a:prstGeom>
        </p:spPr>
        <p:txBody>
          <a:bodyPr wrap="square">
            <a:spAutoFit/>
          </a:bodyPr>
          <a:lstStyle/>
          <a:p>
            <a:pPr algn="ctr"/>
            <a:r>
              <a:rPr lang="en-US" sz="2800" b="1" dirty="0">
                <a:solidFill>
                  <a:schemeClr val="bg1"/>
                </a:solidFill>
                <a:latin typeface="Source Sans Pro" panose="020B0503030403020204"/>
              </a:rPr>
              <a:t>Rule of Two</a:t>
            </a:r>
          </a:p>
        </p:txBody>
      </p:sp>
      <p:grpSp>
        <p:nvGrpSpPr>
          <p:cNvPr id="10" name="Group 9" descr="Award Price: Contract must be awarded at fair market price&#10;">
            <a:extLst>
              <a:ext uri="{FF2B5EF4-FFF2-40B4-BE49-F238E27FC236}">
                <a16:creationId xmlns:a16="http://schemas.microsoft.com/office/drawing/2014/main" id="{6E2E0B72-54D6-4484-B442-84E3A01AB671}"/>
              </a:ext>
            </a:extLst>
          </p:cNvPr>
          <p:cNvGrpSpPr/>
          <p:nvPr/>
        </p:nvGrpSpPr>
        <p:grpSpPr>
          <a:xfrm>
            <a:off x="3971000" y="5375175"/>
            <a:ext cx="4227652" cy="1224513"/>
            <a:chOff x="4011137" y="4090600"/>
            <a:chExt cx="4227652" cy="1224513"/>
          </a:xfrm>
        </p:grpSpPr>
        <p:sp>
          <p:nvSpPr>
            <p:cNvPr id="39" name="Title 4">
              <a:extLst>
                <a:ext uri="{FF2B5EF4-FFF2-40B4-BE49-F238E27FC236}">
                  <a16:creationId xmlns:a16="http://schemas.microsoft.com/office/drawing/2014/main" id="{95AEB522-2056-4D00-9314-0CDE66C3E2E8}"/>
                </a:ext>
              </a:extLst>
            </p:cNvPr>
            <p:cNvSpPr txBox="1">
              <a:spLocks/>
            </p:cNvSpPr>
            <p:nvPr/>
          </p:nvSpPr>
          <p:spPr>
            <a:xfrm>
              <a:off x="4958043" y="4090600"/>
              <a:ext cx="2362200" cy="555977"/>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2700" b="1" kern="1200">
                  <a:solidFill>
                    <a:srgbClr val="002060"/>
                  </a:solidFill>
                  <a:latin typeface="Source Sans Pro"/>
                  <a:ea typeface="+mj-ea"/>
                  <a:cs typeface="+mj-cs"/>
                </a:defRPr>
              </a:lvl1pPr>
            </a:lstStyle>
            <a:p>
              <a:r>
                <a:rPr lang="en-US" dirty="0">
                  <a:solidFill>
                    <a:srgbClr val="002E6D"/>
                  </a:solidFill>
                </a:rPr>
                <a:t>Award Price</a:t>
              </a:r>
              <a:endParaRPr lang="id-ID" dirty="0">
                <a:solidFill>
                  <a:srgbClr val="002E6D"/>
                </a:solidFill>
              </a:endParaRPr>
            </a:p>
          </p:txBody>
        </p:sp>
        <p:sp>
          <p:nvSpPr>
            <p:cNvPr id="41" name="Rectangle 40">
              <a:extLst>
                <a:ext uri="{FF2B5EF4-FFF2-40B4-BE49-F238E27FC236}">
                  <a16:creationId xmlns:a16="http://schemas.microsoft.com/office/drawing/2014/main" id="{69D5E8AA-2AA5-4E06-80EF-8FE53D086DAE}"/>
                </a:ext>
              </a:extLst>
            </p:cNvPr>
            <p:cNvSpPr/>
            <p:nvPr/>
          </p:nvSpPr>
          <p:spPr>
            <a:xfrm>
              <a:off x="4011137" y="4607227"/>
              <a:ext cx="4227652" cy="707886"/>
            </a:xfrm>
            <a:prstGeom prst="rect">
              <a:avLst/>
            </a:prstGeom>
          </p:spPr>
          <p:txBody>
            <a:bodyPr wrap="square">
              <a:spAutoFit/>
            </a:bodyPr>
            <a:lstStyle/>
            <a:p>
              <a:pPr algn="ctr" defTabSz="914400"/>
              <a:r>
                <a:rPr lang="en-US" sz="2000" dirty="0">
                  <a:latin typeface="Source Sans Pro" panose="020B0503030403020204"/>
                  <a:cs typeface="Times New Roman" pitchFamily="18" charset="0"/>
                </a:rPr>
                <a:t>Contract must be awarded at fair market price</a:t>
              </a:r>
            </a:p>
          </p:txBody>
        </p:sp>
      </p:grpSp>
      <p:sp>
        <p:nvSpPr>
          <p:cNvPr id="8" name="Rectangle 7">
            <a:extLst>
              <a:ext uri="{FF2B5EF4-FFF2-40B4-BE49-F238E27FC236}">
                <a16:creationId xmlns:a16="http://schemas.microsoft.com/office/drawing/2014/main" id="{997B13E0-AE86-4792-AF0F-6D4131A0255A}"/>
              </a:ext>
              <a:ext uri="{C183D7F6-B498-43B3-948B-1728B52AA6E4}">
                <adec:decorative xmlns:adec="http://schemas.microsoft.com/office/drawing/2017/decorative" val="1"/>
              </a:ext>
            </a:extLst>
          </p:cNvPr>
          <p:cNvSpPr/>
          <p:nvPr/>
        </p:nvSpPr>
        <p:spPr>
          <a:xfrm>
            <a:off x="2147033" y="1136949"/>
            <a:ext cx="877824" cy="4266482"/>
          </a:xfrm>
          <a:prstGeom prst="rect">
            <a:avLst/>
          </a:prstGeom>
          <a:gradFill>
            <a:gsLst>
              <a:gs pos="0">
                <a:srgbClr val="969696"/>
              </a:gs>
              <a:gs pos="74000">
                <a:srgbClr val="343434"/>
              </a:gs>
              <a:gs pos="100000">
                <a:srgbClr val="96969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30" name="Rectangle 29">
            <a:extLst>
              <a:ext uri="{FF2B5EF4-FFF2-40B4-BE49-F238E27FC236}">
                <a16:creationId xmlns:a16="http://schemas.microsoft.com/office/drawing/2014/main" id="{290E76A7-E6C5-4F32-8B04-B43209E844FF}"/>
              </a:ext>
            </a:extLst>
          </p:cNvPr>
          <p:cNvSpPr/>
          <p:nvPr/>
        </p:nvSpPr>
        <p:spPr>
          <a:xfrm rot="5400000">
            <a:off x="1454137" y="2580183"/>
            <a:ext cx="2294436" cy="523220"/>
          </a:xfrm>
          <a:prstGeom prst="rect">
            <a:avLst/>
          </a:prstGeom>
        </p:spPr>
        <p:txBody>
          <a:bodyPr wrap="square">
            <a:spAutoFit/>
          </a:bodyPr>
          <a:lstStyle/>
          <a:p>
            <a:r>
              <a:rPr lang="en-US" sz="2800" b="1" dirty="0">
                <a:solidFill>
                  <a:schemeClr val="bg1"/>
                </a:solidFill>
                <a:latin typeface="Source Sans Pro" panose="020B0503030403020204"/>
                <a:cs typeface="Raleway"/>
              </a:rPr>
              <a:t>Award Price</a:t>
            </a:r>
            <a:endParaRPr lang="en-US" sz="1600" b="1" dirty="0">
              <a:solidFill>
                <a:schemeClr val="bg1"/>
              </a:solidFill>
              <a:latin typeface="Source Sans Pro" panose="020B0503030403020204"/>
              <a:cs typeface="Raleway"/>
            </a:endParaRPr>
          </a:p>
        </p:txBody>
      </p:sp>
      <p:sp>
        <p:nvSpPr>
          <p:cNvPr id="31" name="Rectangle 30">
            <a:extLst>
              <a:ext uri="{FF2B5EF4-FFF2-40B4-BE49-F238E27FC236}">
                <a16:creationId xmlns:a16="http://schemas.microsoft.com/office/drawing/2014/main" id="{90690A3A-010C-40CC-8F23-449B88E02622}"/>
              </a:ext>
            </a:extLst>
          </p:cNvPr>
          <p:cNvSpPr/>
          <p:nvPr/>
        </p:nvSpPr>
        <p:spPr>
          <a:xfrm rot="5400000">
            <a:off x="3326476" y="3114774"/>
            <a:ext cx="1471473" cy="276999"/>
          </a:xfrm>
          <a:prstGeom prst="rect">
            <a:avLst/>
          </a:prstGeom>
        </p:spPr>
        <p:txBody>
          <a:bodyPr wrap="square">
            <a:spAutoFit/>
          </a:bodyPr>
          <a:lstStyle/>
          <a:p>
            <a:pPr algn="ctr"/>
            <a:r>
              <a:rPr lang="id-ID" sz="1200" dirty="0">
                <a:solidFill>
                  <a:schemeClr val="bg1"/>
                </a:solidFill>
                <a:latin typeface="Montserrat Semi Bold" panose="00000700000000000000" pitchFamily="50" charset="0"/>
                <a:cs typeface="Raleway"/>
              </a:rPr>
              <a:t>Insert Text Here</a:t>
            </a:r>
            <a:endParaRPr lang="en-US" sz="900" dirty="0">
              <a:solidFill>
                <a:schemeClr val="bg1"/>
              </a:solidFill>
              <a:latin typeface="Montserrat Semi Bold" panose="00000700000000000000" pitchFamily="50" charset="0"/>
              <a:cs typeface="Raleway"/>
            </a:endParaRPr>
          </a:p>
        </p:txBody>
      </p:sp>
      <p:cxnSp>
        <p:nvCxnSpPr>
          <p:cNvPr id="32" name="Straight Connector 31">
            <a:extLst>
              <a:ext uri="{FF2B5EF4-FFF2-40B4-BE49-F238E27FC236}">
                <a16:creationId xmlns:a16="http://schemas.microsoft.com/office/drawing/2014/main" id="{92BC8DA8-C2F9-4304-9632-B75214F8FC51}"/>
              </a:ext>
              <a:ext uri="{C183D7F6-B498-43B3-948B-1728B52AA6E4}">
                <adec:decorative xmlns:adec="http://schemas.microsoft.com/office/drawing/2017/decorative" val="1"/>
              </a:ext>
            </a:extLst>
          </p:cNvPr>
          <p:cNvCxnSpPr>
            <a:cxnSpLocks/>
          </p:cNvCxnSpPr>
          <p:nvPr/>
        </p:nvCxnSpPr>
        <p:spPr>
          <a:xfrm>
            <a:off x="6091948" y="1634672"/>
            <a:ext cx="0" cy="210312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Rectangle  1">
            <a:extLst>
              <a:ext uri="{FF2B5EF4-FFF2-40B4-BE49-F238E27FC236}">
                <a16:creationId xmlns:a16="http://schemas.microsoft.com/office/drawing/2014/main" id="{71311820-ED83-4386-9773-7DD052CA7853}"/>
              </a:ext>
              <a:ext uri="{C183D7F6-B498-43B3-948B-1728B52AA6E4}">
                <adec:decorative xmlns:adec="http://schemas.microsoft.com/office/drawing/2017/decorative" val="1"/>
              </a:ext>
            </a:extLst>
          </p:cNvPr>
          <p:cNvSpPr/>
          <p:nvPr/>
        </p:nvSpPr>
        <p:spPr>
          <a:xfrm flipV="1">
            <a:off x="5514463" y="1295391"/>
            <a:ext cx="1097280" cy="54864"/>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Open Sans"/>
            </a:endParaRPr>
          </a:p>
        </p:txBody>
      </p:sp>
    </p:spTree>
    <p:extLst>
      <p:ext uri="{BB962C8B-B14F-4D97-AF65-F5344CB8AC3E}">
        <p14:creationId xmlns:p14="http://schemas.microsoft.com/office/powerpoint/2010/main" val="155388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0-#ppt_h/2"/>
                                          </p:val>
                                        </p:tav>
                                        <p:tav tm="100000">
                                          <p:val>
                                            <p:strVal val="#ppt_y"/>
                                          </p:val>
                                        </p:tav>
                                      </p:tavLst>
                                    </p:anim>
                                  </p:childTnLst>
                                </p:cTn>
                              </p:par>
                              <p:par>
                                <p:cTn id="26" presetID="1"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par>
                                <p:cTn id="38" presetID="1"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p:bldP spid="7" grpId="0" animBg="1"/>
      <p:bldP spid="29" grpId="0"/>
      <p:bldP spid="8" grpId="0" animBg="1"/>
      <p:bldP spid="30" grpId="0"/>
      <p:bldP spid="31" grpId="0"/>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5DA772-A996-4C22-BDA5-1CC7065006B8}"/>
              </a:ext>
            </a:extLst>
          </p:cNvPr>
          <p:cNvSpPr>
            <a:spLocks noGrp="1"/>
          </p:cNvSpPr>
          <p:nvPr>
            <p:ph type="title"/>
          </p:nvPr>
        </p:nvSpPr>
        <p:spPr>
          <a:xfrm>
            <a:off x="628650" y="235284"/>
            <a:ext cx="7886700" cy="699775"/>
          </a:xfrm>
        </p:spPr>
        <p:txBody>
          <a:bodyPr>
            <a:normAutofit/>
          </a:bodyPr>
          <a:lstStyle/>
          <a:p>
            <a:r>
              <a:rPr lang="en-US" sz="2800" dirty="0">
                <a:ln w="0"/>
                <a:solidFill>
                  <a:srgbClr val="002E6D"/>
                </a:solidFill>
                <a:cs typeface="Times New Roman" pitchFamily="18" charset="0"/>
              </a:rPr>
              <a:t>WOSB and EDWOSB Sole-Source Contracts</a:t>
            </a:r>
            <a:endParaRPr lang="en-US" dirty="0">
              <a:solidFill>
                <a:srgbClr val="002E6D"/>
              </a:solidFill>
            </a:endParaRPr>
          </a:p>
        </p:txBody>
      </p:sp>
      <p:sp>
        <p:nvSpPr>
          <p:cNvPr id="35" name="Slide Number Placeholder 2">
            <a:extLst>
              <a:ext uri="{FF2B5EF4-FFF2-40B4-BE49-F238E27FC236}">
                <a16:creationId xmlns:a16="http://schemas.microsoft.com/office/drawing/2014/main" id="{ACD207DF-C35C-48B3-89D9-8FFDD2228EEB}"/>
              </a:ext>
            </a:extLst>
          </p:cNvPr>
          <p:cNvSpPr>
            <a:spLocks noGrp="1"/>
          </p:cNvSpPr>
          <p:nvPr>
            <p:ph type="sldNum" sz="quarter" idx="12"/>
          </p:nvPr>
        </p:nvSpPr>
        <p:spPr>
          <a:xfrm>
            <a:off x="8305800" y="6248400"/>
            <a:ext cx="513080" cy="365125"/>
          </a:xfrm>
        </p:spPr>
        <p:txBody>
          <a:bodyPr/>
          <a:lstStyle/>
          <a:p>
            <a:fld id="{A010D1D2-A5C5-4520-877C-7F28899EB247}" type="slidenum">
              <a:rPr lang="en-US" smtClean="0">
                <a:solidFill>
                  <a:schemeClr val="tx1"/>
                </a:solidFill>
                <a:latin typeface="Source Sans Pro" panose="020B0503030403020204"/>
              </a:rPr>
              <a:t>7</a:t>
            </a:fld>
            <a:endParaRPr lang="en-US" dirty="0">
              <a:solidFill>
                <a:schemeClr val="tx1"/>
              </a:solidFill>
              <a:latin typeface="Source Sans Pro" panose="020B0503030403020204"/>
            </a:endParaRPr>
          </a:p>
        </p:txBody>
      </p:sp>
      <p:sp>
        <p:nvSpPr>
          <p:cNvPr id="124" name="TextBox 123">
            <a:extLst>
              <a:ext uri="{FF2B5EF4-FFF2-40B4-BE49-F238E27FC236}">
                <a16:creationId xmlns:a16="http://schemas.microsoft.com/office/drawing/2014/main" id="{5CC555E9-01C2-466D-A5AC-D697F11B834B}"/>
              </a:ext>
            </a:extLst>
          </p:cNvPr>
          <p:cNvSpPr txBox="1"/>
          <p:nvPr/>
        </p:nvSpPr>
        <p:spPr>
          <a:xfrm>
            <a:off x="1336915" y="1245870"/>
            <a:ext cx="590336" cy="646331"/>
          </a:xfrm>
          <a:prstGeom prst="rect">
            <a:avLst/>
          </a:prstGeom>
          <a:noFill/>
        </p:spPr>
        <p:txBody>
          <a:bodyPr wrap="square" rtlCol="0">
            <a:spAutoFit/>
          </a:bodyPr>
          <a:lstStyle/>
          <a:p>
            <a:r>
              <a:rPr lang="en-US" sz="3600" b="1" u="sng" dirty="0">
                <a:solidFill>
                  <a:srgbClr val="007DBC"/>
                </a:solidFill>
                <a:latin typeface="Source Sans Pro" panose="020B0503030403020204"/>
              </a:rPr>
              <a:t>1</a:t>
            </a:r>
          </a:p>
        </p:txBody>
      </p:sp>
      <p:pic>
        <p:nvPicPr>
          <p:cNvPr id="4" name="Picture 3" descr="Icon of statistics.">
            <a:extLst>
              <a:ext uri="{FF2B5EF4-FFF2-40B4-BE49-F238E27FC236}">
                <a16:creationId xmlns:a16="http://schemas.microsoft.com/office/drawing/2014/main" id="{304BFD02-5162-49EA-8C30-94363DACE27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33931" y="979755"/>
            <a:ext cx="1188720" cy="1188720"/>
          </a:xfrm>
          <a:prstGeom prst="rect">
            <a:avLst/>
          </a:prstGeom>
        </p:spPr>
      </p:pic>
      <p:sp>
        <p:nvSpPr>
          <p:cNvPr id="97" name="TextBox 23">
            <a:extLst>
              <a:ext uri="{FF2B5EF4-FFF2-40B4-BE49-F238E27FC236}">
                <a16:creationId xmlns:a16="http://schemas.microsoft.com/office/drawing/2014/main" id="{A5E8A0C0-A69D-4B14-89F9-690BDD43FAAD}"/>
              </a:ext>
            </a:extLst>
          </p:cNvPr>
          <p:cNvSpPr txBox="1"/>
          <p:nvPr/>
        </p:nvSpPr>
        <p:spPr>
          <a:xfrm>
            <a:off x="1336914" y="2070147"/>
            <a:ext cx="2582755" cy="384721"/>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900" b="1" dirty="0">
                <a:latin typeface="Source Sans Pro" panose="020B0503030403020204"/>
                <a:ea typeface="Raleway" panose="020B0003030101060003" pitchFamily="2" charset="0"/>
              </a:rPr>
              <a:t>Eligible NAICS Code</a:t>
            </a:r>
            <a:endParaRPr lang="id-ID" sz="1900" b="1" dirty="0">
              <a:latin typeface="Source Sans Pro" panose="020B0503030403020204"/>
              <a:ea typeface="Raleway" panose="020B0003030101060003" pitchFamily="2" charset="0"/>
            </a:endParaRPr>
          </a:p>
        </p:txBody>
      </p:sp>
      <p:sp>
        <p:nvSpPr>
          <p:cNvPr id="96" name="Rectangle 95">
            <a:extLst>
              <a:ext uri="{FF2B5EF4-FFF2-40B4-BE49-F238E27FC236}">
                <a16:creationId xmlns:a16="http://schemas.microsoft.com/office/drawing/2014/main" id="{07AE4336-EEDB-42F2-B0A5-14EF7B1C550E}"/>
              </a:ext>
            </a:extLst>
          </p:cNvPr>
          <p:cNvSpPr/>
          <p:nvPr/>
        </p:nvSpPr>
        <p:spPr>
          <a:xfrm>
            <a:off x="1336915" y="2539540"/>
            <a:ext cx="2708838" cy="707886"/>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1" algn="ctr"/>
            <a:r>
              <a:rPr lang="en-US" sz="2000" dirty="0">
                <a:latin typeface="Source Sans Pro" panose="020B0503030403020204"/>
              </a:rPr>
              <a:t>WOSB and EDWOSB eligible NAICS code</a:t>
            </a:r>
          </a:p>
        </p:txBody>
      </p:sp>
      <p:sp>
        <p:nvSpPr>
          <p:cNvPr id="125" name="TextBox 124">
            <a:extLst>
              <a:ext uri="{FF2B5EF4-FFF2-40B4-BE49-F238E27FC236}">
                <a16:creationId xmlns:a16="http://schemas.microsoft.com/office/drawing/2014/main" id="{94EF824A-BA84-4C91-ACDC-C72A87AA80C4}"/>
              </a:ext>
            </a:extLst>
          </p:cNvPr>
          <p:cNvSpPr txBox="1"/>
          <p:nvPr/>
        </p:nvSpPr>
        <p:spPr>
          <a:xfrm>
            <a:off x="4940824" y="1247553"/>
            <a:ext cx="590336" cy="646331"/>
          </a:xfrm>
          <a:prstGeom prst="rect">
            <a:avLst/>
          </a:prstGeom>
          <a:noFill/>
        </p:spPr>
        <p:txBody>
          <a:bodyPr wrap="square" rtlCol="0">
            <a:spAutoFit/>
          </a:bodyPr>
          <a:lstStyle/>
          <a:p>
            <a:r>
              <a:rPr lang="en-US" sz="3600" b="1" u="sng" dirty="0">
                <a:solidFill>
                  <a:srgbClr val="007DBC"/>
                </a:solidFill>
                <a:latin typeface="Source Sans Pro" panose="020B0503030403020204"/>
              </a:rPr>
              <a:t>2</a:t>
            </a:r>
          </a:p>
        </p:txBody>
      </p:sp>
      <p:pic>
        <p:nvPicPr>
          <p:cNvPr id="34" name="Picture 33" descr="Icon of money.">
            <a:extLst>
              <a:ext uri="{FF2B5EF4-FFF2-40B4-BE49-F238E27FC236}">
                <a16:creationId xmlns:a16="http://schemas.microsoft.com/office/drawing/2014/main" id="{85195CA5-E51F-498C-A724-732FE81E25F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60720" y="923036"/>
            <a:ext cx="1188720" cy="1188720"/>
          </a:xfrm>
          <a:prstGeom prst="rect">
            <a:avLst/>
          </a:prstGeom>
        </p:spPr>
      </p:pic>
      <p:sp>
        <p:nvSpPr>
          <p:cNvPr id="101" name="TextBox 233">
            <a:extLst>
              <a:ext uri="{FF2B5EF4-FFF2-40B4-BE49-F238E27FC236}">
                <a16:creationId xmlns:a16="http://schemas.microsoft.com/office/drawing/2014/main" id="{9EB312C8-8D41-46EA-9381-4C5AE248BD57}"/>
              </a:ext>
            </a:extLst>
          </p:cNvPr>
          <p:cNvSpPr txBox="1"/>
          <p:nvPr/>
        </p:nvSpPr>
        <p:spPr>
          <a:xfrm>
            <a:off x="4776686" y="2075277"/>
            <a:ext cx="3524701" cy="384721"/>
          </a:xfrm>
          <a:prstGeom prst="rect">
            <a:avLst/>
          </a:prstGeom>
          <a:noFill/>
        </p:spPr>
        <p:txBody>
          <a:bodyPr wrap="square" rtlCol="0">
            <a:spAutoFit/>
          </a:bodyPr>
          <a:lstStyle>
            <a:defPPr>
              <a:defRPr lang="en-US"/>
            </a:defPPr>
            <a:lvl1pPr defTabSz="685800">
              <a:defRPr sz="1900" b="1">
                <a:latin typeface="Source Sans Pro" panose="020B0503030403020204"/>
                <a:ea typeface="Raleway" panose="020B0003030101060003" pitchFamily="2"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pPr algn="ctr"/>
            <a:r>
              <a:rPr lang="en-US" dirty="0"/>
              <a:t>Fair and Reasonable Price</a:t>
            </a:r>
            <a:endParaRPr lang="id-ID" dirty="0"/>
          </a:p>
        </p:txBody>
      </p:sp>
      <p:sp>
        <p:nvSpPr>
          <p:cNvPr id="100" name="Rectangle 99">
            <a:extLst>
              <a:ext uri="{FF2B5EF4-FFF2-40B4-BE49-F238E27FC236}">
                <a16:creationId xmlns:a16="http://schemas.microsoft.com/office/drawing/2014/main" id="{1C061DA7-0E1B-42C0-8253-6C2F72A95167}"/>
              </a:ext>
            </a:extLst>
          </p:cNvPr>
          <p:cNvSpPr/>
          <p:nvPr/>
        </p:nvSpPr>
        <p:spPr>
          <a:xfrm>
            <a:off x="4849948" y="2530208"/>
            <a:ext cx="3035698" cy="707886"/>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1" algn="ctr"/>
            <a:r>
              <a:rPr lang="en-US" sz="2000" dirty="0">
                <a:latin typeface="Source Sans Pro" panose="020B0503030403020204"/>
              </a:rPr>
              <a:t>Awarded at a fair and reasonable price</a:t>
            </a:r>
          </a:p>
        </p:txBody>
      </p:sp>
      <p:sp>
        <p:nvSpPr>
          <p:cNvPr id="126" name="TextBox 125">
            <a:extLst>
              <a:ext uri="{FF2B5EF4-FFF2-40B4-BE49-F238E27FC236}">
                <a16:creationId xmlns:a16="http://schemas.microsoft.com/office/drawing/2014/main" id="{C17B2C18-2095-4C34-94BA-C73BC74FEB96}"/>
              </a:ext>
            </a:extLst>
          </p:cNvPr>
          <p:cNvSpPr txBox="1"/>
          <p:nvPr/>
        </p:nvSpPr>
        <p:spPr>
          <a:xfrm>
            <a:off x="1336915" y="4102116"/>
            <a:ext cx="590336" cy="646331"/>
          </a:xfrm>
          <a:prstGeom prst="rect">
            <a:avLst/>
          </a:prstGeom>
          <a:noFill/>
        </p:spPr>
        <p:txBody>
          <a:bodyPr wrap="square" rtlCol="0">
            <a:spAutoFit/>
          </a:bodyPr>
          <a:lstStyle/>
          <a:p>
            <a:r>
              <a:rPr lang="en-US" sz="3600" b="1" u="sng" dirty="0">
                <a:solidFill>
                  <a:srgbClr val="007DBC"/>
                </a:solidFill>
                <a:latin typeface="Source Sans Pro" panose="020B0503030403020204"/>
              </a:rPr>
              <a:t>3</a:t>
            </a:r>
          </a:p>
        </p:txBody>
      </p:sp>
      <p:pic>
        <p:nvPicPr>
          <p:cNvPr id="117" name="Picture 116" descr="Icon of a contract.">
            <a:extLst>
              <a:ext uri="{FF2B5EF4-FFF2-40B4-BE49-F238E27FC236}">
                <a16:creationId xmlns:a16="http://schemas.microsoft.com/office/drawing/2014/main" id="{0B99F8C5-0D7A-4C8E-B589-450DE60098E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71091" y="3885839"/>
            <a:ext cx="1005840" cy="1005840"/>
          </a:xfrm>
          <a:prstGeom prst="rect">
            <a:avLst/>
          </a:prstGeom>
        </p:spPr>
      </p:pic>
      <p:sp>
        <p:nvSpPr>
          <p:cNvPr id="99" name="TextBox 23">
            <a:extLst>
              <a:ext uri="{FF2B5EF4-FFF2-40B4-BE49-F238E27FC236}">
                <a16:creationId xmlns:a16="http://schemas.microsoft.com/office/drawing/2014/main" id="{C4B8A112-F72C-45D8-88ED-1EC0296738AF}"/>
              </a:ext>
            </a:extLst>
          </p:cNvPr>
          <p:cNvSpPr txBox="1"/>
          <p:nvPr/>
        </p:nvSpPr>
        <p:spPr>
          <a:xfrm>
            <a:off x="1332495" y="4964753"/>
            <a:ext cx="2713258" cy="384721"/>
          </a:xfrm>
          <a:prstGeom prst="rect">
            <a:avLst/>
          </a:prstGeom>
          <a:noFill/>
        </p:spPr>
        <p:txBody>
          <a:bodyPr wrap="square" rtlCol="0">
            <a:spAutoFit/>
          </a:bodyPr>
          <a:lstStyle>
            <a:defPPr>
              <a:defRPr lang="en-US"/>
            </a:defPPr>
            <a:lvl1pPr defTabSz="685800">
              <a:defRPr sz="2000" b="1">
                <a:latin typeface="Source Sans Pro" panose="020B0503030403020204"/>
                <a:ea typeface="Raleway" panose="020B0003030101060003" pitchFamily="2"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pPr algn="ctr"/>
            <a:r>
              <a:rPr lang="en-US" sz="1900" dirty="0"/>
              <a:t>Contract Value</a:t>
            </a:r>
            <a:endParaRPr lang="id-ID" sz="1900" dirty="0"/>
          </a:p>
        </p:txBody>
      </p:sp>
      <p:sp>
        <p:nvSpPr>
          <p:cNvPr id="98" name="Rectangle 97">
            <a:extLst>
              <a:ext uri="{FF2B5EF4-FFF2-40B4-BE49-F238E27FC236}">
                <a16:creationId xmlns:a16="http://schemas.microsoft.com/office/drawing/2014/main" id="{DC9BA100-7A8B-4913-A88F-EB14041F6CA1}"/>
              </a:ext>
            </a:extLst>
          </p:cNvPr>
          <p:cNvSpPr/>
          <p:nvPr/>
        </p:nvSpPr>
        <p:spPr>
          <a:xfrm>
            <a:off x="1333881" y="5401640"/>
            <a:ext cx="2711872" cy="707886"/>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1" algn="ctr"/>
            <a:r>
              <a:rPr lang="en-US" sz="2000" dirty="0">
                <a:latin typeface="Source Sans Pro" panose="020B0503030403020204"/>
              </a:rPr>
              <a:t>$7M for manufacturing or $4.5M for all others</a:t>
            </a:r>
          </a:p>
        </p:txBody>
      </p:sp>
      <p:sp>
        <p:nvSpPr>
          <p:cNvPr id="127" name="TextBox 126">
            <a:extLst>
              <a:ext uri="{FF2B5EF4-FFF2-40B4-BE49-F238E27FC236}">
                <a16:creationId xmlns:a16="http://schemas.microsoft.com/office/drawing/2014/main" id="{DEB6B1AF-CD1E-4487-953E-D7E4CA46D435}"/>
              </a:ext>
            </a:extLst>
          </p:cNvPr>
          <p:cNvSpPr txBox="1"/>
          <p:nvPr/>
        </p:nvSpPr>
        <p:spPr>
          <a:xfrm>
            <a:off x="4940824" y="4078936"/>
            <a:ext cx="590336" cy="646331"/>
          </a:xfrm>
          <a:prstGeom prst="rect">
            <a:avLst/>
          </a:prstGeom>
          <a:noFill/>
        </p:spPr>
        <p:txBody>
          <a:bodyPr wrap="square" rtlCol="0">
            <a:spAutoFit/>
          </a:bodyPr>
          <a:lstStyle/>
          <a:p>
            <a:r>
              <a:rPr lang="en-US" sz="3600" b="1" u="sng" dirty="0">
                <a:solidFill>
                  <a:srgbClr val="007DBC"/>
                </a:solidFill>
                <a:latin typeface="Source Sans Pro" panose="020B0503030403020204"/>
              </a:rPr>
              <a:t>4</a:t>
            </a:r>
          </a:p>
        </p:txBody>
      </p:sp>
      <p:pic>
        <p:nvPicPr>
          <p:cNvPr id="119" name="Picture 118" descr="Icon of a lightbulb.">
            <a:extLst>
              <a:ext uri="{FF2B5EF4-FFF2-40B4-BE49-F238E27FC236}">
                <a16:creationId xmlns:a16="http://schemas.microsoft.com/office/drawing/2014/main" id="{DCFFD43D-9E07-4D0B-BF67-B90B7039170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29970" y="3865606"/>
            <a:ext cx="1005840" cy="1005840"/>
          </a:xfrm>
          <a:prstGeom prst="rect">
            <a:avLst/>
          </a:prstGeom>
        </p:spPr>
      </p:pic>
      <p:sp>
        <p:nvSpPr>
          <p:cNvPr id="103" name="TextBox 235">
            <a:extLst>
              <a:ext uri="{FF2B5EF4-FFF2-40B4-BE49-F238E27FC236}">
                <a16:creationId xmlns:a16="http://schemas.microsoft.com/office/drawing/2014/main" id="{2C1AEDBD-2227-4358-BA85-29AE4EF080A4}"/>
              </a:ext>
            </a:extLst>
          </p:cNvPr>
          <p:cNvSpPr txBox="1"/>
          <p:nvPr/>
        </p:nvSpPr>
        <p:spPr>
          <a:xfrm>
            <a:off x="4914900" y="4940507"/>
            <a:ext cx="2880360" cy="384721"/>
          </a:xfrm>
          <a:prstGeom prst="rect">
            <a:avLst/>
          </a:prstGeom>
          <a:noFill/>
        </p:spPr>
        <p:txBody>
          <a:bodyPr wrap="square" rtlCol="0">
            <a:spAutoFit/>
          </a:bodyPr>
          <a:lstStyle>
            <a:defPPr>
              <a:defRPr lang="en-US"/>
            </a:defPPr>
            <a:lvl1pPr defTabSz="685800">
              <a:defRPr sz="1900" b="1">
                <a:latin typeface="Source Sans Pro" panose="020B0503030403020204"/>
                <a:ea typeface="Raleway" panose="020B0003030101060003" pitchFamily="2"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pPr algn="ctr"/>
            <a:r>
              <a:rPr lang="en-US" dirty="0"/>
              <a:t>Sole Source</a:t>
            </a:r>
            <a:endParaRPr lang="id-ID" dirty="0"/>
          </a:p>
        </p:txBody>
      </p:sp>
      <p:sp>
        <p:nvSpPr>
          <p:cNvPr id="102" name="Rectangle 101">
            <a:extLst>
              <a:ext uri="{FF2B5EF4-FFF2-40B4-BE49-F238E27FC236}">
                <a16:creationId xmlns:a16="http://schemas.microsoft.com/office/drawing/2014/main" id="{ACBC9536-7212-4839-8BAA-AD876057247E}"/>
              </a:ext>
            </a:extLst>
          </p:cNvPr>
          <p:cNvSpPr/>
          <p:nvPr/>
        </p:nvSpPr>
        <p:spPr>
          <a:xfrm>
            <a:off x="4863382" y="5387791"/>
            <a:ext cx="3022264" cy="707886"/>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000" dirty="0">
                <a:latin typeface="Source Sans Pro" panose="020B0503030403020204"/>
              </a:rPr>
              <a:t>Only (1) WOSB/EDWOSB that can perform</a:t>
            </a:r>
          </a:p>
        </p:txBody>
      </p:sp>
      <p:cxnSp>
        <p:nvCxnSpPr>
          <p:cNvPr id="104" name="Straight Connector 103">
            <a:extLst>
              <a:ext uri="{FF2B5EF4-FFF2-40B4-BE49-F238E27FC236}">
                <a16:creationId xmlns:a16="http://schemas.microsoft.com/office/drawing/2014/main" id="{D6C243BB-C983-4328-BA58-0DFFDFBF4109}"/>
              </a:ext>
              <a:ext uri="{C183D7F6-B498-43B3-948B-1728B52AA6E4}">
                <adec:decorative xmlns:adec="http://schemas.microsoft.com/office/drawing/2017/decorative" val="1"/>
              </a:ext>
            </a:extLst>
          </p:cNvPr>
          <p:cNvCxnSpPr/>
          <p:nvPr/>
        </p:nvCxnSpPr>
        <p:spPr>
          <a:xfrm>
            <a:off x="2001898" y="2459998"/>
            <a:ext cx="1280160" cy="0"/>
          </a:xfrm>
          <a:prstGeom prst="line">
            <a:avLst/>
          </a:prstGeom>
          <a:ln w="28575">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12FC0D8-2D10-40AE-8476-76845C6E7115}"/>
              </a:ext>
              <a:ext uri="{C183D7F6-B498-43B3-948B-1728B52AA6E4}">
                <adec:decorative xmlns:adec="http://schemas.microsoft.com/office/drawing/2017/decorative" val="1"/>
              </a:ext>
            </a:extLst>
          </p:cNvPr>
          <p:cNvCxnSpPr/>
          <p:nvPr/>
        </p:nvCxnSpPr>
        <p:spPr>
          <a:xfrm>
            <a:off x="2033931" y="5349474"/>
            <a:ext cx="1280160" cy="0"/>
          </a:xfrm>
          <a:prstGeom prst="line">
            <a:avLst/>
          </a:prstGeom>
          <a:ln w="28575">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9964C5-1A69-4990-BF3C-60E8374D6FEF}"/>
              </a:ext>
              <a:ext uri="{C183D7F6-B498-43B3-948B-1728B52AA6E4}">
                <adec:decorative xmlns:adec="http://schemas.microsoft.com/office/drawing/2017/decorative" val="1"/>
              </a:ext>
            </a:extLst>
          </p:cNvPr>
          <p:cNvCxnSpPr/>
          <p:nvPr/>
        </p:nvCxnSpPr>
        <p:spPr>
          <a:xfrm>
            <a:off x="5760720" y="2459998"/>
            <a:ext cx="1280160" cy="0"/>
          </a:xfrm>
          <a:prstGeom prst="line">
            <a:avLst/>
          </a:prstGeom>
          <a:ln w="28575">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7317973-2686-4A68-9868-0B06DA38AF19}"/>
              </a:ext>
              <a:ext uri="{C183D7F6-B498-43B3-948B-1728B52AA6E4}">
                <adec:decorative xmlns:adec="http://schemas.microsoft.com/office/drawing/2017/decorative" val="1"/>
              </a:ext>
            </a:extLst>
          </p:cNvPr>
          <p:cNvCxnSpPr/>
          <p:nvPr/>
        </p:nvCxnSpPr>
        <p:spPr>
          <a:xfrm>
            <a:off x="5692810" y="5326294"/>
            <a:ext cx="1280160" cy="0"/>
          </a:xfrm>
          <a:prstGeom prst="line">
            <a:avLst/>
          </a:prstGeom>
          <a:ln w="28575">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33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E658B5DB-A45B-4694-9263-A0A124025421}"/>
              </a:ext>
            </a:extLst>
          </p:cNvPr>
          <p:cNvSpPr>
            <a:spLocks noGrp="1"/>
          </p:cNvSpPr>
          <p:nvPr>
            <p:ph type="title"/>
          </p:nvPr>
        </p:nvSpPr>
        <p:spPr>
          <a:xfrm>
            <a:off x="251462" y="229044"/>
            <a:ext cx="8602447" cy="598904"/>
          </a:xfrm>
        </p:spPr>
        <p:txBody>
          <a:bodyPr/>
          <a:lstStyle/>
          <a:p>
            <a:r>
              <a:rPr lang="en-US" sz="2800" dirty="0">
                <a:solidFill>
                  <a:srgbClr val="002E6D"/>
                </a:solidFill>
              </a:rPr>
              <a:t>Is the WOSB Certification Appropriate for You?</a:t>
            </a:r>
          </a:p>
        </p:txBody>
      </p:sp>
      <p:sp>
        <p:nvSpPr>
          <p:cNvPr id="47" name="Slide Number Placeholder 3">
            <a:extLst>
              <a:ext uri="{FF2B5EF4-FFF2-40B4-BE49-F238E27FC236}">
                <a16:creationId xmlns:a16="http://schemas.microsoft.com/office/drawing/2014/main" id="{C0511147-105B-4908-8485-B81B5BB77573}"/>
              </a:ext>
            </a:extLst>
          </p:cNvPr>
          <p:cNvSpPr>
            <a:spLocks noGrp="1"/>
          </p:cNvSpPr>
          <p:nvPr>
            <p:ph type="sldNum" sz="quarter" idx="12"/>
          </p:nvPr>
        </p:nvSpPr>
        <p:spPr>
          <a:xfrm>
            <a:off x="6796510" y="6194307"/>
            <a:ext cx="2057400" cy="365125"/>
          </a:xfrm>
        </p:spPr>
        <p:txBody>
          <a:bodyPr/>
          <a:lstStyle/>
          <a:p>
            <a:fld id="{B1AB44B9-F1EC-4F4B-88D4-413245C9CD3E}" type="slidenum">
              <a:rPr lang="en-US" smtClean="0"/>
              <a:t>8</a:t>
            </a:fld>
            <a:endParaRPr lang="en-US" dirty="0"/>
          </a:p>
        </p:txBody>
      </p:sp>
      <p:grpSp>
        <p:nvGrpSpPr>
          <p:cNvPr id="49" name="Group 16" descr="Icon of a box container."/>
          <p:cNvGrpSpPr/>
          <p:nvPr/>
        </p:nvGrpSpPr>
        <p:grpSpPr>
          <a:xfrm>
            <a:off x="3578533" y="3482099"/>
            <a:ext cx="1923458" cy="1451595"/>
            <a:chOff x="2822575" y="2190750"/>
            <a:chExt cx="3498850" cy="2478088"/>
          </a:xfrm>
          <a:effectLst/>
        </p:grpSpPr>
        <p:sp>
          <p:nvSpPr>
            <p:cNvPr id="50" name="Freeform 5"/>
            <p:cNvSpPr>
              <a:spLocks/>
            </p:cNvSpPr>
            <p:nvPr/>
          </p:nvSpPr>
          <p:spPr bwMode="auto">
            <a:xfrm>
              <a:off x="3195638" y="2190750"/>
              <a:ext cx="1323975" cy="576263"/>
            </a:xfrm>
            <a:custGeom>
              <a:avLst/>
              <a:gdLst/>
              <a:ahLst/>
              <a:cxnLst>
                <a:cxn ang="0">
                  <a:pos x="834" y="363"/>
                </a:cxn>
                <a:cxn ang="0">
                  <a:pos x="0" y="214"/>
                </a:cxn>
                <a:cxn ang="0">
                  <a:pos x="834" y="0"/>
                </a:cxn>
                <a:cxn ang="0">
                  <a:pos x="834" y="363"/>
                </a:cxn>
              </a:cxnLst>
              <a:rect l="0" t="0" r="r" b="b"/>
              <a:pathLst>
                <a:path w="834" h="363">
                  <a:moveTo>
                    <a:pt x="834" y="363"/>
                  </a:moveTo>
                  <a:lnTo>
                    <a:pt x="0" y="214"/>
                  </a:lnTo>
                  <a:lnTo>
                    <a:pt x="834" y="0"/>
                  </a:lnTo>
                  <a:lnTo>
                    <a:pt x="834" y="363"/>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6"/>
            <p:cNvSpPr>
              <a:spLocks/>
            </p:cNvSpPr>
            <p:nvPr/>
          </p:nvSpPr>
          <p:spPr bwMode="auto">
            <a:xfrm>
              <a:off x="4519613" y="2190750"/>
              <a:ext cx="1271588" cy="633413"/>
            </a:xfrm>
            <a:custGeom>
              <a:avLst/>
              <a:gdLst/>
              <a:ahLst/>
              <a:cxnLst>
                <a:cxn ang="0">
                  <a:pos x="199" y="399"/>
                </a:cxn>
                <a:cxn ang="0">
                  <a:pos x="0" y="363"/>
                </a:cxn>
                <a:cxn ang="0">
                  <a:pos x="0" y="0"/>
                </a:cxn>
                <a:cxn ang="0">
                  <a:pos x="801" y="116"/>
                </a:cxn>
                <a:cxn ang="0">
                  <a:pos x="199" y="399"/>
                </a:cxn>
              </a:cxnLst>
              <a:rect l="0" t="0" r="r" b="b"/>
              <a:pathLst>
                <a:path w="801" h="399">
                  <a:moveTo>
                    <a:pt x="199" y="399"/>
                  </a:moveTo>
                  <a:lnTo>
                    <a:pt x="0" y="363"/>
                  </a:lnTo>
                  <a:lnTo>
                    <a:pt x="0" y="0"/>
                  </a:lnTo>
                  <a:lnTo>
                    <a:pt x="801" y="116"/>
                  </a:lnTo>
                  <a:lnTo>
                    <a:pt x="199" y="399"/>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8"/>
            <p:cNvSpPr>
              <a:spLocks/>
            </p:cNvSpPr>
            <p:nvPr/>
          </p:nvSpPr>
          <p:spPr bwMode="auto">
            <a:xfrm>
              <a:off x="2822575" y="2530475"/>
              <a:ext cx="2012950" cy="955675"/>
            </a:xfrm>
            <a:custGeom>
              <a:avLst/>
              <a:gdLst/>
              <a:ahLst/>
              <a:cxnLst>
                <a:cxn ang="0">
                  <a:pos x="1268" y="185"/>
                </a:cxn>
                <a:cxn ang="0">
                  <a:pos x="1012" y="602"/>
                </a:cxn>
                <a:cxn ang="0">
                  <a:pos x="218" y="427"/>
                </a:cxn>
                <a:cxn ang="0">
                  <a:pos x="0" y="377"/>
                </a:cxn>
                <a:cxn ang="0">
                  <a:pos x="235" y="0"/>
                </a:cxn>
                <a:cxn ang="0">
                  <a:pos x="1069" y="149"/>
                </a:cxn>
                <a:cxn ang="0">
                  <a:pos x="1268" y="185"/>
                </a:cxn>
              </a:cxnLst>
              <a:rect l="0" t="0" r="r" b="b"/>
              <a:pathLst>
                <a:path w="1268" h="602">
                  <a:moveTo>
                    <a:pt x="1268" y="185"/>
                  </a:moveTo>
                  <a:lnTo>
                    <a:pt x="1012" y="602"/>
                  </a:lnTo>
                  <a:lnTo>
                    <a:pt x="218" y="427"/>
                  </a:lnTo>
                  <a:lnTo>
                    <a:pt x="0" y="377"/>
                  </a:lnTo>
                  <a:lnTo>
                    <a:pt x="235" y="0"/>
                  </a:lnTo>
                  <a:lnTo>
                    <a:pt x="1069" y="149"/>
                  </a:lnTo>
                  <a:lnTo>
                    <a:pt x="1268" y="185"/>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9"/>
            <p:cNvSpPr>
              <a:spLocks/>
            </p:cNvSpPr>
            <p:nvPr/>
          </p:nvSpPr>
          <p:spPr bwMode="auto">
            <a:xfrm>
              <a:off x="3168650" y="2824163"/>
              <a:ext cx="1666875" cy="1844675"/>
            </a:xfrm>
            <a:custGeom>
              <a:avLst/>
              <a:gdLst/>
              <a:ahLst/>
              <a:cxnLst>
                <a:cxn ang="0">
                  <a:pos x="1050" y="0"/>
                </a:cxn>
                <a:cxn ang="0">
                  <a:pos x="1050" y="1162"/>
                </a:cxn>
                <a:cxn ang="0">
                  <a:pos x="0" y="878"/>
                </a:cxn>
                <a:cxn ang="0">
                  <a:pos x="0" y="242"/>
                </a:cxn>
                <a:cxn ang="0">
                  <a:pos x="794" y="417"/>
                </a:cxn>
                <a:cxn ang="0">
                  <a:pos x="1050" y="0"/>
                </a:cxn>
              </a:cxnLst>
              <a:rect l="0" t="0" r="r" b="b"/>
              <a:pathLst>
                <a:path w="1050" h="1162">
                  <a:moveTo>
                    <a:pt x="1050" y="0"/>
                  </a:moveTo>
                  <a:lnTo>
                    <a:pt x="1050" y="1162"/>
                  </a:lnTo>
                  <a:lnTo>
                    <a:pt x="0" y="878"/>
                  </a:lnTo>
                  <a:lnTo>
                    <a:pt x="0" y="242"/>
                  </a:lnTo>
                  <a:lnTo>
                    <a:pt x="794" y="417"/>
                  </a:lnTo>
                  <a:lnTo>
                    <a:pt x="105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0"/>
            <p:cNvSpPr>
              <a:spLocks/>
            </p:cNvSpPr>
            <p:nvPr/>
          </p:nvSpPr>
          <p:spPr bwMode="auto">
            <a:xfrm>
              <a:off x="4835525" y="2824163"/>
              <a:ext cx="955675" cy="1844675"/>
            </a:xfrm>
            <a:custGeom>
              <a:avLst/>
              <a:gdLst/>
              <a:ahLst/>
              <a:cxnLst>
                <a:cxn ang="0">
                  <a:pos x="0" y="1162"/>
                </a:cxn>
                <a:cxn ang="0">
                  <a:pos x="0" y="0"/>
                </a:cxn>
                <a:cxn ang="0">
                  <a:pos x="355" y="242"/>
                </a:cxn>
                <a:cxn ang="0">
                  <a:pos x="602" y="128"/>
                </a:cxn>
                <a:cxn ang="0">
                  <a:pos x="602" y="802"/>
                </a:cxn>
                <a:cxn ang="0">
                  <a:pos x="0" y="1162"/>
                </a:cxn>
              </a:cxnLst>
              <a:rect l="0" t="0" r="r" b="b"/>
              <a:pathLst>
                <a:path w="602" h="1162">
                  <a:moveTo>
                    <a:pt x="0" y="1162"/>
                  </a:moveTo>
                  <a:lnTo>
                    <a:pt x="0" y="0"/>
                  </a:lnTo>
                  <a:lnTo>
                    <a:pt x="355" y="242"/>
                  </a:lnTo>
                  <a:lnTo>
                    <a:pt x="602" y="128"/>
                  </a:lnTo>
                  <a:lnTo>
                    <a:pt x="602" y="802"/>
                  </a:lnTo>
                  <a:lnTo>
                    <a:pt x="0" y="1162"/>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1"/>
            <p:cNvSpPr>
              <a:spLocks/>
            </p:cNvSpPr>
            <p:nvPr/>
          </p:nvSpPr>
          <p:spPr bwMode="auto">
            <a:xfrm>
              <a:off x="4481513" y="2824163"/>
              <a:ext cx="354013" cy="625475"/>
            </a:xfrm>
            <a:custGeom>
              <a:avLst/>
              <a:gdLst/>
              <a:ahLst/>
              <a:cxnLst>
                <a:cxn ang="0">
                  <a:pos x="123" y="394"/>
                </a:cxn>
                <a:cxn ang="0">
                  <a:pos x="0" y="363"/>
                </a:cxn>
                <a:cxn ang="0">
                  <a:pos x="223" y="0"/>
                </a:cxn>
                <a:cxn ang="0">
                  <a:pos x="123" y="394"/>
                </a:cxn>
              </a:cxnLst>
              <a:rect l="0" t="0" r="r" b="b"/>
              <a:pathLst>
                <a:path w="223" h="394">
                  <a:moveTo>
                    <a:pt x="123" y="394"/>
                  </a:moveTo>
                  <a:lnTo>
                    <a:pt x="0" y="363"/>
                  </a:lnTo>
                  <a:lnTo>
                    <a:pt x="223" y="0"/>
                  </a:lnTo>
                  <a:lnTo>
                    <a:pt x="123" y="394"/>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2"/>
            <p:cNvSpPr>
              <a:spLocks/>
            </p:cNvSpPr>
            <p:nvPr/>
          </p:nvSpPr>
          <p:spPr bwMode="auto">
            <a:xfrm>
              <a:off x="4835525" y="2824163"/>
              <a:ext cx="477838" cy="474663"/>
            </a:xfrm>
            <a:custGeom>
              <a:avLst/>
              <a:gdLst/>
              <a:ahLst/>
              <a:cxnLst>
                <a:cxn ang="0">
                  <a:pos x="173" y="299"/>
                </a:cxn>
                <a:cxn ang="0">
                  <a:pos x="0" y="0"/>
                </a:cxn>
                <a:cxn ang="0">
                  <a:pos x="301" y="204"/>
                </a:cxn>
                <a:cxn ang="0">
                  <a:pos x="173" y="299"/>
                </a:cxn>
              </a:cxnLst>
              <a:rect l="0" t="0" r="r" b="b"/>
              <a:pathLst>
                <a:path w="301" h="299">
                  <a:moveTo>
                    <a:pt x="173" y="299"/>
                  </a:moveTo>
                  <a:lnTo>
                    <a:pt x="0" y="0"/>
                  </a:lnTo>
                  <a:lnTo>
                    <a:pt x="301" y="204"/>
                  </a:lnTo>
                  <a:lnTo>
                    <a:pt x="173" y="299"/>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
            <p:cNvSpPr>
              <a:spLocks/>
            </p:cNvSpPr>
            <p:nvPr/>
          </p:nvSpPr>
          <p:spPr bwMode="auto">
            <a:xfrm>
              <a:off x="4835525" y="2374900"/>
              <a:ext cx="1485900" cy="833438"/>
            </a:xfrm>
            <a:custGeom>
              <a:avLst/>
              <a:gdLst/>
              <a:ahLst/>
              <a:cxnLst>
                <a:cxn ang="0">
                  <a:pos x="602" y="411"/>
                </a:cxn>
                <a:cxn ang="0">
                  <a:pos x="355" y="525"/>
                </a:cxn>
                <a:cxn ang="0">
                  <a:pos x="0" y="283"/>
                </a:cxn>
                <a:cxn ang="0">
                  <a:pos x="602" y="0"/>
                </a:cxn>
                <a:cxn ang="0">
                  <a:pos x="936" y="254"/>
                </a:cxn>
                <a:cxn ang="0">
                  <a:pos x="602" y="411"/>
                </a:cxn>
              </a:cxnLst>
              <a:rect l="0" t="0" r="r" b="b"/>
              <a:pathLst>
                <a:path w="936" h="525">
                  <a:moveTo>
                    <a:pt x="602" y="411"/>
                  </a:moveTo>
                  <a:lnTo>
                    <a:pt x="355" y="525"/>
                  </a:lnTo>
                  <a:lnTo>
                    <a:pt x="0" y="283"/>
                  </a:lnTo>
                  <a:lnTo>
                    <a:pt x="602" y="0"/>
                  </a:lnTo>
                  <a:lnTo>
                    <a:pt x="936" y="254"/>
                  </a:lnTo>
                  <a:lnTo>
                    <a:pt x="602" y="411"/>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4" name="Group 83" descr="Icon of a lightbulb."/>
          <p:cNvGrpSpPr/>
          <p:nvPr/>
        </p:nvGrpSpPr>
        <p:grpSpPr>
          <a:xfrm>
            <a:off x="3739061" y="2065533"/>
            <a:ext cx="1661085" cy="1707851"/>
            <a:chOff x="3611563" y="1379538"/>
            <a:chExt cx="1920875" cy="1881188"/>
          </a:xfrm>
          <a:solidFill>
            <a:srgbClr val="F5CD00"/>
          </a:solidFill>
        </p:grpSpPr>
        <p:sp>
          <p:nvSpPr>
            <p:cNvPr id="85" name="Freeform 5"/>
            <p:cNvSpPr>
              <a:spLocks noEditPoints="1"/>
            </p:cNvSpPr>
            <p:nvPr/>
          </p:nvSpPr>
          <p:spPr bwMode="auto">
            <a:xfrm>
              <a:off x="4346575" y="2895600"/>
              <a:ext cx="452438" cy="96838"/>
            </a:xfrm>
            <a:custGeom>
              <a:avLst/>
              <a:gdLst/>
              <a:ahLst/>
              <a:cxnLst>
                <a:cxn ang="0">
                  <a:pos x="223" y="0"/>
                </a:cxn>
                <a:cxn ang="0">
                  <a:pos x="26" y="0"/>
                </a:cxn>
                <a:cxn ang="0">
                  <a:pos x="0" y="27"/>
                </a:cxn>
                <a:cxn ang="0">
                  <a:pos x="26" y="53"/>
                </a:cxn>
                <a:cxn ang="0">
                  <a:pos x="223" y="53"/>
                </a:cxn>
                <a:cxn ang="0">
                  <a:pos x="249" y="27"/>
                </a:cxn>
                <a:cxn ang="0">
                  <a:pos x="223" y="0"/>
                </a:cxn>
                <a:cxn ang="0">
                  <a:pos x="223" y="0"/>
                </a:cxn>
                <a:cxn ang="0">
                  <a:pos x="223" y="0"/>
                </a:cxn>
              </a:cxnLst>
              <a:rect l="0" t="0" r="r" b="b"/>
              <a:pathLst>
                <a:path w="249" h="53">
                  <a:moveTo>
                    <a:pt x="223" y="0"/>
                  </a:moveTo>
                  <a:cubicBezTo>
                    <a:pt x="26" y="0"/>
                    <a:pt x="26" y="0"/>
                    <a:pt x="26" y="0"/>
                  </a:cubicBezTo>
                  <a:cubicBezTo>
                    <a:pt x="12" y="0"/>
                    <a:pt x="0" y="12"/>
                    <a:pt x="0" y="27"/>
                  </a:cubicBezTo>
                  <a:cubicBezTo>
                    <a:pt x="0" y="42"/>
                    <a:pt x="12" y="53"/>
                    <a:pt x="26" y="53"/>
                  </a:cubicBezTo>
                  <a:cubicBezTo>
                    <a:pt x="223" y="53"/>
                    <a:pt x="223" y="53"/>
                    <a:pt x="223" y="53"/>
                  </a:cubicBezTo>
                  <a:cubicBezTo>
                    <a:pt x="237" y="53"/>
                    <a:pt x="249" y="42"/>
                    <a:pt x="249" y="27"/>
                  </a:cubicBezTo>
                  <a:cubicBezTo>
                    <a:pt x="249" y="12"/>
                    <a:pt x="237" y="0"/>
                    <a:pt x="223" y="0"/>
                  </a:cubicBezTo>
                  <a:close/>
                  <a:moveTo>
                    <a:pt x="223" y="0"/>
                  </a:moveTo>
                  <a:cubicBezTo>
                    <a:pt x="223" y="0"/>
                    <a:pt x="223" y="0"/>
                    <a:pt x="22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noEditPoints="1"/>
            </p:cNvSpPr>
            <p:nvPr/>
          </p:nvSpPr>
          <p:spPr bwMode="auto">
            <a:xfrm>
              <a:off x="4370388" y="3065463"/>
              <a:ext cx="404813" cy="195263"/>
            </a:xfrm>
            <a:custGeom>
              <a:avLst/>
              <a:gdLst/>
              <a:ahLst/>
              <a:cxnLst>
                <a:cxn ang="0">
                  <a:pos x="60" y="64"/>
                </a:cxn>
                <a:cxn ang="0">
                  <a:pos x="60" y="78"/>
                </a:cxn>
                <a:cxn ang="0">
                  <a:pos x="89" y="108"/>
                </a:cxn>
                <a:cxn ang="0">
                  <a:pos x="133" y="108"/>
                </a:cxn>
                <a:cxn ang="0">
                  <a:pos x="163" y="78"/>
                </a:cxn>
                <a:cxn ang="0">
                  <a:pos x="163" y="64"/>
                </a:cxn>
                <a:cxn ang="0">
                  <a:pos x="223" y="0"/>
                </a:cxn>
                <a:cxn ang="0">
                  <a:pos x="0" y="0"/>
                </a:cxn>
                <a:cxn ang="0">
                  <a:pos x="60" y="64"/>
                </a:cxn>
                <a:cxn ang="0">
                  <a:pos x="60" y="64"/>
                </a:cxn>
                <a:cxn ang="0">
                  <a:pos x="60" y="64"/>
                </a:cxn>
              </a:cxnLst>
              <a:rect l="0" t="0" r="r" b="b"/>
              <a:pathLst>
                <a:path w="223" h="108">
                  <a:moveTo>
                    <a:pt x="60" y="64"/>
                  </a:moveTo>
                  <a:cubicBezTo>
                    <a:pt x="60" y="78"/>
                    <a:pt x="60" y="78"/>
                    <a:pt x="60" y="78"/>
                  </a:cubicBezTo>
                  <a:cubicBezTo>
                    <a:pt x="60" y="95"/>
                    <a:pt x="73" y="108"/>
                    <a:pt x="89" y="108"/>
                  </a:cubicBezTo>
                  <a:cubicBezTo>
                    <a:pt x="133" y="108"/>
                    <a:pt x="133" y="108"/>
                    <a:pt x="133" y="108"/>
                  </a:cubicBezTo>
                  <a:cubicBezTo>
                    <a:pt x="150" y="108"/>
                    <a:pt x="163" y="95"/>
                    <a:pt x="163" y="78"/>
                  </a:cubicBezTo>
                  <a:cubicBezTo>
                    <a:pt x="163" y="64"/>
                    <a:pt x="163" y="64"/>
                    <a:pt x="163" y="64"/>
                  </a:cubicBezTo>
                  <a:cubicBezTo>
                    <a:pt x="196" y="61"/>
                    <a:pt x="223" y="34"/>
                    <a:pt x="223" y="0"/>
                  </a:cubicBezTo>
                  <a:cubicBezTo>
                    <a:pt x="0" y="0"/>
                    <a:pt x="0" y="0"/>
                    <a:pt x="0" y="0"/>
                  </a:cubicBezTo>
                  <a:cubicBezTo>
                    <a:pt x="0" y="34"/>
                    <a:pt x="27" y="61"/>
                    <a:pt x="60" y="64"/>
                  </a:cubicBezTo>
                  <a:close/>
                  <a:moveTo>
                    <a:pt x="60" y="64"/>
                  </a:moveTo>
                  <a:cubicBezTo>
                    <a:pt x="60" y="64"/>
                    <a:pt x="60" y="64"/>
                    <a:pt x="60" y="6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noEditPoints="1"/>
            </p:cNvSpPr>
            <p:nvPr/>
          </p:nvSpPr>
          <p:spPr bwMode="auto">
            <a:xfrm>
              <a:off x="4090988" y="1817688"/>
              <a:ext cx="963613" cy="1011238"/>
            </a:xfrm>
            <a:custGeom>
              <a:avLst/>
              <a:gdLst/>
              <a:ahLst/>
              <a:cxnLst>
                <a:cxn ang="0">
                  <a:pos x="265" y="0"/>
                </a:cxn>
                <a:cxn ang="0">
                  <a:pos x="0" y="266"/>
                </a:cxn>
                <a:cxn ang="0">
                  <a:pos x="57" y="429"/>
                </a:cxn>
                <a:cxn ang="0">
                  <a:pos x="144" y="557"/>
                </a:cxn>
                <a:cxn ang="0">
                  <a:pos x="387" y="557"/>
                </a:cxn>
                <a:cxn ang="0">
                  <a:pos x="474" y="429"/>
                </a:cxn>
                <a:cxn ang="0">
                  <a:pos x="531" y="266"/>
                </a:cxn>
                <a:cxn ang="0">
                  <a:pos x="265" y="0"/>
                </a:cxn>
                <a:cxn ang="0">
                  <a:pos x="266" y="92"/>
                </a:cxn>
                <a:cxn ang="0">
                  <a:pos x="95" y="263"/>
                </a:cxn>
                <a:cxn ang="0">
                  <a:pos x="69" y="290"/>
                </a:cxn>
                <a:cxn ang="0">
                  <a:pos x="42" y="263"/>
                </a:cxn>
                <a:cxn ang="0">
                  <a:pos x="266" y="39"/>
                </a:cxn>
                <a:cxn ang="0">
                  <a:pos x="292" y="66"/>
                </a:cxn>
                <a:cxn ang="0">
                  <a:pos x="266" y="92"/>
                </a:cxn>
                <a:cxn ang="0">
                  <a:pos x="266" y="92"/>
                </a:cxn>
                <a:cxn ang="0">
                  <a:pos x="266" y="92"/>
                </a:cxn>
              </a:cxnLst>
              <a:rect l="0" t="0" r="r" b="b"/>
              <a:pathLst>
                <a:path w="531" h="557">
                  <a:moveTo>
                    <a:pt x="265" y="0"/>
                  </a:moveTo>
                  <a:cubicBezTo>
                    <a:pt x="119" y="0"/>
                    <a:pt x="0" y="119"/>
                    <a:pt x="0" y="266"/>
                  </a:cubicBezTo>
                  <a:cubicBezTo>
                    <a:pt x="0" y="327"/>
                    <a:pt x="21" y="384"/>
                    <a:pt x="57" y="429"/>
                  </a:cubicBezTo>
                  <a:cubicBezTo>
                    <a:pt x="88" y="469"/>
                    <a:pt x="118" y="513"/>
                    <a:pt x="144" y="557"/>
                  </a:cubicBezTo>
                  <a:cubicBezTo>
                    <a:pt x="387" y="557"/>
                    <a:pt x="387" y="557"/>
                    <a:pt x="387" y="557"/>
                  </a:cubicBezTo>
                  <a:cubicBezTo>
                    <a:pt x="413" y="512"/>
                    <a:pt x="442" y="470"/>
                    <a:pt x="474" y="429"/>
                  </a:cubicBezTo>
                  <a:cubicBezTo>
                    <a:pt x="510" y="384"/>
                    <a:pt x="531" y="327"/>
                    <a:pt x="531" y="266"/>
                  </a:cubicBezTo>
                  <a:cubicBezTo>
                    <a:pt x="531" y="119"/>
                    <a:pt x="412" y="0"/>
                    <a:pt x="265" y="0"/>
                  </a:cubicBezTo>
                  <a:close/>
                  <a:moveTo>
                    <a:pt x="266" y="92"/>
                  </a:moveTo>
                  <a:cubicBezTo>
                    <a:pt x="172" y="92"/>
                    <a:pt x="95" y="169"/>
                    <a:pt x="95" y="263"/>
                  </a:cubicBezTo>
                  <a:cubicBezTo>
                    <a:pt x="95" y="278"/>
                    <a:pt x="83" y="290"/>
                    <a:pt x="69" y="290"/>
                  </a:cubicBezTo>
                  <a:cubicBezTo>
                    <a:pt x="54" y="290"/>
                    <a:pt x="42" y="278"/>
                    <a:pt x="42" y="263"/>
                  </a:cubicBezTo>
                  <a:cubicBezTo>
                    <a:pt x="42" y="140"/>
                    <a:pt x="142" y="39"/>
                    <a:pt x="266" y="39"/>
                  </a:cubicBezTo>
                  <a:cubicBezTo>
                    <a:pt x="281" y="39"/>
                    <a:pt x="292" y="51"/>
                    <a:pt x="292" y="66"/>
                  </a:cubicBezTo>
                  <a:cubicBezTo>
                    <a:pt x="292" y="80"/>
                    <a:pt x="281" y="92"/>
                    <a:pt x="266" y="92"/>
                  </a:cubicBezTo>
                  <a:close/>
                  <a:moveTo>
                    <a:pt x="266" y="92"/>
                  </a:moveTo>
                  <a:cubicBezTo>
                    <a:pt x="266" y="92"/>
                    <a:pt x="266" y="92"/>
                    <a:pt x="266" y="9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4510088" y="1379538"/>
              <a:ext cx="122238" cy="339725"/>
            </a:xfrm>
            <a:custGeom>
              <a:avLst/>
              <a:gdLst/>
              <a:ahLst/>
              <a:cxnLst>
                <a:cxn ang="0">
                  <a:pos x="34" y="187"/>
                </a:cxn>
                <a:cxn ang="0">
                  <a:pos x="67" y="153"/>
                </a:cxn>
                <a:cxn ang="0">
                  <a:pos x="67" y="33"/>
                </a:cxn>
                <a:cxn ang="0">
                  <a:pos x="34" y="0"/>
                </a:cxn>
                <a:cxn ang="0">
                  <a:pos x="0" y="33"/>
                </a:cxn>
                <a:cxn ang="0">
                  <a:pos x="0" y="153"/>
                </a:cxn>
                <a:cxn ang="0">
                  <a:pos x="34" y="187"/>
                </a:cxn>
                <a:cxn ang="0">
                  <a:pos x="34" y="187"/>
                </a:cxn>
                <a:cxn ang="0">
                  <a:pos x="34" y="187"/>
                </a:cxn>
              </a:cxnLst>
              <a:rect l="0" t="0" r="r" b="b"/>
              <a:pathLst>
                <a:path w="67" h="187">
                  <a:moveTo>
                    <a:pt x="34" y="187"/>
                  </a:moveTo>
                  <a:cubicBezTo>
                    <a:pt x="52" y="187"/>
                    <a:pt x="67" y="172"/>
                    <a:pt x="67" y="153"/>
                  </a:cubicBezTo>
                  <a:cubicBezTo>
                    <a:pt x="67" y="33"/>
                    <a:pt x="67" y="33"/>
                    <a:pt x="67" y="33"/>
                  </a:cubicBezTo>
                  <a:cubicBezTo>
                    <a:pt x="67" y="15"/>
                    <a:pt x="52" y="0"/>
                    <a:pt x="34" y="0"/>
                  </a:cubicBezTo>
                  <a:cubicBezTo>
                    <a:pt x="15" y="0"/>
                    <a:pt x="0" y="15"/>
                    <a:pt x="0" y="33"/>
                  </a:cubicBezTo>
                  <a:cubicBezTo>
                    <a:pt x="0" y="153"/>
                    <a:pt x="0" y="153"/>
                    <a:pt x="0" y="153"/>
                  </a:cubicBezTo>
                  <a:cubicBezTo>
                    <a:pt x="0" y="172"/>
                    <a:pt x="15" y="187"/>
                    <a:pt x="34" y="187"/>
                  </a:cubicBezTo>
                  <a:close/>
                  <a:moveTo>
                    <a:pt x="34" y="187"/>
                  </a:moveTo>
                  <a:cubicBezTo>
                    <a:pt x="34" y="187"/>
                    <a:pt x="34" y="187"/>
                    <a:pt x="34" y="18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3875088" y="1643063"/>
              <a:ext cx="280988" cy="274638"/>
            </a:xfrm>
            <a:custGeom>
              <a:avLst/>
              <a:gdLst/>
              <a:ahLst/>
              <a:cxnLst>
                <a:cxn ang="0">
                  <a:pos x="95" y="142"/>
                </a:cxn>
                <a:cxn ang="0">
                  <a:pos x="118" y="151"/>
                </a:cxn>
                <a:cxn ang="0">
                  <a:pos x="142" y="142"/>
                </a:cxn>
                <a:cxn ang="0">
                  <a:pos x="142" y="94"/>
                </a:cxn>
                <a:cxn ang="0">
                  <a:pos x="57" y="10"/>
                </a:cxn>
                <a:cxn ang="0">
                  <a:pos x="34" y="0"/>
                </a:cxn>
                <a:cxn ang="0">
                  <a:pos x="10" y="10"/>
                </a:cxn>
                <a:cxn ang="0">
                  <a:pos x="0" y="33"/>
                </a:cxn>
                <a:cxn ang="0">
                  <a:pos x="10" y="57"/>
                </a:cxn>
                <a:cxn ang="0">
                  <a:pos x="95" y="142"/>
                </a:cxn>
                <a:cxn ang="0">
                  <a:pos x="95" y="142"/>
                </a:cxn>
                <a:cxn ang="0">
                  <a:pos x="95" y="142"/>
                </a:cxn>
              </a:cxnLst>
              <a:rect l="0" t="0" r="r" b="b"/>
              <a:pathLst>
                <a:path w="155" h="151">
                  <a:moveTo>
                    <a:pt x="95" y="142"/>
                  </a:moveTo>
                  <a:cubicBezTo>
                    <a:pt x="101" y="148"/>
                    <a:pt x="109" y="151"/>
                    <a:pt x="118" y="151"/>
                  </a:cubicBezTo>
                  <a:cubicBezTo>
                    <a:pt x="127" y="151"/>
                    <a:pt x="136" y="148"/>
                    <a:pt x="142" y="142"/>
                  </a:cubicBezTo>
                  <a:cubicBezTo>
                    <a:pt x="155" y="129"/>
                    <a:pt x="155" y="107"/>
                    <a:pt x="142" y="94"/>
                  </a:cubicBezTo>
                  <a:cubicBezTo>
                    <a:pt x="57" y="10"/>
                    <a:pt x="57" y="10"/>
                    <a:pt x="57" y="10"/>
                  </a:cubicBezTo>
                  <a:cubicBezTo>
                    <a:pt x="51" y="3"/>
                    <a:pt x="43" y="0"/>
                    <a:pt x="34" y="0"/>
                  </a:cubicBezTo>
                  <a:cubicBezTo>
                    <a:pt x="25" y="0"/>
                    <a:pt x="16" y="3"/>
                    <a:pt x="10" y="10"/>
                  </a:cubicBezTo>
                  <a:cubicBezTo>
                    <a:pt x="4" y="16"/>
                    <a:pt x="0" y="24"/>
                    <a:pt x="0" y="33"/>
                  </a:cubicBezTo>
                  <a:cubicBezTo>
                    <a:pt x="0" y="42"/>
                    <a:pt x="4" y="51"/>
                    <a:pt x="10" y="57"/>
                  </a:cubicBezTo>
                  <a:lnTo>
                    <a:pt x="95" y="142"/>
                  </a:lnTo>
                  <a:close/>
                  <a:moveTo>
                    <a:pt x="95" y="142"/>
                  </a:moveTo>
                  <a:cubicBezTo>
                    <a:pt x="95" y="142"/>
                    <a:pt x="95" y="142"/>
                    <a:pt x="95" y="14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noEditPoints="1"/>
            </p:cNvSpPr>
            <p:nvPr/>
          </p:nvSpPr>
          <p:spPr bwMode="auto">
            <a:xfrm>
              <a:off x="3611563" y="2278063"/>
              <a:ext cx="339725" cy="122238"/>
            </a:xfrm>
            <a:custGeom>
              <a:avLst/>
              <a:gdLst/>
              <a:ahLst/>
              <a:cxnLst>
                <a:cxn ang="0">
                  <a:pos x="187" y="34"/>
                </a:cxn>
                <a:cxn ang="0">
                  <a:pos x="153" y="0"/>
                </a:cxn>
                <a:cxn ang="0">
                  <a:pos x="34" y="0"/>
                </a:cxn>
                <a:cxn ang="0">
                  <a:pos x="0" y="34"/>
                </a:cxn>
                <a:cxn ang="0">
                  <a:pos x="34" y="67"/>
                </a:cxn>
                <a:cxn ang="0">
                  <a:pos x="153" y="67"/>
                </a:cxn>
                <a:cxn ang="0">
                  <a:pos x="187" y="34"/>
                </a:cxn>
                <a:cxn ang="0">
                  <a:pos x="187" y="34"/>
                </a:cxn>
                <a:cxn ang="0">
                  <a:pos x="187" y="34"/>
                </a:cxn>
              </a:cxnLst>
              <a:rect l="0" t="0" r="r" b="b"/>
              <a:pathLst>
                <a:path w="187" h="67">
                  <a:moveTo>
                    <a:pt x="187" y="34"/>
                  </a:moveTo>
                  <a:cubicBezTo>
                    <a:pt x="187" y="15"/>
                    <a:pt x="172" y="0"/>
                    <a:pt x="153" y="0"/>
                  </a:cubicBezTo>
                  <a:cubicBezTo>
                    <a:pt x="34" y="0"/>
                    <a:pt x="34" y="0"/>
                    <a:pt x="34" y="0"/>
                  </a:cubicBezTo>
                  <a:cubicBezTo>
                    <a:pt x="15" y="0"/>
                    <a:pt x="0" y="15"/>
                    <a:pt x="0" y="34"/>
                  </a:cubicBezTo>
                  <a:cubicBezTo>
                    <a:pt x="0" y="52"/>
                    <a:pt x="15" y="67"/>
                    <a:pt x="34" y="67"/>
                  </a:cubicBezTo>
                  <a:cubicBezTo>
                    <a:pt x="153" y="67"/>
                    <a:pt x="153" y="67"/>
                    <a:pt x="153" y="67"/>
                  </a:cubicBezTo>
                  <a:cubicBezTo>
                    <a:pt x="172" y="67"/>
                    <a:pt x="187" y="52"/>
                    <a:pt x="187" y="34"/>
                  </a:cubicBezTo>
                  <a:close/>
                  <a:moveTo>
                    <a:pt x="187" y="34"/>
                  </a:moveTo>
                  <a:cubicBezTo>
                    <a:pt x="187" y="34"/>
                    <a:pt x="187" y="34"/>
                    <a:pt x="187" y="3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5192713" y="2278063"/>
              <a:ext cx="339725" cy="122238"/>
            </a:xfrm>
            <a:custGeom>
              <a:avLst/>
              <a:gdLst/>
              <a:ahLst/>
              <a:cxnLst>
                <a:cxn ang="0">
                  <a:pos x="153" y="0"/>
                </a:cxn>
                <a:cxn ang="0">
                  <a:pos x="33" y="0"/>
                </a:cxn>
                <a:cxn ang="0">
                  <a:pos x="0" y="34"/>
                </a:cxn>
                <a:cxn ang="0">
                  <a:pos x="33" y="67"/>
                </a:cxn>
                <a:cxn ang="0">
                  <a:pos x="153" y="67"/>
                </a:cxn>
                <a:cxn ang="0">
                  <a:pos x="187" y="34"/>
                </a:cxn>
                <a:cxn ang="0">
                  <a:pos x="153" y="0"/>
                </a:cxn>
                <a:cxn ang="0">
                  <a:pos x="153" y="0"/>
                </a:cxn>
                <a:cxn ang="0">
                  <a:pos x="153" y="0"/>
                </a:cxn>
              </a:cxnLst>
              <a:rect l="0" t="0" r="r" b="b"/>
              <a:pathLst>
                <a:path w="187" h="67">
                  <a:moveTo>
                    <a:pt x="153" y="0"/>
                  </a:moveTo>
                  <a:cubicBezTo>
                    <a:pt x="33" y="0"/>
                    <a:pt x="33" y="0"/>
                    <a:pt x="33" y="0"/>
                  </a:cubicBezTo>
                  <a:cubicBezTo>
                    <a:pt x="15" y="0"/>
                    <a:pt x="0" y="15"/>
                    <a:pt x="0" y="34"/>
                  </a:cubicBezTo>
                  <a:cubicBezTo>
                    <a:pt x="0" y="52"/>
                    <a:pt x="15" y="67"/>
                    <a:pt x="33" y="67"/>
                  </a:cubicBezTo>
                  <a:cubicBezTo>
                    <a:pt x="153" y="67"/>
                    <a:pt x="153" y="67"/>
                    <a:pt x="153" y="67"/>
                  </a:cubicBezTo>
                  <a:cubicBezTo>
                    <a:pt x="172" y="67"/>
                    <a:pt x="187" y="52"/>
                    <a:pt x="187" y="34"/>
                  </a:cubicBezTo>
                  <a:cubicBezTo>
                    <a:pt x="187" y="15"/>
                    <a:pt x="172" y="0"/>
                    <a:pt x="153" y="0"/>
                  </a:cubicBezTo>
                  <a:close/>
                  <a:moveTo>
                    <a:pt x="153" y="0"/>
                  </a:moveTo>
                  <a:cubicBezTo>
                    <a:pt x="153" y="0"/>
                    <a:pt x="153" y="0"/>
                    <a:pt x="15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noEditPoints="1"/>
            </p:cNvSpPr>
            <p:nvPr/>
          </p:nvSpPr>
          <p:spPr bwMode="auto">
            <a:xfrm>
              <a:off x="4992688" y="1643063"/>
              <a:ext cx="276225" cy="274638"/>
            </a:xfrm>
            <a:custGeom>
              <a:avLst/>
              <a:gdLst/>
              <a:ahLst/>
              <a:cxnLst>
                <a:cxn ang="0">
                  <a:pos x="33" y="151"/>
                </a:cxn>
                <a:cxn ang="0">
                  <a:pos x="57" y="142"/>
                </a:cxn>
                <a:cxn ang="0">
                  <a:pos x="142" y="57"/>
                </a:cxn>
                <a:cxn ang="0">
                  <a:pos x="152" y="33"/>
                </a:cxn>
                <a:cxn ang="0">
                  <a:pos x="142" y="10"/>
                </a:cxn>
                <a:cxn ang="0">
                  <a:pos x="118" y="0"/>
                </a:cxn>
                <a:cxn ang="0">
                  <a:pos x="95" y="10"/>
                </a:cxn>
                <a:cxn ang="0">
                  <a:pos x="10" y="94"/>
                </a:cxn>
                <a:cxn ang="0">
                  <a:pos x="0" y="118"/>
                </a:cxn>
                <a:cxn ang="0">
                  <a:pos x="10" y="142"/>
                </a:cxn>
                <a:cxn ang="0">
                  <a:pos x="33" y="151"/>
                </a:cxn>
                <a:cxn ang="0">
                  <a:pos x="33" y="151"/>
                </a:cxn>
                <a:cxn ang="0">
                  <a:pos x="33" y="151"/>
                </a:cxn>
              </a:cxnLst>
              <a:rect l="0" t="0" r="r" b="b"/>
              <a:pathLst>
                <a:path w="152" h="151">
                  <a:moveTo>
                    <a:pt x="33" y="151"/>
                  </a:moveTo>
                  <a:cubicBezTo>
                    <a:pt x="42" y="151"/>
                    <a:pt x="51" y="148"/>
                    <a:pt x="57" y="142"/>
                  </a:cubicBezTo>
                  <a:cubicBezTo>
                    <a:pt x="142" y="57"/>
                    <a:pt x="142" y="57"/>
                    <a:pt x="142" y="57"/>
                  </a:cubicBezTo>
                  <a:cubicBezTo>
                    <a:pt x="148" y="51"/>
                    <a:pt x="152" y="42"/>
                    <a:pt x="152" y="33"/>
                  </a:cubicBezTo>
                  <a:cubicBezTo>
                    <a:pt x="152" y="24"/>
                    <a:pt x="148" y="16"/>
                    <a:pt x="142" y="10"/>
                  </a:cubicBezTo>
                  <a:cubicBezTo>
                    <a:pt x="136" y="3"/>
                    <a:pt x="127" y="0"/>
                    <a:pt x="118" y="0"/>
                  </a:cubicBezTo>
                  <a:cubicBezTo>
                    <a:pt x="109" y="0"/>
                    <a:pt x="101" y="3"/>
                    <a:pt x="95" y="10"/>
                  </a:cubicBezTo>
                  <a:cubicBezTo>
                    <a:pt x="10" y="94"/>
                    <a:pt x="10" y="94"/>
                    <a:pt x="10" y="94"/>
                  </a:cubicBezTo>
                  <a:cubicBezTo>
                    <a:pt x="3" y="101"/>
                    <a:pt x="0" y="109"/>
                    <a:pt x="0" y="118"/>
                  </a:cubicBezTo>
                  <a:cubicBezTo>
                    <a:pt x="0" y="127"/>
                    <a:pt x="3" y="135"/>
                    <a:pt x="10" y="142"/>
                  </a:cubicBezTo>
                  <a:cubicBezTo>
                    <a:pt x="16" y="148"/>
                    <a:pt x="24" y="151"/>
                    <a:pt x="33" y="151"/>
                  </a:cubicBezTo>
                  <a:close/>
                  <a:moveTo>
                    <a:pt x="33" y="151"/>
                  </a:moveTo>
                  <a:cubicBezTo>
                    <a:pt x="33" y="151"/>
                    <a:pt x="33" y="151"/>
                    <a:pt x="33"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3" name="Oval 92">
            <a:extLst>
              <a:ext uri="{C183D7F6-B498-43B3-948B-1728B52AA6E4}">
                <adec:decorative xmlns:adec="http://schemas.microsoft.com/office/drawing/2017/decorative" val="1"/>
              </a:ext>
            </a:extLst>
          </p:cNvPr>
          <p:cNvSpPr/>
          <p:nvPr/>
        </p:nvSpPr>
        <p:spPr>
          <a:xfrm>
            <a:off x="2541777" y="1653179"/>
            <a:ext cx="3920131" cy="3923050"/>
          </a:xfrm>
          <a:prstGeom prst="ellipse">
            <a:avLst/>
          </a:prstGeom>
          <a:noFill/>
          <a:ln w="38100">
            <a:solidFill>
              <a:schemeClr val="tx1">
                <a:lumMod val="25000"/>
                <a:lumOff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C183D7F6-B498-43B3-948B-1728B52AA6E4}">
                <adec:decorative xmlns:adec="http://schemas.microsoft.com/office/drawing/2017/decorative" val="1"/>
              </a:ext>
            </a:extLst>
          </p:cNvPr>
          <p:cNvSpPr/>
          <p:nvPr/>
        </p:nvSpPr>
        <p:spPr>
          <a:xfrm>
            <a:off x="4176345" y="1161026"/>
            <a:ext cx="822960" cy="822960"/>
          </a:xfrm>
          <a:prstGeom prst="ellipse">
            <a:avLst/>
          </a:prstGeom>
          <a:solidFill>
            <a:schemeClr val="accent5"/>
          </a:solidFill>
          <a:ln>
            <a:noFill/>
          </a:ln>
          <a:effectLst/>
          <a:scene3d>
            <a:camera prst="orthographicFront">
              <a:rot lat="0" lon="0" rev="0"/>
            </a:camera>
            <a:lightRig rig="contrasting" dir="t">
              <a:rot lat="0" lon="0" rev="7800000"/>
            </a:lightRig>
          </a:scene3d>
          <a:sp3d>
            <a:bevelT w="139700" h="139700" prst="angle"/>
          </a:sp3d>
        </p:spPr>
        <p:style>
          <a:lnRef idx="0">
            <a:scrgbClr r="0" g="0" b="0"/>
          </a:lnRef>
          <a:fillRef idx="0">
            <a:scrgbClr r="0" g="0" b="0"/>
          </a:fillRef>
          <a:effectRef idx="0">
            <a:scrgbClr r="0" g="0" b="0"/>
          </a:effectRef>
          <a:fontRef idx="minor">
            <a:schemeClr val="lt1"/>
          </a:fontRef>
        </p:style>
      </p:sp>
      <p:sp>
        <p:nvSpPr>
          <p:cNvPr id="4" name="TextBox 3">
            <a:extLst>
              <a:ext uri="{FF2B5EF4-FFF2-40B4-BE49-F238E27FC236}">
                <a16:creationId xmlns:a16="http://schemas.microsoft.com/office/drawing/2014/main" id="{9F499BF0-CBF8-4D96-AD2A-65076A0CDF18}"/>
              </a:ext>
            </a:extLst>
          </p:cNvPr>
          <p:cNvSpPr txBox="1"/>
          <p:nvPr/>
        </p:nvSpPr>
        <p:spPr>
          <a:xfrm>
            <a:off x="5041077" y="1075357"/>
            <a:ext cx="2607804" cy="707886"/>
          </a:xfrm>
          <a:prstGeom prst="rect">
            <a:avLst/>
          </a:prstGeom>
          <a:noFill/>
        </p:spPr>
        <p:txBody>
          <a:bodyPr wrap="square" rtlCol="0">
            <a:spAutoFit/>
          </a:bodyPr>
          <a:lstStyle/>
          <a:p>
            <a:r>
              <a:rPr lang="en-US" sz="2000" b="1" dirty="0">
                <a:latin typeface="Source Sans Pro" panose="020B0503030403020204"/>
              </a:rPr>
              <a:t>51 % ownership requirements</a:t>
            </a:r>
          </a:p>
        </p:txBody>
      </p:sp>
      <p:sp>
        <p:nvSpPr>
          <p:cNvPr id="104" name="Oval 103">
            <a:extLst>
              <a:ext uri="{C183D7F6-B498-43B3-948B-1728B52AA6E4}">
                <adec:decorative xmlns:adec="http://schemas.microsoft.com/office/drawing/2017/decorative" val="1"/>
              </a:ext>
            </a:extLst>
          </p:cNvPr>
          <p:cNvSpPr/>
          <p:nvPr/>
        </p:nvSpPr>
        <p:spPr>
          <a:xfrm>
            <a:off x="5995478" y="2499640"/>
            <a:ext cx="822960" cy="822960"/>
          </a:xfrm>
          <a:prstGeom prst="ellipse">
            <a:avLst/>
          </a:prstGeom>
          <a:solidFill>
            <a:srgbClr val="003F80"/>
          </a:solidFill>
          <a:ln>
            <a:noFill/>
          </a:ln>
          <a:effectLst/>
          <a:scene3d>
            <a:camera prst="orthographicFront">
              <a:rot lat="0" lon="0" rev="0"/>
            </a:camera>
            <a:lightRig rig="contrasting" dir="t">
              <a:rot lat="0" lon="0" rev="7800000"/>
            </a:lightRig>
          </a:scene3d>
          <a:sp3d>
            <a:bevelT w="139700" h="13970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TextBox 56">
            <a:extLst>
              <a:ext uri="{FF2B5EF4-FFF2-40B4-BE49-F238E27FC236}">
                <a16:creationId xmlns:a16="http://schemas.microsoft.com/office/drawing/2014/main" id="{C2144004-9649-466F-A689-E2592A738C49}"/>
              </a:ext>
            </a:extLst>
          </p:cNvPr>
          <p:cNvSpPr txBox="1"/>
          <p:nvPr/>
        </p:nvSpPr>
        <p:spPr>
          <a:xfrm>
            <a:off x="6842731" y="2537977"/>
            <a:ext cx="2223762" cy="707886"/>
          </a:xfrm>
          <a:prstGeom prst="rect">
            <a:avLst/>
          </a:prstGeom>
          <a:noFill/>
        </p:spPr>
        <p:txBody>
          <a:bodyPr wrap="square" rtlCol="0">
            <a:spAutoFit/>
          </a:bodyPr>
          <a:lstStyle/>
          <a:p>
            <a:r>
              <a:rPr lang="en-US" sz="2000" b="1" dirty="0">
                <a:latin typeface="Source Sans Pro" panose="020B0503030403020204"/>
              </a:rPr>
              <a:t>Highest officer position</a:t>
            </a:r>
          </a:p>
        </p:txBody>
      </p:sp>
      <p:sp>
        <p:nvSpPr>
          <p:cNvPr id="95" name="Oval 94">
            <a:extLst>
              <a:ext uri="{C183D7F6-B498-43B3-948B-1728B52AA6E4}">
                <adec:decorative xmlns:adec="http://schemas.microsoft.com/office/drawing/2017/decorative" val="1"/>
              </a:ext>
            </a:extLst>
          </p:cNvPr>
          <p:cNvSpPr/>
          <p:nvPr/>
        </p:nvSpPr>
        <p:spPr>
          <a:xfrm>
            <a:off x="5824123" y="4178538"/>
            <a:ext cx="822960" cy="822960"/>
          </a:xfrm>
          <a:prstGeom prst="ellipse">
            <a:avLst/>
          </a:prstGeom>
          <a:solidFill>
            <a:schemeClr val="accent1"/>
          </a:solidFill>
          <a:ln>
            <a:noFill/>
          </a:ln>
          <a:effectLst/>
          <a:scene3d>
            <a:camera prst="orthographicFront">
              <a:rot lat="0" lon="0" rev="0"/>
            </a:camera>
            <a:lightRig rig="contrasting" dir="t">
              <a:rot lat="0" lon="0" rev="7800000"/>
            </a:lightRig>
          </a:scene3d>
          <a:sp3d>
            <a:bevelT w="139700" h="139700" prst="angle"/>
          </a:sp3d>
        </p:spPr>
        <p:style>
          <a:lnRef idx="0">
            <a:scrgbClr r="0" g="0" b="0"/>
          </a:lnRef>
          <a:fillRef idx="0">
            <a:scrgbClr r="0" g="0" b="0"/>
          </a:fillRef>
          <a:effectRef idx="0">
            <a:scrgbClr r="0" g="0" b="0"/>
          </a:effectRef>
          <a:fontRef idx="minor">
            <a:schemeClr val="lt1"/>
          </a:fontRef>
        </p:style>
      </p:sp>
      <p:sp>
        <p:nvSpPr>
          <p:cNvPr id="58" name="TextBox 57">
            <a:extLst>
              <a:ext uri="{FF2B5EF4-FFF2-40B4-BE49-F238E27FC236}">
                <a16:creationId xmlns:a16="http://schemas.microsoft.com/office/drawing/2014/main" id="{C6579157-BF55-4114-AA6B-5E3F430DB587}"/>
              </a:ext>
            </a:extLst>
          </p:cNvPr>
          <p:cNvSpPr txBox="1"/>
          <p:nvPr/>
        </p:nvSpPr>
        <p:spPr>
          <a:xfrm>
            <a:off x="6666562" y="4226642"/>
            <a:ext cx="2223762" cy="707886"/>
          </a:xfrm>
          <a:prstGeom prst="rect">
            <a:avLst/>
          </a:prstGeom>
          <a:noFill/>
        </p:spPr>
        <p:txBody>
          <a:bodyPr wrap="square" rtlCol="0">
            <a:spAutoFit/>
          </a:bodyPr>
          <a:lstStyle/>
          <a:p>
            <a:r>
              <a:rPr lang="en-US" sz="2000" b="1" dirty="0">
                <a:latin typeface="Source Sans Pro" panose="020B0503030403020204"/>
              </a:rPr>
              <a:t>Proper NAICS codes</a:t>
            </a:r>
          </a:p>
        </p:txBody>
      </p:sp>
      <p:sp>
        <p:nvSpPr>
          <p:cNvPr id="107" name="Oval 106">
            <a:extLst>
              <a:ext uri="{C183D7F6-B498-43B3-948B-1728B52AA6E4}">
                <adec:decorative xmlns:adec="http://schemas.microsoft.com/office/drawing/2017/decorative" val="1"/>
              </a:ext>
            </a:extLst>
          </p:cNvPr>
          <p:cNvSpPr/>
          <p:nvPr/>
        </p:nvSpPr>
        <p:spPr>
          <a:xfrm>
            <a:off x="4176345" y="5204625"/>
            <a:ext cx="822960" cy="822960"/>
          </a:xfrm>
          <a:prstGeom prst="ellipse">
            <a:avLst/>
          </a:prstGeom>
          <a:solidFill>
            <a:schemeClr val="accent5"/>
          </a:solidFill>
          <a:ln>
            <a:noFill/>
          </a:ln>
          <a:effectLst/>
          <a:scene3d>
            <a:camera prst="orthographicFront">
              <a:rot lat="0" lon="0" rev="0"/>
            </a:camera>
            <a:lightRig rig="contrasting" dir="t">
              <a:rot lat="0" lon="0" rev="7800000"/>
            </a:lightRig>
          </a:scene3d>
          <a:sp3d>
            <a:bevelT w="139700" h="13970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TextBox 58">
            <a:extLst>
              <a:ext uri="{FF2B5EF4-FFF2-40B4-BE49-F238E27FC236}">
                <a16:creationId xmlns:a16="http://schemas.microsoft.com/office/drawing/2014/main" id="{698C803B-833E-4A88-B849-D44276E29B36}"/>
              </a:ext>
            </a:extLst>
          </p:cNvPr>
          <p:cNvSpPr txBox="1"/>
          <p:nvPr/>
        </p:nvSpPr>
        <p:spPr>
          <a:xfrm>
            <a:off x="3124876" y="5976262"/>
            <a:ext cx="2916091" cy="707886"/>
          </a:xfrm>
          <a:prstGeom prst="rect">
            <a:avLst/>
          </a:prstGeom>
          <a:noFill/>
        </p:spPr>
        <p:txBody>
          <a:bodyPr wrap="square" rtlCol="0">
            <a:spAutoFit/>
          </a:bodyPr>
          <a:lstStyle/>
          <a:p>
            <a:pPr algn="ctr"/>
            <a:r>
              <a:rPr lang="en-US" sz="2000" b="1" dirty="0">
                <a:latin typeface="Source Sans Pro" panose="020B0503030403020204"/>
              </a:rPr>
              <a:t>Managerial </a:t>
            </a:r>
            <a:br>
              <a:rPr lang="en-US" sz="2000" b="1" dirty="0">
                <a:latin typeface="Source Sans Pro" panose="020B0503030403020204"/>
              </a:rPr>
            </a:br>
            <a:r>
              <a:rPr lang="en-US" sz="2000" b="1" dirty="0">
                <a:latin typeface="Source Sans Pro" panose="020B0503030403020204"/>
              </a:rPr>
              <a:t>experience</a:t>
            </a:r>
          </a:p>
        </p:txBody>
      </p:sp>
      <p:sp>
        <p:nvSpPr>
          <p:cNvPr id="101" name="Oval 100">
            <a:extLst>
              <a:ext uri="{C183D7F6-B498-43B3-948B-1728B52AA6E4}">
                <adec:decorative xmlns:adec="http://schemas.microsoft.com/office/drawing/2017/decorative" val="1"/>
              </a:ext>
            </a:extLst>
          </p:cNvPr>
          <p:cNvSpPr/>
          <p:nvPr/>
        </p:nvSpPr>
        <p:spPr>
          <a:xfrm>
            <a:off x="2254509" y="4178538"/>
            <a:ext cx="822960" cy="822960"/>
          </a:xfrm>
          <a:prstGeom prst="ellipse">
            <a:avLst/>
          </a:prstGeom>
          <a:solidFill>
            <a:srgbClr val="003F80"/>
          </a:solidFill>
          <a:ln>
            <a:noFill/>
          </a:ln>
          <a:effectLst/>
          <a:scene3d>
            <a:camera prst="orthographicFront">
              <a:rot lat="0" lon="0" rev="0"/>
            </a:camera>
            <a:lightRig rig="contrasting" dir="t">
              <a:rot lat="0" lon="0" rev="7800000"/>
            </a:lightRig>
          </a:scene3d>
          <a:sp3d>
            <a:bevelT w="139700" h="13970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TextBox 59">
            <a:extLst>
              <a:ext uri="{FF2B5EF4-FFF2-40B4-BE49-F238E27FC236}">
                <a16:creationId xmlns:a16="http://schemas.microsoft.com/office/drawing/2014/main" id="{AF428E7E-2C33-4DD4-8877-ED562A51DEE1}"/>
              </a:ext>
            </a:extLst>
          </p:cNvPr>
          <p:cNvSpPr txBox="1"/>
          <p:nvPr/>
        </p:nvSpPr>
        <p:spPr>
          <a:xfrm>
            <a:off x="183726" y="4267318"/>
            <a:ext cx="2057965" cy="707886"/>
          </a:xfrm>
          <a:prstGeom prst="rect">
            <a:avLst/>
          </a:prstGeom>
          <a:noFill/>
        </p:spPr>
        <p:txBody>
          <a:bodyPr wrap="square" rtlCol="0">
            <a:spAutoFit/>
          </a:bodyPr>
          <a:lstStyle/>
          <a:p>
            <a:pPr algn="r"/>
            <a:r>
              <a:rPr lang="en-US" sz="2000" b="1" dirty="0">
                <a:latin typeface="Source Sans Pro" panose="020B0503030403020204"/>
              </a:rPr>
              <a:t>Manage daily operations</a:t>
            </a:r>
          </a:p>
        </p:txBody>
      </p:sp>
      <p:sp>
        <p:nvSpPr>
          <p:cNvPr id="98" name="Oval 97">
            <a:extLst>
              <a:ext uri="{C183D7F6-B498-43B3-948B-1728B52AA6E4}">
                <adec:decorative xmlns:adec="http://schemas.microsoft.com/office/drawing/2017/decorative" val="1"/>
              </a:ext>
            </a:extLst>
          </p:cNvPr>
          <p:cNvSpPr/>
          <p:nvPr/>
        </p:nvSpPr>
        <p:spPr>
          <a:xfrm>
            <a:off x="2261326" y="2499640"/>
            <a:ext cx="822960" cy="822960"/>
          </a:xfrm>
          <a:prstGeom prst="ellipse">
            <a:avLst/>
          </a:prstGeom>
          <a:ln>
            <a:noFill/>
          </a:ln>
          <a:effectLst/>
          <a:scene3d>
            <a:camera prst="orthographicFront">
              <a:rot lat="0" lon="0" rev="0"/>
            </a:camera>
            <a:lightRig rig="contrasting" dir="t">
              <a:rot lat="0" lon="0" rev="7800000"/>
            </a:lightRig>
          </a:scene3d>
          <a:sp3d>
            <a:bevelT w="139700" h="13970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TextBox 60">
            <a:extLst>
              <a:ext uri="{FF2B5EF4-FFF2-40B4-BE49-F238E27FC236}">
                <a16:creationId xmlns:a16="http://schemas.microsoft.com/office/drawing/2014/main" id="{69FB58BB-3FB5-40E0-B874-08B6002895C8}"/>
              </a:ext>
            </a:extLst>
          </p:cNvPr>
          <p:cNvSpPr txBox="1"/>
          <p:nvPr/>
        </p:nvSpPr>
        <p:spPr>
          <a:xfrm>
            <a:off x="195477" y="2570013"/>
            <a:ext cx="2057965" cy="707886"/>
          </a:xfrm>
          <a:prstGeom prst="rect">
            <a:avLst/>
          </a:prstGeom>
          <a:noFill/>
        </p:spPr>
        <p:txBody>
          <a:bodyPr wrap="square" rtlCol="0">
            <a:spAutoFit/>
          </a:bodyPr>
          <a:lstStyle/>
          <a:p>
            <a:pPr algn="r"/>
            <a:r>
              <a:rPr lang="en-US" sz="2000" b="1" dirty="0">
                <a:latin typeface="Source Sans Pro" panose="020B0503030403020204"/>
              </a:rPr>
              <a:t>No minimum time in business</a:t>
            </a:r>
          </a:p>
        </p:txBody>
      </p:sp>
      <p:sp>
        <p:nvSpPr>
          <p:cNvPr id="41" name="Фигура">
            <a:extLst>
              <a:ext uri="{FF2B5EF4-FFF2-40B4-BE49-F238E27FC236}">
                <a16:creationId xmlns:a16="http://schemas.microsoft.com/office/drawing/2014/main" id="{D97F2761-0C8F-41F0-9128-42B78BDADFDA}"/>
              </a:ext>
              <a:ext uri="{C183D7F6-B498-43B3-948B-1728B52AA6E4}">
                <adec:decorative xmlns:adec="http://schemas.microsoft.com/office/drawing/2017/decorative" val="1"/>
              </a:ext>
            </a:extLst>
          </p:cNvPr>
          <p:cNvSpPr/>
          <p:nvPr/>
        </p:nvSpPr>
        <p:spPr>
          <a:xfrm>
            <a:off x="4356368" y="1328692"/>
            <a:ext cx="457200" cy="457200"/>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2" y="3016"/>
                </a:cubicBezTo>
                <a:cubicBezTo>
                  <a:pt x="-961" y="7038"/>
                  <a:pt x="-961" y="13557"/>
                  <a:pt x="2882" y="17579"/>
                </a:cubicBezTo>
                <a:cubicBezTo>
                  <a:pt x="6724" y="21600"/>
                  <a:pt x="12954" y="21600"/>
                  <a:pt x="16796" y="17579"/>
                </a:cubicBezTo>
                <a:cubicBezTo>
                  <a:pt x="20639" y="13557"/>
                  <a:pt x="20639" y="7038"/>
                  <a:pt x="16796" y="3016"/>
                </a:cubicBezTo>
                <a:cubicBezTo>
                  <a:pt x="14875" y="1006"/>
                  <a:pt x="12357" y="0"/>
                  <a:pt x="9839" y="0"/>
                </a:cubicBezTo>
                <a:close/>
                <a:moveTo>
                  <a:pt x="9401" y="879"/>
                </a:moveTo>
                <a:lnTo>
                  <a:pt x="9401" y="3079"/>
                </a:lnTo>
                <a:cubicBezTo>
                  <a:pt x="9401" y="3333"/>
                  <a:pt x="9597" y="3538"/>
                  <a:pt x="9839" y="3538"/>
                </a:cubicBezTo>
                <a:cubicBezTo>
                  <a:pt x="10081" y="3538"/>
                  <a:pt x="10277" y="3333"/>
                  <a:pt x="10277" y="3079"/>
                </a:cubicBezTo>
                <a:lnTo>
                  <a:pt x="10277" y="879"/>
                </a:lnTo>
                <a:cubicBezTo>
                  <a:pt x="12435" y="988"/>
                  <a:pt x="14563" y="1905"/>
                  <a:pt x="16211" y="3629"/>
                </a:cubicBezTo>
                <a:cubicBezTo>
                  <a:pt x="17862" y="5357"/>
                  <a:pt x="18738" y="7590"/>
                  <a:pt x="18840" y="9853"/>
                </a:cubicBezTo>
                <a:lnTo>
                  <a:pt x="17580" y="9853"/>
                </a:lnTo>
                <a:cubicBezTo>
                  <a:pt x="17338" y="9853"/>
                  <a:pt x="17142" y="10058"/>
                  <a:pt x="17142" y="10311"/>
                </a:cubicBezTo>
                <a:cubicBezTo>
                  <a:pt x="17142" y="10565"/>
                  <a:pt x="17338" y="10770"/>
                  <a:pt x="17580" y="10770"/>
                </a:cubicBezTo>
                <a:lnTo>
                  <a:pt x="18838" y="10770"/>
                </a:lnTo>
                <a:cubicBezTo>
                  <a:pt x="18731" y="13024"/>
                  <a:pt x="17855" y="15245"/>
                  <a:pt x="16211" y="16966"/>
                </a:cubicBezTo>
                <a:cubicBezTo>
                  <a:pt x="14563" y="18690"/>
                  <a:pt x="12435" y="19607"/>
                  <a:pt x="10277" y="19716"/>
                </a:cubicBezTo>
                <a:lnTo>
                  <a:pt x="10277" y="17458"/>
                </a:lnTo>
                <a:cubicBezTo>
                  <a:pt x="10277" y="17205"/>
                  <a:pt x="10081" y="16999"/>
                  <a:pt x="9839" y="16999"/>
                </a:cubicBezTo>
                <a:cubicBezTo>
                  <a:pt x="9597" y="16999"/>
                  <a:pt x="9401" y="17205"/>
                  <a:pt x="9401" y="17458"/>
                </a:cubicBezTo>
                <a:lnTo>
                  <a:pt x="9401" y="19716"/>
                </a:lnTo>
                <a:cubicBezTo>
                  <a:pt x="7243" y="19607"/>
                  <a:pt x="5115" y="18690"/>
                  <a:pt x="3467" y="16966"/>
                </a:cubicBezTo>
                <a:cubicBezTo>
                  <a:pt x="1823" y="15245"/>
                  <a:pt x="947" y="13024"/>
                  <a:pt x="840" y="10770"/>
                </a:cubicBezTo>
                <a:lnTo>
                  <a:pt x="2079" y="10770"/>
                </a:lnTo>
                <a:cubicBezTo>
                  <a:pt x="2321" y="10770"/>
                  <a:pt x="2518" y="10565"/>
                  <a:pt x="2518" y="10311"/>
                </a:cubicBezTo>
                <a:cubicBezTo>
                  <a:pt x="2518" y="10058"/>
                  <a:pt x="2321" y="9853"/>
                  <a:pt x="2079" y="9853"/>
                </a:cubicBezTo>
                <a:lnTo>
                  <a:pt x="838" y="9853"/>
                </a:lnTo>
                <a:cubicBezTo>
                  <a:pt x="940" y="7590"/>
                  <a:pt x="1816" y="5357"/>
                  <a:pt x="3467" y="3629"/>
                </a:cubicBezTo>
                <a:cubicBezTo>
                  <a:pt x="5115" y="1905"/>
                  <a:pt x="7243" y="988"/>
                  <a:pt x="9401" y="879"/>
                </a:cubicBezTo>
                <a:close/>
                <a:moveTo>
                  <a:pt x="6410" y="4479"/>
                </a:moveTo>
                <a:cubicBezTo>
                  <a:pt x="5863" y="4484"/>
                  <a:pt x="5316" y="4699"/>
                  <a:pt x="4898" y="5134"/>
                </a:cubicBezTo>
                <a:cubicBezTo>
                  <a:pt x="4061" y="6006"/>
                  <a:pt x="4062" y="7425"/>
                  <a:pt x="4898" y="8299"/>
                </a:cubicBezTo>
                <a:cubicBezTo>
                  <a:pt x="4955" y="8359"/>
                  <a:pt x="5014" y="8413"/>
                  <a:pt x="5075" y="8464"/>
                </a:cubicBezTo>
                <a:cubicBezTo>
                  <a:pt x="4085" y="9032"/>
                  <a:pt x="3323" y="9983"/>
                  <a:pt x="2936" y="11107"/>
                </a:cubicBezTo>
                <a:cubicBezTo>
                  <a:pt x="2841" y="11383"/>
                  <a:pt x="2758" y="11664"/>
                  <a:pt x="2696" y="11952"/>
                </a:cubicBezTo>
                <a:cubicBezTo>
                  <a:pt x="2631" y="12253"/>
                  <a:pt x="2589" y="12560"/>
                  <a:pt x="2572" y="12873"/>
                </a:cubicBezTo>
                <a:cubicBezTo>
                  <a:pt x="2556" y="13016"/>
                  <a:pt x="2599" y="13160"/>
                  <a:pt x="2689" y="13269"/>
                </a:cubicBezTo>
                <a:cubicBezTo>
                  <a:pt x="2763" y="13360"/>
                  <a:pt x="2866" y="13420"/>
                  <a:pt x="2979" y="13440"/>
                </a:cubicBezTo>
                <a:lnTo>
                  <a:pt x="4913" y="13435"/>
                </a:lnTo>
                <a:cubicBezTo>
                  <a:pt x="5011" y="13438"/>
                  <a:pt x="5108" y="13409"/>
                  <a:pt x="5191" y="13355"/>
                </a:cubicBezTo>
                <a:cubicBezTo>
                  <a:pt x="5279" y="13297"/>
                  <a:pt x="5347" y="13213"/>
                  <a:pt x="5387" y="13114"/>
                </a:cubicBezTo>
                <a:cubicBezTo>
                  <a:pt x="5529" y="12603"/>
                  <a:pt x="5729" y="12110"/>
                  <a:pt x="5982" y="11648"/>
                </a:cubicBezTo>
                <a:cubicBezTo>
                  <a:pt x="6270" y="11120"/>
                  <a:pt x="6626" y="10636"/>
                  <a:pt x="7038" y="10209"/>
                </a:cubicBezTo>
                <a:cubicBezTo>
                  <a:pt x="7113" y="10141"/>
                  <a:pt x="7157" y="10043"/>
                  <a:pt x="7160" y="9940"/>
                </a:cubicBezTo>
                <a:cubicBezTo>
                  <a:pt x="7161" y="9879"/>
                  <a:pt x="7149" y="9820"/>
                  <a:pt x="7122" y="9766"/>
                </a:cubicBezTo>
                <a:cubicBezTo>
                  <a:pt x="6849" y="9167"/>
                  <a:pt x="6771" y="8490"/>
                  <a:pt x="6900" y="7840"/>
                </a:cubicBezTo>
                <a:cubicBezTo>
                  <a:pt x="7047" y="7102"/>
                  <a:pt x="7451" y="6448"/>
                  <a:pt x="8032" y="6003"/>
                </a:cubicBezTo>
                <a:cubicBezTo>
                  <a:pt x="8133" y="5944"/>
                  <a:pt x="8201" y="5838"/>
                  <a:pt x="8216" y="5718"/>
                </a:cubicBezTo>
                <a:cubicBezTo>
                  <a:pt x="8224" y="5652"/>
                  <a:pt x="8216" y="5585"/>
                  <a:pt x="8191" y="5524"/>
                </a:cubicBezTo>
                <a:cubicBezTo>
                  <a:pt x="8118" y="5382"/>
                  <a:pt x="8030" y="5253"/>
                  <a:pt x="7923" y="5134"/>
                </a:cubicBezTo>
                <a:cubicBezTo>
                  <a:pt x="7518" y="4685"/>
                  <a:pt x="6963" y="4475"/>
                  <a:pt x="6410" y="4479"/>
                </a:cubicBezTo>
                <a:close/>
                <a:moveTo>
                  <a:pt x="13264" y="4479"/>
                </a:moveTo>
                <a:cubicBezTo>
                  <a:pt x="12712" y="4475"/>
                  <a:pt x="12156" y="4685"/>
                  <a:pt x="11752" y="5134"/>
                </a:cubicBezTo>
                <a:cubicBezTo>
                  <a:pt x="11645" y="5253"/>
                  <a:pt x="11557" y="5382"/>
                  <a:pt x="11484" y="5524"/>
                </a:cubicBezTo>
                <a:cubicBezTo>
                  <a:pt x="11459" y="5585"/>
                  <a:pt x="11451" y="5652"/>
                  <a:pt x="11459" y="5718"/>
                </a:cubicBezTo>
                <a:cubicBezTo>
                  <a:pt x="11474" y="5838"/>
                  <a:pt x="11542" y="5944"/>
                  <a:pt x="11643" y="6003"/>
                </a:cubicBezTo>
                <a:cubicBezTo>
                  <a:pt x="12224" y="6448"/>
                  <a:pt x="12627" y="7102"/>
                  <a:pt x="12774" y="7840"/>
                </a:cubicBezTo>
                <a:cubicBezTo>
                  <a:pt x="12904" y="8490"/>
                  <a:pt x="12826" y="9167"/>
                  <a:pt x="12553" y="9766"/>
                </a:cubicBezTo>
                <a:cubicBezTo>
                  <a:pt x="12526" y="9820"/>
                  <a:pt x="12513" y="9879"/>
                  <a:pt x="12515" y="9940"/>
                </a:cubicBezTo>
                <a:cubicBezTo>
                  <a:pt x="12517" y="10043"/>
                  <a:pt x="12562" y="10141"/>
                  <a:pt x="12636" y="10209"/>
                </a:cubicBezTo>
                <a:cubicBezTo>
                  <a:pt x="13049" y="10636"/>
                  <a:pt x="13405" y="11120"/>
                  <a:pt x="13693" y="11648"/>
                </a:cubicBezTo>
                <a:cubicBezTo>
                  <a:pt x="13946" y="12110"/>
                  <a:pt x="14146" y="12603"/>
                  <a:pt x="14288" y="13114"/>
                </a:cubicBezTo>
                <a:cubicBezTo>
                  <a:pt x="14328" y="13213"/>
                  <a:pt x="14396" y="13297"/>
                  <a:pt x="14484" y="13355"/>
                </a:cubicBezTo>
                <a:cubicBezTo>
                  <a:pt x="14567" y="13409"/>
                  <a:pt x="14663" y="13438"/>
                  <a:pt x="14762" y="13435"/>
                </a:cubicBezTo>
                <a:lnTo>
                  <a:pt x="16696" y="13440"/>
                </a:lnTo>
                <a:cubicBezTo>
                  <a:pt x="16809" y="13420"/>
                  <a:pt x="16911" y="13360"/>
                  <a:pt x="16986" y="13269"/>
                </a:cubicBezTo>
                <a:cubicBezTo>
                  <a:pt x="17076" y="13160"/>
                  <a:pt x="17119" y="13016"/>
                  <a:pt x="17103" y="12873"/>
                </a:cubicBezTo>
                <a:cubicBezTo>
                  <a:pt x="17086" y="12560"/>
                  <a:pt x="17044" y="12253"/>
                  <a:pt x="16979" y="11952"/>
                </a:cubicBezTo>
                <a:cubicBezTo>
                  <a:pt x="16917" y="11664"/>
                  <a:pt x="16834" y="11383"/>
                  <a:pt x="16739" y="11107"/>
                </a:cubicBezTo>
                <a:cubicBezTo>
                  <a:pt x="16352" y="9983"/>
                  <a:pt x="15589" y="9032"/>
                  <a:pt x="14600" y="8464"/>
                </a:cubicBezTo>
                <a:cubicBezTo>
                  <a:pt x="14661" y="8413"/>
                  <a:pt x="14720" y="8359"/>
                  <a:pt x="14777" y="8299"/>
                </a:cubicBezTo>
                <a:cubicBezTo>
                  <a:pt x="15613" y="7425"/>
                  <a:pt x="15614" y="6006"/>
                  <a:pt x="14777" y="5134"/>
                </a:cubicBezTo>
                <a:cubicBezTo>
                  <a:pt x="14359" y="4699"/>
                  <a:pt x="13811" y="4484"/>
                  <a:pt x="13264" y="4479"/>
                </a:cubicBezTo>
                <a:close/>
                <a:moveTo>
                  <a:pt x="6410" y="5355"/>
                </a:moveTo>
                <a:cubicBezTo>
                  <a:pt x="6680" y="5355"/>
                  <a:pt x="6949" y="5444"/>
                  <a:pt x="7176" y="5618"/>
                </a:cubicBezTo>
                <a:cubicBezTo>
                  <a:pt x="6633" y="6142"/>
                  <a:pt x="6249" y="6825"/>
                  <a:pt x="6083" y="7581"/>
                </a:cubicBezTo>
                <a:cubicBezTo>
                  <a:pt x="6051" y="7723"/>
                  <a:pt x="6030" y="7867"/>
                  <a:pt x="6015" y="8011"/>
                </a:cubicBezTo>
                <a:cubicBezTo>
                  <a:pt x="5823" y="7948"/>
                  <a:pt x="5643" y="7838"/>
                  <a:pt x="5491" y="7679"/>
                </a:cubicBezTo>
                <a:cubicBezTo>
                  <a:pt x="4983" y="7148"/>
                  <a:pt x="4983" y="6286"/>
                  <a:pt x="5491" y="5754"/>
                </a:cubicBezTo>
                <a:cubicBezTo>
                  <a:pt x="5745" y="5488"/>
                  <a:pt x="6078" y="5355"/>
                  <a:pt x="6410" y="5355"/>
                </a:cubicBezTo>
                <a:close/>
                <a:moveTo>
                  <a:pt x="13264" y="5355"/>
                </a:moveTo>
                <a:cubicBezTo>
                  <a:pt x="13597" y="5355"/>
                  <a:pt x="13930" y="5488"/>
                  <a:pt x="14184" y="5754"/>
                </a:cubicBezTo>
                <a:cubicBezTo>
                  <a:pt x="14692" y="6286"/>
                  <a:pt x="14692" y="7148"/>
                  <a:pt x="14184" y="7679"/>
                </a:cubicBezTo>
                <a:cubicBezTo>
                  <a:pt x="14032" y="7838"/>
                  <a:pt x="13852" y="7948"/>
                  <a:pt x="13660" y="8011"/>
                </a:cubicBezTo>
                <a:cubicBezTo>
                  <a:pt x="13645" y="7867"/>
                  <a:pt x="13624" y="7723"/>
                  <a:pt x="13592" y="7581"/>
                </a:cubicBezTo>
                <a:cubicBezTo>
                  <a:pt x="13425" y="6825"/>
                  <a:pt x="13042" y="6142"/>
                  <a:pt x="12498" y="5618"/>
                </a:cubicBezTo>
                <a:cubicBezTo>
                  <a:pt x="12726" y="5444"/>
                  <a:pt x="12995" y="5355"/>
                  <a:pt x="13264" y="5355"/>
                </a:cubicBezTo>
                <a:close/>
                <a:moveTo>
                  <a:pt x="9839" y="6265"/>
                </a:moveTo>
                <a:cubicBezTo>
                  <a:pt x="9292" y="6265"/>
                  <a:pt x="8744" y="6483"/>
                  <a:pt x="8327" y="6920"/>
                </a:cubicBezTo>
                <a:cubicBezTo>
                  <a:pt x="7491" y="7794"/>
                  <a:pt x="7491" y="9212"/>
                  <a:pt x="8327" y="10086"/>
                </a:cubicBezTo>
                <a:cubicBezTo>
                  <a:pt x="8383" y="10145"/>
                  <a:pt x="8443" y="10199"/>
                  <a:pt x="8504" y="10251"/>
                </a:cubicBezTo>
                <a:cubicBezTo>
                  <a:pt x="7514" y="10818"/>
                  <a:pt x="6752" y="11770"/>
                  <a:pt x="6364" y="12894"/>
                </a:cubicBezTo>
                <a:cubicBezTo>
                  <a:pt x="6269" y="13169"/>
                  <a:pt x="6186" y="13450"/>
                  <a:pt x="6124" y="13739"/>
                </a:cubicBezTo>
                <a:cubicBezTo>
                  <a:pt x="6060" y="14039"/>
                  <a:pt x="6018" y="14347"/>
                  <a:pt x="6000" y="14659"/>
                </a:cubicBezTo>
                <a:cubicBezTo>
                  <a:pt x="5985" y="14803"/>
                  <a:pt x="6027" y="14946"/>
                  <a:pt x="6117" y="15056"/>
                </a:cubicBezTo>
                <a:cubicBezTo>
                  <a:pt x="6192" y="15146"/>
                  <a:pt x="6295" y="15206"/>
                  <a:pt x="6407" y="15226"/>
                </a:cubicBezTo>
                <a:lnTo>
                  <a:pt x="13208" y="15226"/>
                </a:lnTo>
                <a:cubicBezTo>
                  <a:pt x="13357" y="15232"/>
                  <a:pt x="13501" y="15170"/>
                  <a:pt x="13603" y="15056"/>
                </a:cubicBezTo>
                <a:cubicBezTo>
                  <a:pt x="13694" y="14954"/>
                  <a:pt x="13743" y="14820"/>
                  <a:pt x="13740" y="14681"/>
                </a:cubicBezTo>
                <a:cubicBezTo>
                  <a:pt x="13686" y="13903"/>
                  <a:pt x="13493" y="13142"/>
                  <a:pt x="13172" y="12439"/>
                </a:cubicBezTo>
                <a:cubicBezTo>
                  <a:pt x="12947" y="11946"/>
                  <a:pt x="12656" y="11484"/>
                  <a:pt x="12308" y="11093"/>
                </a:cubicBezTo>
                <a:cubicBezTo>
                  <a:pt x="11988" y="10735"/>
                  <a:pt x="11616" y="10436"/>
                  <a:pt x="11180" y="10247"/>
                </a:cubicBezTo>
                <a:cubicBezTo>
                  <a:pt x="11239" y="10197"/>
                  <a:pt x="11296" y="10143"/>
                  <a:pt x="11351" y="10086"/>
                </a:cubicBezTo>
                <a:cubicBezTo>
                  <a:pt x="12187" y="9212"/>
                  <a:pt x="12187" y="7794"/>
                  <a:pt x="11351" y="6920"/>
                </a:cubicBezTo>
                <a:cubicBezTo>
                  <a:pt x="10934" y="6483"/>
                  <a:pt x="10386" y="6265"/>
                  <a:pt x="9839" y="6265"/>
                </a:cubicBezTo>
                <a:close/>
                <a:moveTo>
                  <a:pt x="9839" y="7142"/>
                </a:moveTo>
                <a:cubicBezTo>
                  <a:pt x="10172" y="7142"/>
                  <a:pt x="10505" y="7275"/>
                  <a:pt x="10759" y="7541"/>
                </a:cubicBezTo>
                <a:cubicBezTo>
                  <a:pt x="11267" y="8072"/>
                  <a:pt x="11267" y="8934"/>
                  <a:pt x="10759" y="9465"/>
                </a:cubicBezTo>
                <a:cubicBezTo>
                  <a:pt x="10251" y="9997"/>
                  <a:pt x="9427" y="9997"/>
                  <a:pt x="8919" y="9465"/>
                </a:cubicBezTo>
                <a:cubicBezTo>
                  <a:pt x="8411" y="8934"/>
                  <a:pt x="8411" y="8072"/>
                  <a:pt x="8919" y="7541"/>
                </a:cubicBezTo>
                <a:cubicBezTo>
                  <a:pt x="9173" y="7275"/>
                  <a:pt x="9506" y="7142"/>
                  <a:pt x="9839" y="7142"/>
                </a:cubicBezTo>
                <a:close/>
                <a:moveTo>
                  <a:pt x="6029" y="9013"/>
                </a:moveTo>
                <a:cubicBezTo>
                  <a:pt x="6050" y="9154"/>
                  <a:pt x="6077" y="9294"/>
                  <a:pt x="6113" y="9432"/>
                </a:cubicBezTo>
                <a:cubicBezTo>
                  <a:pt x="6148" y="9570"/>
                  <a:pt x="6190" y="9706"/>
                  <a:pt x="6240" y="9840"/>
                </a:cubicBezTo>
                <a:cubicBezTo>
                  <a:pt x="5825" y="10292"/>
                  <a:pt x="5469" y="10802"/>
                  <a:pt x="5184" y="11354"/>
                </a:cubicBezTo>
                <a:cubicBezTo>
                  <a:pt x="4992" y="11728"/>
                  <a:pt x="4836" y="12120"/>
                  <a:pt x="4712" y="12523"/>
                </a:cubicBezTo>
                <a:lnTo>
                  <a:pt x="3451" y="12523"/>
                </a:lnTo>
                <a:cubicBezTo>
                  <a:pt x="3447" y="12058"/>
                  <a:pt x="3697" y="11266"/>
                  <a:pt x="4145" y="10548"/>
                </a:cubicBezTo>
                <a:cubicBezTo>
                  <a:pt x="4593" y="9829"/>
                  <a:pt x="5239" y="9185"/>
                  <a:pt x="6029" y="9013"/>
                </a:cubicBezTo>
                <a:close/>
                <a:moveTo>
                  <a:pt x="13645" y="9013"/>
                </a:moveTo>
                <a:cubicBezTo>
                  <a:pt x="14436" y="9185"/>
                  <a:pt x="15082" y="9829"/>
                  <a:pt x="15530" y="10548"/>
                </a:cubicBezTo>
                <a:cubicBezTo>
                  <a:pt x="15978" y="11266"/>
                  <a:pt x="16228" y="12058"/>
                  <a:pt x="16224" y="12523"/>
                </a:cubicBezTo>
                <a:lnTo>
                  <a:pt x="14963" y="12523"/>
                </a:lnTo>
                <a:cubicBezTo>
                  <a:pt x="14839" y="12120"/>
                  <a:pt x="14683" y="11728"/>
                  <a:pt x="14491" y="11354"/>
                </a:cubicBezTo>
                <a:cubicBezTo>
                  <a:pt x="14206" y="10802"/>
                  <a:pt x="13850" y="10292"/>
                  <a:pt x="13435" y="9840"/>
                </a:cubicBezTo>
                <a:cubicBezTo>
                  <a:pt x="13484" y="9706"/>
                  <a:pt x="13527" y="9570"/>
                  <a:pt x="13562" y="9432"/>
                </a:cubicBezTo>
                <a:cubicBezTo>
                  <a:pt x="13598" y="9294"/>
                  <a:pt x="13625" y="9154"/>
                  <a:pt x="13645" y="9013"/>
                </a:cubicBezTo>
                <a:close/>
                <a:moveTo>
                  <a:pt x="9893" y="10754"/>
                </a:moveTo>
                <a:cubicBezTo>
                  <a:pt x="11694" y="10775"/>
                  <a:pt x="12646" y="13184"/>
                  <a:pt x="12828" y="14310"/>
                </a:cubicBezTo>
                <a:lnTo>
                  <a:pt x="6879" y="14310"/>
                </a:lnTo>
                <a:cubicBezTo>
                  <a:pt x="6872" y="13295"/>
                  <a:pt x="8063" y="10732"/>
                  <a:pt x="9893" y="10754"/>
                </a:cubicBezTo>
                <a:close/>
              </a:path>
            </a:pathLst>
          </a:custGeom>
          <a:solidFill>
            <a:schemeClr val="bg1"/>
          </a:solidFill>
          <a:ln w="12700" cap="flat">
            <a:solidFill>
              <a:schemeClr val="bg1"/>
            </a:solidFill>
            <a:miter lim="400000"/>
          </a:ln>
          <a:effectLst/>
        </p:spPr>
        <p:txBody>
          <a:bodyPr wrap="square" lIns="38100" tIns="38100" rIns="38100" bIns="38100" numCol="1" anchor="ctr">
            <a:noAutofit/>
          </a:bodyPr>
          <a:lstStyle/>
          <a:p>
            <a:pPr>
              <a:defRPr sz="3200">
                <a:solidFill>
                  <a:srgbClr val="FFFFFF"/>
                </a:solidFill>
              </a:defRPr>
            </a:pPr>
            <a:endParaRPr/>
          </a:p>
        </p:txBody>
      </p:sp>
      <p:grpSp>
        <p:nvGrpSpPr>
          <p:cNvPr id="42" name="Group 41">
            <a:extLst>
              <a:ext uri="{FF2B5EF4-FFF2-40B4-BE49-F238E27FC236}">
                <a16:creationId xmlns:a16="http://schemas.microsoft.com/office/drawing/2014/main" id="{D9E3D54D-0844-41E0-B795-4C05A267A87D}"/>
              </a:ext>
              <a:ext uri="{C183D7F6-B498-43B3-948B-1728B52AA6E4}">
                <adec:decorative xmlns:adec="http://schemas.microsoft.com/office/drawing/2017/decorative" val="1"/>
              </a:ext>
            </a:extLst>
          </p:cNvPr>
          <p:cNvGrpSpPr/>
          <p:nvPr/>
        </p:nvGrpSpPr>
        <p:grpSpPr>
          <a:xfrm>
            <a:off x="2460128" y="2715963"/>
            <a:ext cx="411721" cy="412756"/>
            <a:chOff x="2308904" y="4503298"/>
            <a:chExt cx="871320" cy="873513"/>
          </a:xfrm>
          <a:solidFill>
            <a:schemeClr val="bg1"/>
          </a:solidFill>
        </p:grpSpPr>
        <p:sp>
          <p:nvSpPr>
            <p:cNvPr id="43" name="Freeform 262">
              <a:extLst>
                <a:ext uri="{FF2B5EF4-FFF2-40B4-BE49-F238E27FC236}">
                  <a16:creationId xmlns:a16="http://schemas.microsoft.com/office/drawing/2014/main" id="{E9912FDE-BCB0-4459-9DA3-AD620DE851BB}"/>
                </a:ext>
              </a:extLst>
            </p:cNvPr>
            <p:cNvSpPr>
              <a:spLocks/>
            </p:cNvSpPr>
            <p:nvPr/>
          </p:nvSpPr>
          <p:spPr bwMode="auto">
            <a:xfrm>
              <a:off x="2308904" y="4503298"/>
              <a:ext cx="814256" cy="873513"/>
            </a:xfrm>
            <a:custGeom>
              <a:avLst/>
              <a:gdLst>
                <a:gd name="T0" fmla="*/ 1127 w 1855"/>
                <a:gd name="T1" fmla="*/ 1779 h 1989"/>
                <a:gd name="T2" fmla="*/ 1016 w 1855"/>
                <a:gd name="T3" fmla="*/ 1790 h 1989"/>
                <a:gd name="T4" fmla="*/ 873 w 1855"/>
                <a:gd name="T5" fmla="*/ 1781 h 1989"/>
                <a:gd name="T6" fmla="*/ 685 w 1855"/>
                <a:gd name="T7" fmla="*/ 1727 h 1989"/>
                <a:gd name="T8" fmla="*/ 518 w 1855"/>
                <a:gd name="T9" fmla="*/ 1632 h 1989"/>
                <a:gd name="T10" fmla="*/ 381 w 1855"/>
                <a:gd name="T11" fmla="*/ 1500 h 1989"/>
                <a:gd name="T12" fmla="*/ 278 w 1855"/>
                <a:gd name="T13" fmla="*/ 1339 h 1989"/>
                <a:gd name="T14" fmla="*/ 215 w 1855"/>
                <a:gd name="T15" fmla="*/ 1154 h 1989"/>
                <a:gd name="T16" fmla="*/ 199 w 1855"/>
                <a:gd name="T17" fmla="*/ 994 h 1989"/>
                <a:gd name="T18" fmla="*/ 208 w 1855"/>
                <a:gd name="T19" fmla="*/ 872 h 1989"/>
                <a:gd name="T20" fmla="*/ 236 w 1855"/>
                <a:gd name="T21" fmla="*/ 755 h 1989"/>
                <a:gd name="T22" fmla="*/ 280 w 1855"/>
                <a:gd name="T23" fmla="*/ 645 h 1989"/>
                <a:gd name="T24" fmla="*/ 339 w 1855"/>
                <a:gd name="T25" fmla="*/ 545 h 1989"/>
                <a:gd name="T26" fmla="*/ 411 w 1855"/>
                <a:gd name="T27" fmla="*/ 454 h 1989"/>
                <a:gd name="T28" fmla="*/ 496 w 1855"/>
                <a:gd name="T29" fmla="*/ 374 h 1989"/>
                <a:gd name="T30" fmla="*/ 584 w 1855"/>
                <a:gd name="T31" fmla="*/ 313 h 1989"/>
                <a:gd name="T32" fmla="*/ 719 w 1855"/>
                <a:gd name="T33" fmla="*/ 248 h 1989"/>
                <a:gd name="T34" fmla="*/ 868 w 1855"/>
                <a:gd name="T35" fmla="*/ 209 h 1989"/>
                <a:gd name="T36" fmla="*/ 994 w 1855"/>
                <a:gd name="T37" fmla="*/ 199 h 1989"/>
                <a:gd name="T38" fmla="*/ 1110 w 1855"/>
                <a:gd name="T39" fmla="*/ 207 h 1989"/>
                <a:gd name="T40" fmla="*/ 1220 w 1855"/>
                <a:gd name="T41" fmla="*/ 231 h 1989"/>
                <a:gd name="T42" fmla="*/ 1324 w 1855"/>
                <a:gd name="T43" fmla="*/ 271 h 1989"/>
                <a:gd name="T44" fmla="*/ 1421 w 1855"/>
                <a:gd name="T45" fmla="*/ 323 h 1989"/>
                <a:gd name="T46" fmla="*/ 1587 w 1855"/>
                <a:gd name="T47" fmla="*/ 466 h 1989"/>
                <a:gd name="T48" fmla="*/ 1822 w 1855"/>
                <a:gd name="T49" fmla="*/ 445 h 1989"/>
                <a:gd name="T50" fmla="*/ 1723 w 1855"/>
                <a:gd name="T51" fmla="*/ 318 h 1989"/>
                <a:gd name="T52" fmla="*/ 1605 w 1855"/>
                <a:gd name="T53" fmla="*/ 210 h 1989"/>
                <a:gd name="T54" fmla="*/ 1470 w 1855"/>
                <a:gd name="T55" fmla="*/ 121 h 1989"/>
                <a:gd name="T56" fmla="*/ 1322 w 1855"/>
                <a:gd name="T57" fmla="*/ 56 h 1989"/>
                <a:gd name="T58" fmla="*/ 1162 w 1855"/>
                <a:gd name="T59" fmla="*/ 14 h 1989"/>
                <a:gd name="T60" fmla="*/ 994 w 1855"/>
                <a:gd name="T61" fmla="*/ 0 h 1989"/>
                <a:gd name="T62" fmla="*/ 847 w 1855"/>
                <a:gd name="T63" fmla="*/ 11 h 1989"/>
                <a:gd name="T64" fmla="*/ 674 w 1855"/>
                <a:gd name="T65" fmla="*/ 53 h 1989"/>
                <a:gd name="T66" fmla="*/ 514 w 1855"/>
                <a:gd name="T67" fmla="*/ 123 h 1989"/>
                <a:gd name="T68" fmla="*/ 404 w 1855"/>
                <a:gd name="T69" fmla="*/ 194 h 1989"/>
                <a:gd name="T70" fmla="*/ 289 w 1855"/>
                <a:gd name="T71" fmla="*/ 293 h 1989"/>
                <a:gd name="T72" fmla="*/ 191 w 1855"/>
                <a:gd name="T73" fmla="*/ 409 h 1989"/>
                <a:gd name="T74" fmla="*/ 110 w 1855"/>
                <a:gd name="T75" fmla="*/ 539 h 1989"/>
                <a:gd name="T76" fmla="*/ 51 w 1855"/>
                <a:gd name="T77" fmla="*/ 681 h 1989"/>
                <a:gd name="T78" fmla="*/ 13 w 1855"/>
                <a:gd name="T79" fmla="*/ 834 h 1989"/>
                <a:gd name="T80" fmla="*/ 0 w 1855"/>
                <a:gd name="T81" fmla="*/ 994 h 1989"/>
                <a:gd name="T82" fmla="*/ 5 w 1855"/>
                <a:gd name="T83" fmla="*/ 1097 h 1989"/>
                <a:gd name="T84" fmla="*/ 26 w 1855"/>
                <a:gd name="T85" fmla="*/ 1219 h 1989"/>
                <a:gd name="T86" fmla="*/ 78 w 1855"/>
                <a:gd name="T87" fmla="*/ 1382 h 1989"/>
                <a:gd name="T88" fmla="*/ 197 w 1855"/>
                <a:gd name="T89" fmla="*/ 1590 h 1989"/>
                <a:gd name="T90" fmla="*/ 362 w 1855"/>
                <a:gd name="T91" fmla="*/ 1762 h 1989"/>
                <a:gd name="T92" fmla="*/ 563 w 1855"/>
                <a:gd name="T93" fmla="*/ 1891 h 1989"/>
                <a:gd name="T94" fmla="*/ 745 w 1855"/>
                <a:gd name="T95" fmla="*/ 1958 h 1989"/>
                <a:gd name="T96" fmla="*/ 868 w 1855"/>
                <a:gd name="T97" fmla="*/ 1981 h 1989"/>
                <a:gd name="T98" fmla="*/ 994 w 1855"/>
                <a:gd name="T99" fmla="*/ 1989 h 1989"/>
                <a:gd name="T100" fmla="*/ 1097 w 1855"/>
                <a:gd name="T101" fmla="*/ 1984 h 1989"/>
                <a:gd name="T102" fmla="*/ 1222 w 1855"/>
                <a:gd name="T103" fmla="*/ 1963 h 1989"/>
                <a:gd name="T104" fmla="*/ 1341 w 1855"/>
                <a:gd name="T105" fmla="*/ 1926 h 1989"/>
                <a:gd name="T106" fmla="*/ 1322 w 1855"/>
                <a:gd name="T107" fmla="*/ 1881 h 1989"/>
                <a:gd name="T108" fmla="*/ 1167 w 1855"/>
                <a:gd name="T109" fmla="*/ 1777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55" h="1989">
                  <a:moveTo>
                    <a:pt x="1167" y="1777"/>
                  </a:moveTo>
                  <a:lnTo>
                    <a:pt x="1170" y="1771"/>
                  </a:lnTo>
                  <a:lnTo>
                    <a:pt x="1170" y="1771"/>
                  </a:lnTo>
                  <a:lnTo>
                    <a:pt x="1148" y="1775"/>
                  </a:lnTo>
                  <a:lnTo>
                    <a:pt x="1127" y="1779"/>
                  </a:lnTo>
                  <a:lnTo>
                    <a:pt x="1106" y="1782"/>
                  </a:lnTo>
                  <a:lnTo>
                    <a:pt x="1084" y="1785"/>
                  </a:lnTo>
                  <a:lnTo>
                    <a:pt x="1061" y="1787"/>
                  </a:lnTo>
                  <a:lnTo>
                    <a:pt x="1039" y="1789"/>
                  </a:lnTo>
                  <a:lnTo>
                    <a:pt x="1016" y="1790"/>
                  </a:lnTo>
                  <a:lnTo>
                    <a:pt x="994" y="1790"/>
                  </a:lnTo>
                  <a:lnTo>
                    <a:pt x="994" y="1790"/>
                  </a:lnTo>
                  <a:lnTo>
                    <a:pt x="953" y="1789"/>
                  </a:lnTo>
                  <a:lnTo>
                    <a:pt x="913" y="1786"/>
                  </a:lnTo>
                  <a:lnTo>
                    <a:pt x="873" y="1781"/>
                  </a:lnTo>
                  <a:lnTo>
                    <a:pt x="834" y="1774"/>
                  </a:lnTo>
                  <a:lnTo>
                    <a:pt x="795" y="1765"/>
                  </a:lnTo>
                  <a:lnTo>
                    <a:pt x="758" y="1754"/>
                  </a:lnTo>
                  <a:lnTo>
                    <a:pt x="721" y="1741"/>
                  </a:lnTo>
                  <a:lnTo>
                    <a:pt x="685" y="1727"/>
                  </a:lnTo>
                  <a:lnTo>
                    <a:pt x="649" y="1711"/>
                  </a:lnTo>
                  <a:lnTo>
                    <a:pt x="615" y="1694"/>
                  </a:lnTo>
                  <a:lnTo>
                    <a:pt x="582" y="1675"/>
                  </a:lnTo>
                  <a:lnTo>
                    <a:pt x="550" y="1654"/>
                  </a:lnTo>
                  <a:lnTo>
                    <a:pt x="518" y="1632"/>
                  </a:lnTo>
                  <a:lnTo>
                    <a:pt x="489" y="1608"/>
                  </a:lnTo>
                  <a:lnTo>
                    <a:pt x="460" y="1583"/>
                  </a:lnTo>
                  <a:lnTo>
                    <a:pt x="432" y="1556"/>
                  </a:lnTo>
                  <a:lnTo>
                    <a:pt x="406" y="1529"/>
                  </a:lnTo>
                  <a:lnTo>
                    <a:pt x="381" y="1500"/>
                  </a:lnTo>
                  <a:lnTo>
                    <a:pt x="357" y="1470"/>
                  </a:lnTo>
                  <a:lnTo>
                    <a:pt x="334" y="1439"/>
                  </a:lnTo>
                  <a:lnTo>
                    <a:pt x="314" y="1407"/>
                  </a:lnTo>
                  <a:lnTo>
                    <a:pt x="295" y="1373"/>
                  </a:lnTo>
                  <a:lnTo>
                    <a:pt x="278" y="1339"/>
                  </a:lnTo>
                  <a:lnTo>
                    <a:pt x="262" y="1304"/>
                  </a:lnTo>
                  <a:lnTo>
                    <a:pt x="248" y="1267"/>
                  </a:lnTo>
                  <a:lnTo>
                    <a:pt x="235" y="1231"/>
                  </a:lnTo>
                  <a:lnTo>
                    <a:pt x="224" y="1193"/>
                  </a:lnTo>
                  <a:lnTo>
                    <a:pt x="215" y="1154"/>
                  </a:lnTo>
                  <a:lnTo>
                    <a:pt x="208" y="1116"/>
                  </a:lnTo>
                  <a:lnTo>
                    <a:pt x="203" y="1075"/>
                  </a:lnTo>
                  <a:lnTo>
                    <a:pt x="200" y="1035"/>
                  </a:lnTo>
                  <a:lnTo>
                    <a:pt x="199" y="994"/>
                  </a:lnTo>
                  <a:lnTo>
                    <a:pt x="199" y="994"/>
                  </a:lnTo>
                  <a:lnTo>
                    <a:pt x="199" y="969"/>
                  </a:lnTo>
                  <a:lnTo>
                    <a:pt x="200" y="945"/>
                  </a:lnTo>
                  <a:lnTo>
                    <a:pt x="202" y="920"/>
                  </a:lnTo>
                  <a:lnTo>
                    <a:pt x="205" y="895"/>
                  </a:lnTo>
                  <a:lnTo>
                    <a:pt x="208" y="872"/>
                  </a:lnTo>
                  <a:lnTo>
                    <a:pt x="212" y="848"/>
                  </a:lnTo>
                  <a:lnTo>
                    <a:pt x="217" y="824"/>
                  </a:lnTo>
                  <a:lnTo>
                    <a:pt x="222" y="800"/>
                  </a:lnTo>
                  <a:lnTo>
                    <a:pt x="229" y="777"/>
                  </a:lnTo>
                  <a:lnTo>
                    <a:pt x="236" y="755"/>
                  </a:lnTo>
                  <a:lnTo>
                    <a:pt x="244" y="733"/>
                  </a:lnTo>
                  <a:lnTo>
                    <a:pt x="252" y="710"/>
                  </a:lnTo>
                  <a:lnTo>
                    <a:pt x="261" y="688"/>
                  </a:lnTo>
                  <a:lnTo>
                    <a:pt x="270" y="666"/>
                  </a:lnTo>
                  <a:lnTo>
                    <a:pt x="280" y="645"/>
                  </a:lnTo>
                  <a:lnTo>
                    <a:pt x="290" y="625"/>
                  </a:lnTo>
                  <a:lnTo>
                    <a:pt x="301" y="603"/>
                  </a:lnTo>
                  <a:lnTo>
                    <a:pt x="313" y="583"/>
                  </a:lnTo>
                  <a:lnTo>
                    <a:pt x="325" y="564"/>
                  </a:lnTo>
                  <a:lnTo>
                    <a:pt x="339" y="545"/>
                  </a:lnTo>
                  <a:lnTo>
                    <a:pt x="353" y="526"/>
                  </a:lnTo>
                  <a:lnTo>
                    <a:pt x="366" y="506"/>
                  </a:lnTo>
                  <a:lnTo>
                    <a:pt x="381" y="488"/>
                  </a:lnTo>
                  <a:lnTo>
                    <a:pt x="396" y="471"/>
                  </a:lnTo>
                  <a:lnTo>
                    <a:pt x="411" y="454"/>
                  </a:lnTo>
                  <a:lnTo>
                    <a:pt x="427" y="437"/>
                  </a:lnTo>
                  <a:lnTo>
                    <a:pt x="445" y="420"/>
                  </a:lnTo>
                  <a:lnTo>
                    <a:pt x="461" y="404"/>
                  </a:lnTo>
                  <a:lnTo>
                    <a:pt x="479" y="389"/>
                  </a:lnTo>
                  <a:lnTo>
                    <a:pt x="496" y="374"/>
                  </a:lnTo>
                  <a:lnTo>
                    <a:pt x="515" y="360"/>
                  </a:lnTo>
                  <a:lnTo>
                    <a:pt x="533" y="347"/>
                  </a:lnTo>
                  <a:lnTo>
                    <a:pt x="533" y="347"/>
                  </a:lnTo>
                  <a:lnTo>
                    <a:pt x="559" y="329"/>
                  </a:lnTo>
                  <a:lnTo>
                    <a:pt x="584" y="313"/>
                  </a:lnTo>
                  <a:lnTo>
                    <a:pt x="609" y="298"/>
                  </a:lnTo>
                  <a:lnTo>
                    <a:pt x="636" y="284"/>
                  </a:lnTo>
                  <a:lnTo>
                    <a:pt x="664" y="271"/>
                  </a:lnTo>
                  <a:lnTo>
                    <a:pt x="691" y="259"/>
                  </a:lnTo>
                  <a:lnTo>
                    <a:pt x="719" y="248"/>
                  </a:lnTo>
                  <a:lnTo>
                    <a:pt x="748" y="238"/>
                  </a:lnTo>
                  <a:lnTo>
                    <a:pt x="778" y="228"/>
                  </a:lnTo>
                  <a:lnTo>
                    <a:pt x="807" y="221"/>
                  </a:lnTo>
                  <a:lnTo>
                    <a:pt x="837" y="214"/>
                  </a:lnTo>
                  <a:lnTo>
                    <a:pt x="868" y="209"/>
                  </a:lnTo>
                  <a:lnTo>
                    <a:pt x="899" y="204"/>
                  </a:lnTo>
                  <a:lnTo>
                    <a:pt x="930" y="201"/>
                  </a:lnTo>
                  <a:lnTo>
                    <a:pt x="961" y="199"/>
                  </a:lnTo>
                  <a:lnTo>
                    <a:pt x="994" y="199"/>
                  </a:lnTo>
                  <a:lnTo>
                    <a:pt x="994" y="199"/>
                  </a:lnTo>
                  <a:lnTo>
                    <a:pt x="1017" y="199"/>
                  </a:lnTo>
                  <a:lnTo>
                    <a:pt x="1040" y="200"/>
                  </a:lnTo>
                  <a:lnTo>
                    <a:pt x="1063" y="202"/>
                  </a:lnTo>
                  <a:lnTo>
                    <a:pt x="1087" y="204"/>
                  </a:lnTo>
                  <a:lnTo>
                    <a:pt x="1110" y="207"/>
                  </a:lnTo>
                  <a:lnTo>
                    <a:pt x="1132" y="211"/>
                  </a:lnTo>
                  <a:lnTo>
                    <a:pt x="1154" y="215"/>
                  </a:lnTo>
                  <a:lnTo>
                    <a:pt x="1177" y="220"/>
                  </a:lnTo>
                  <a:lnTo>
                    <a:pt x="1199" y="225"/>
                  </a:lnTo>
                  <a:lnTo>
                    <a:pt x="1220" y="231"/>
                  </a:lnTo>
                  <a:lnTo>
                    <a:pt x="1241" y="239"/>
                  </a:lnTo>
                  <a:lnTo>
                    <a:pt x="1262" y="246"/>
                  </a:lnTo>
                  <a:lnTo>
                    <a:pt x="1284" y="254"/>
                  </a:lnTo>
                  <a:lnTo>
                    <a:pt x="1304" y="262"/>
                  </a:lnTo>
                  <a:lnTo>
                    <a:pt x="1324" y="271"/>
                  </a:lnTo>
                  <a:lnTo>
                    <a:pt x="1344" y="281"/>
                  </a:lnTo>
                  <a:lnTo>
                    <a:pt x="1363" y="290"/>
                  </a:lnTo>
                  <a:lnTo>
                    <a:pt x="1384" y="301"/>
                  </a:lnTo>
                  <a:lnTo>
                    <a:pt x="1402" y="312"/>
                  </a:lnTo>
                  <a:lnTo>
                    <a:pt x="1421" y="323"/>
                  </a:lnTo>
                  <a:lnTo>
                    <a:pt x="1457" y="349"/>
                  </a:lnTo>
                  <a:lnTo>
                    <a:pt x="1492" y="375"/>
                  </a:lnTo>
                  <a:lnTo>
                    <a:pt x="1525" y="403"/>
                  </a:lnTo>
                  <a:lnTo>
                    <a:pt x="1557" y="434"/>
                  </a:lnTo>
                  <a:lnTo>
                    <a:pt x="1587" y="466"/>
                  </a:lnTo>
                  <a:lnTo>
                    <a:pt x="1616" y="499"/>
                  </a:lnTo>
                  <a:lnTo>
                    <a:pt x="1855" y="499"/>
                  </a:lnTo>
                  <a:lnTo>
                    <a:pt x="1855" y="499"/>
                  </a:lnTo>
                  <a:lnTo>
                    <a:pt x="1839" y="472"/>
                  </a:lnTo>
                  <a:lnTo>
                    <a:pt x="1822" y="445"/>
                  </a:lnTo>
                  <a:lnTo>
                    <a:pt x="1804" y="418"/>
                  </a:lnTo>
                  <a:lnTo>
                    <a:pt x="1784" y="392"/>
                  </a:lnTo>
                  <a:lnTo>
                    <a:pt x="1764" y="367"/>
                  </a:lnTo>
                  <a:lnTo>
                    <a:pt x="1744" y="343"/>
                  </a:lnTo>
                  <a:lnTo>
                    <a:pt x="1723" y="318"/>
                  </a:lnTo>
                  <a:lnTo>
                    <a:pt x="1701" y="295"/>
                  </a:lnTo>
                  <a:lnTo>
                    <a:pt x="1677" y="273"/>
                  </a:lnTo>
                  <a:lnTo>
                    <a:pt x="1654" y="252"/>
                  </a:lnTo>
                  <a:lnTo>
                    <a:pt x="1630" y="230"/>
                  </a:lnTo>
                  <a:lnTo>
                    <a:pt x="1605" y="210"/>
                  </a:lnTo>
                  <a:lnTo>
                    <a:pt x="1579" y="191"/>
                  </a:lnTo>
                  <a:lnTo>
                    <a:pt x="1553" y="172"/>
                  </a:lnTo>
                  <a:lnTo>
                    <a:pt x="1526" y="155"/>
                  </a:lnTo>
                  <a:lnTo>
                    <a:pt x="1499" y="137"/>
                  </a:lnTo>
                  <a:lnTo>
                    <a:pt x="1470" y="121"/>
                  </a:lnTo>
                  <a:lnTo>
                    <a:pt x="1442" y="107"/>
                  </a:lnTo>
                  <a:lnTo>
                    <a:pt x="1413" y="93"/>
                  </a:lnTo>
                  <a:lnTo>
                    <a:pt x="1384" y="79"/>
                  </a:lnTo>
                  <a:lnTo>
                    <a:pt x="1353" y="67"/>
                  </a:lnTo>
                  <a:lnTo>
                    <a:pt x="1322" y="56"/>
                  </a:lnTo>
                  <a:lnTo>
                    <a:pt x="1292" y="46"/>
                  </a:lnTo>
                  <a:lnTo>
                    <a:pt x="1259" y="36"/>
                  </a:lnTo>
                  <a:lnTo>
                    <a:pt x="1228" y="27"/>
                  </a:lnTo>
                  <a:lnTo>
                    <a:pt x="1196" y="20"/>
                  </a:lnTo>
                  <a:lnTo>
                    <a:pt x="1162" y="14"/>
                  </a:lnTo>
                  <a:lnTo>
                    <a:pt x="1130" y="9"/>
                  </a:lnTo>
                  <a:lnTo>
                    <a:pt x="1096" y="5"/>
                  </a:lnTo>
                  <a:lnTo>
                    <a:pt x="1062" y="2"/>
                  </a:lnTo>
                  <a:lnTo>
                    <a:pt x="1028" y="1"/>
                  </a:lnTo>
                  <a:lnTo>
                    <a:pt x="994" y="0"/>
                  </a:lnTo>
                  <a:lnTo>
                    <a:pt x="994" y="0"/>
                  </a:lnTo>
                  <a:lnTo>
                    <a:pt x="956" y="1"/>
                  </a:lnTo>
                  <a:lnTo>
                    <a:pt x="920" y="3"/>
                  </a:lnTo>
                  <a:lnTo>
                    <a:pt x="884" y="6"/>
                  </a:lnTo>
                  <a:lnTo>
                    <a:pt x="847" y="11"/>
                  </a:lnTo>
                  <a:lnTo>
                    <a:pt x="812" y="16"/>
                  </a:lnTo>
                  <a:lnTo>
                    <a:pt x="777" y="24"/>
                  </a:lnTo>
                  <a:lnTo>
                    <a:pt x="742" y="32"/>
                  </a:lnTo>
                  <a:lnTo>
                    <a:pt x="708" y="41"/>
                  </a:lnTo>
                  <a:lnTo>
                    <a:pt x="674" y="53"/>
                  </a:lnTo>
                  <a:lnTo>
                    <a:pt x="641" y="65"/>
                  </a:lnTo>
                  <a:lnTo>
                    <a:pt x="608" y="78"/>
                  </a:lnTo>
                  <a:lnTo>
                    <a:pt x="577" y="92"/>
                  </a:lnTo>
                  <a:lnTo>
                    <a:pt x="544" y="107"/>
                  </a:lnTo>
                  <a:lnTo>
                    <a:pt x="514" y="123"/>
                  </a:lnTo>
                  <a:lnTo>
                    <a:pt x="484" y="141"/>
                  </a:lnTo>
                  <a:lnTo>
                    <a:pt x="455" y="159"/>
                  </a:lnTo>
                  <a:lnTo>
                    <a:pt x="455" y="159"/>
                  </a:lnTo>
                  <a:lnTo>
                    <a:pt x="429" y="176"/>
                  </a:lnTo>
                  <a:lnTo>
                    <a:pt x="404" y="194"/>
                  </a:lnTo>
                  <a:lnTo>
                    <a:pt x="380" y="212"/>
                  </a:lnTo>
                  <a:lnTo>
                    <a:pt x="357" y="231"/>
                  </a:lnTo>
                  <a:lnTo>
                    <a:pt x="333" y="252"/>
                  </a:lnTo>
                  <a:lnTo>
                    <a:pt x="311" y="272"/>
                  </a:lnTo>
                  <a:lnTo>
                    <a:pt x="289" y="293"/>
                  </a:lnTo>
                  <a:lnTo>
                    <a:pt x="268" y="315"/>
                  </a:lnTo>
                  <a:lnTo>
                    <a:pt x="248" y="338"/>
                  </a:lnTo>
                  <a:lnTo>
                    <a:pt x="228" y="361"/>
                  </a:lnTo>
                  <a:lnTo>
                    <a:pt x="209" y="385"/>
                  </a:lnTo>
                  <a:lnTo>
                    <a:pt x="191" y="409"/>
                  </a:lnTo>
                  <a:lnTo>
                    <a:pt x="173" y="434"/>
                  </a:lnTo>
                  <a:lnTo>
                    <a:pt x="157" y="459"/>
                  </a:lnTo>
                  <a:lnTo>
                    <a:pt x="141" y="485"/>
                  </a:lnTo>
                  <a:lnTo>
                    <a:pt x="124" y="511"/>
                  </a:lnTo>
                  <a:lnTo>
                    <a:pt x="110" y="539"/>
                  </a:lnTo>
                  <a:lnTo>
                    <a:pt x="97" y="567"/>
                  </a:lnTo>
                  <a:lnTo>
                    <a:pt x="84" y="594"/>
                  </a:lnTo>
                  <a:lnTo>
                    <a:pt x="72" y="623"/>
                  </a:lnTo>
                  <a:lnTo>
                    <a:pt x="61" y="652"/>
                  </a:lnTo>
                  <a:lnTo>
                    <a:pt x="51" y="681"/>
                  </a:lnTo>
                  <a:lnTo>
                    <a:pt x="42" y="710"/>
                  </a:lnTo>
                  <a:lnTo>
                    <a:pt x="33" y="741"/>
                  </a:lnTo>
                  <a:lnTo>
                    <a:pt x="26" y="771"/>
                  </a:lnTo>
                  <a:lnTo>
                    <a:pt x="18" y="802"/>
                  </a:lnTo>
                  <a:lnTo>
                    <a:pt x="13" y="834"/>
                  </a:lnTo>
                  <a:lnTo>
                    <a:pt x="8" y="865"/>
                  </a:lnTo>
                  <a:lnTo>
                    <a:pt x="5" y="897"/>
                  </a:lnTo>
                  <a:lnTo>
                    <a:pt x="2" y="930"/>
                  </a:lnTo>
                  <a:lnTo>
                    <a:pt x="1" y="962"/>
                  </a:lnTo>
                  <a:lnTo>
                    <a:pt x="0" y="994"/>
                  </a:lnTo>
                  <a:lnTo>
                    <a:pt x="0" y="994"/>
                  </a:lnTo>
                  <a:lnTo>
                    <a:pt x="0" y="1020"/>
                  </a:lnTo>
                  <a:lnTo>
                    <a:pt x="1" y="1046"/>
                  </a:lnTo>
                  <a:lnTo>
                    <a:pt x="3" y="1071"/>
                  </a:lnTo>
                  <a:lnTo>
                    <a:pt x="5" y="1097"/>
                  </a:lnTo>
                  <a:lnTo>
                    <a:pt x="8" y="1121"/>
                  </a:lnTo>
                  <a:lnTo>
                    <a:pt x="11" y="1146"/>
                  </a:lnTo>
                  <a:lnTo>
                    <a:pt x="15" y="1170"/>
                  </a:lnTo>
                  <a:lnTo>
                    <a:pt x="20" y="1195"/>
                  </a:lnTo>
                  <a:lnTo>
                    <a:pt x="26" y="1219"/>
                  </a:lnTo>
                  <a:lnTo>
                    <a:pt x="32" y="1243"/>
                  </a:lnTo>
                  <a:lnTo>
                    <a:pt x="38" y="1266"/>
                  </a:lnTo>
                  <a:lnTo>
                    <a:pt x="45" y="1291"/>
                  </a:lnTo>
                  <a:lnTo>
                    <a:pt x="61" y="1336"/>
                  </a:lnTo>
                  <a:lnTo>
                    <a:pt x="78" y="1382"/>
                  </a:lnTo>
                  <a:lnTo>
                    <a:pt x="98" y="1426"/>
                  </a:lnTo>
                  <a:lnTo>
                    <a:pt x="120" y="1468"/>
                  </a:lnTo>
                  <a:lnTo>
                    <a:pt x="144" y="1510"/>
                  </a:lnTo>
                  <a:lnTo>
                    <a:pt x="170" y="1550"/>
                  </a:lnTo>
                  <a:lnTo>
                    <a:pt x="197" y="1590"/>
                  </a:lnTo>
                  <a:lnTo>
                    <a:pt x="227" y="1627"/>
                  </a:lnTo>
                  <a:lnTo>
                    <a:pt x="259" y="1663"/>
                  </a:lnTo>
                  <a:lnTo>
                    <a:pt x="291" y="1698"/>
                  </a:lnTo>
                  <a:lnTo>
                    <a:pt x="325" y="1730"/>
                  </a:lnTo>
                  <a:lnTo>
                    <a:pt x="362" y="1762"/>
                  </a:lnTo>
                  <a:lnTo>
                    <a:pt x="399" y="1792"/>
                  </a:lnTo>
                  <a:lnTo>
                    <a:pt x="438" y="1819"/>
                  </a:lnTo>
                  <a:lnTo>
                    <a:pt x="479" y="1845"/>
                  </a:lnTo>
                  <a:lnTo>
                    <a:pt x="520" y="1869"/>
                  </a:lnTo>
                  <a:lnTo>
                    <a:pt x="563" y="1891"/>
                  </a:lnTo>
                  <a:lnTo>
                    <a:pt x="607" y="1911"/>
                  </a:lnTo>
                  <a:lnTo>
                    <a:pt x="653" y="1928"/>
                  </a:lnTo>
                  <a:lnTo>
                    <a:pt x="698" y="1944"/>
                  </a:lnTo>
                  <a:lnTo>
                    <a:pt x="722" y="1952"/>
                  </a:lnTo>
                  <a:lnTo>
                    <a:pt x="745" y="1958"/>
                  </a:lnTo>
                  <a:lnTo>
                    <a:pt x="770" y="1964"/>
                  </a:lnTo>
                  <a:lnTo>
                    <a:pt x="794" y="1969"/>
                  </a:lnTo>
                  <a:lnTo>
                    <a:pt x="818" y="1974"/>
                  </a:lnTo>
                  <a:lnTo>
                    <a:pt x="842" y="1978"/>
                  </a:lnTo>
                  <a:lnTo>
                    <a:pt x="868" y="1981"/>
                  </a:lnTo>
                  <a:lnTo>
                    <a:pt x="892" y="1984"/>
                  </a:lnTo>
                  <a:lnTo>
                    <a:pt x="917" y="1986"/>
                  </a:lnTo>
                  <a:lnTo>
                    <a:pt x="942" y="1988"/>
                  </a:lnTo>
                  <a:lnTo>
                    <a:pt x="969" y="1989"/>
                  </a:lnTo>
                  <a:lnTo>
                    <a:pt x="994" y="1989"/>
                  </a:lnTo>
                  <a:lnTo>
                    <a:pt x="994" y="1989"/>
                  </a:lnTo>
                  <a:lnTo>
                    <a:pt x="1020" y="1989"/>
                  </a:lnTo>
                  <a:lnTo>
                    <a:pt x="1046" y="1988"/>
                  </a:lnTo>
                  <a:lnTo>
                    <a:pt x="1072" y="1986"/>
                  </a:lnTo>
                  <a:lnTo>
                    <a:pt x="1097" y="1984"/>
                  </a:lnTo>
                  <a:lnTo>
                    <a:pt x="1123" y="1981"/>
                  </a:lnTo>
                  <a:lnTo>
                    <a:pt x="1147" y="1977"/>
                  </a:lnTo>
                  <a:lnTo>
                    <a:pt x="1173" y="1973"/>
                  </a:lnTo>
                  <a:lnTo>
                    <a:pt x="1198" y="1968"/>
                  </a:lnTo>
                  <a:lnTo>
                    <a:pt x="1222" y="1963"/>
                  </a:lnTo>
                  <a:lnTo>
                    <a:pt x="1246" y="1957"/>
                  </a:lnTo>
                  <a:lnTo>
                    <a:pt x="1270" y="1949"/>
                  </a:lnTo>
                  <a:lnTo>
                    <a:pt x="1295" y="1942"/>
                  </a:lnTo>
                  <a:lnTo>
                    <a:pt x="1318" y="1934"/>
                  </a:lnTo>
                  <a:lnTo>
                    <a:pt x="1341" y="1926"/>
                  </a:lnTo>
                  <a:lnTo>
                    <a:pt x="1364" y="1917"/>
                  </a:lnTo>
                  <a:lnTo>
                    <a:pt x="1387" y="1908"/>
                  </a:lnTo>
                  <a:lnTo>
                    <a:pt x="1387" y="1908"/>
                  </a:lnTo>
                  <a:lnTo>
                    <a:pt x="1353" y="1895"/>
                  </a:lnTo>
                  <a:lnTo>
                    <a:pt x="1322" y="1881"/>
                  </a:lnTo>
                  <a:lnTo>
                    <a:pt x="1307" y="1873"/>
                  </a:lnTo>
                  <a:lnTo>
                    <a:pt x="1293" y="1865"/>
                  </a:lnTo>
                  <a:lnTo>
                    <a:pt x="1279" y="1855"/>
                  </a:lnTo>
                  <a:lnTo>
                    <a:pt x="1265" y="1846"/>
                  </a:lnTo>
                  <a:lnTo>
                    <a:pt x="1167" y="17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63">
              <a:extLst>
                <a:ext uri="{FF2B5EF4-FFF2-40B4-BE49-F238E27FC236}">
                  <a16:creationId xmlns:a16="http://schemas.microsoft.com/office/drawing/2014/main" id="{89E9CAD0-8AA9-4FED-BD49-CD259C44872F}"/>
                </a:ext>
              </a:extLst>
            </p:cNvPr>
            <p:cNvSpPr>
              <a:spLocks/>
            </p:cNvSpPr>
            <p:nvPr/>
          </p:nvSpPr>
          <p:spPr bwMode="auto">
            <a:xfrm>
              <a:off x="2881737" y="4773253"/>
              <a:ext cx="298487" cy="603558"/>
            </a:xfrm>
            <a:custGeom>
              <a:avLst/>
              <a:gdLst>
                <a:gd name="T0" fmla="*/ 344 w 682"/>
                <a:gd name="T1" fmla="*/ 544 h 1376"/>
                <a:gd name="T2" fmla="*/ 286 w 682"/>
                <a:gd name="T3" fmla="*/ 510 h 1376"/>
                <a:gd name="T4" fmla="*/ 255 w 682"/>
                <a:gd name="T5" fmla="*/ 477 h 1376"/>
                <a:gd name="T6" fmla="*/ 246 w 682"/>
                <a:gd name="T7" fmla="*/ 445 h 1376"/>
                <a:gd name="T8" fmla="*/ 247 w 682"/>
                <a:gd name="T9" fmla="*/ 420 h 1376"/>
                <a:gd name="T10" fmla="*/ 260 w 682"/>
                <a:gd name="T11" fmla="*/ 389 h 1376"/>
                <a:gd name="T12" fmla="*/ 290 w 682"/>
                <a:gd name="T13" fmla="*/ 363 h 1376"/>
                <a:gd name="T14" fmla="*/ 336 w 682"/>
                <a:gd name="T15" fmla="*/ 348 h 1376"/>
                <a:gd name="T16" fmla="*/ 384 w 682"/>
                <a:gd name="T17" fmla="*/ 346 h 1376"/>
                <a:gd name="T18" fmla="*/ 457 w 682"/>
                <a:gd name="T19" fmla="*/ 357 h 1376"/>
                <a:gd name="T20" fmla="*/ 532 w 682"/>
                <a:gd name="T21" fmla="*/ 388 h 1376"/>
                <a:gd name="T22" fmla="*/ 626 w 682"/>
                <a:gd name="T23" fmla="*/ 214 h 1376"/>
                <a:gd name="T24" fmla="*/ 563 w 682"/>
                <a:gd name="T25" fmla="*/ 183 h 1376"/>
                <a:gd name="T26" fmla="*/ 469 w 682"/>
                <a:gd name="T27" fmla="*/ 159 h 1376"/>
                <a:gd name="T28" fmla="*/ 259 w 682"/>
                <a:gd name="T29" fmla="*/ 167 h 1376"/>
                <a:gd name="T30" fmla="*/ 184 w 682"/>
                <a:gd name="T31" fmla="*/ 196 h 1376"/>
                <a:gd name="T32" fmla="*/ 103 w 682"/>
                <a:gd name="T33" fmla="*/ 254 h 1376"/>
                <a:gd name="T34" fmla="*/ 48 w 682"/>
                <a:gd name="T35" fmla="*/ 334 h 1376"/>
                <a:gd name="T36" fmla="*/ 24 w 682"/>
                <a:gd name="T37" fmla="*/ 430 h 1376"/>
                <a:gd name="T38" fmla="*/ 24 w 682"/>
                <a:gd name="T39" fmla="*/ 488 h 1376"/>
                <a:gd name="T40" fmla="*/ 37 w 682"/>
                <a:gd name="T41" fmla="*/ 545 h 1376"/>
                <a:gd name="T42" fmla="*/ 60 w 682"/>
                <a:gd name="T43" fmla="*/ 595 h 1376"/>
                <a:gd name="T44" fmla="*/ 93 w 682"/>
                <a:gd name="T45" fmla="*/ 638 h 1376"/>
                <a:gd name="T46" fmla="*/ 179 w 682"/>
                <a:gd name="T47" fmla="*/ 706 h 1376"/>
                <a:gd name="T48" fmla="*/ 281 w 682"/>
                <a:gd name="T49" fmla="*/ 757 h 1376"/>
                <a:gd name="T50" fmla="*/ 352 w 682"/>
                <a:gd name="T51" fmla="*/ 788 h 1376"/>
                <a:gd name="T52" fmla="*/ 414 w 682"/>
                <a:gd name="T53" fmla="*/ 825 h 1376"/>
                <a:gd name="T54" fmla="*/ 445 w 682"/>
                <a:gd name="T55" fmla="*/ 862 h 1376"/>
                <a:gd name="T56" fmla="*/ 457 w 682"/>
                <a:gd name="T57" fmla="*/ 897 h 1376"/>
                <a:gd name="T58" fmla="*/ 455 w 682"/>
                <a:gd name="T59" fmla="*/ 936 h 1376"/>
                <a:gd name="T60" fmla="*/ 435 w 682"/>
                <a:gd name="T61" fmla="*/ 977 h 1376"/>
                <a:gd name="T62" fmla="*/ 398 w 682"/>
                <a:gd name="T63" fmla="*/ 1005 h 1376"/>
                <a:gd name="T64" fmla="*/ 346 w 682"/>
                <a:gd name="T65" fmla="*/ 1020 h 1376"/>
                <a:gd name="T66" fmla="*/ 289 w 682"/>
                <a:gd name="T67" fmla="*/ 1021 h 1376"/>
                <a:gd name="T68" fmla="*/ 185 w 682"/>
                <a:gd name="T69" fmla="*/ 998 h 1376"/>
                <a:gd name="T70" fmla="*/ 67 w 682"/>
                <a:gd name="T71" fmla="*/ 931 h 1376"/>
                <a:gd name="T72" fmla="*/ 48 w 682"/>
                <a:gd name="T73" fmla="*/ 1155 h 1376"/>
                <a:gd name="T74" fmla="*/ 155 w 682"/>
                <a:gd name="T75" fmla="*/ 1198 h 1376"/>
                <a:gd name="T76" fmla="*/ 248 w 682"/>
                <a:gd name="T77" fmla="*/ 1376 h 1376"/>
                <a:gd name="T78" fmla="*/ 462 w 682"/>
                <a:gd name="T79" fmla="*/ 1196 h 1376"/>
                <a:gd name="T80" fmla="*/ 558 w 682"/>
                <a:gd name="T81" fmla="*/ 1146 h 1376"/>
                <a:gd name="T82" fmla="*/ 630 w 682"/>
                <a:gd name="T83" fmla="*/ 1073 h 1376"/>
                <a:gd name="T84" fmla="*/ 672 w 682"/>
                <a:gd name="T85" fmla="*/ 981 h 1376"/>
                <a:gd name="T86" fmla="*/ 682 w 682"/>
                <a:gd name="T87" fmla="*/ 902 h 1376"/>
                <a:gd name="T88" fmla="*/ 676 w 682"/>
                <a:gd name="T89" fmla="*/ 835 h 1376"/>
                <a:gd name="T90" fmla="*/ 658 w 682"/>
                <a:gd name="T91" fmla="*/ 777 h 1376"/>
                <a:gd name="T92" fmla="*/ 630 w 682"/>
                <a:gd name="T93" fmla="*/ 727 h 1376"/>
                <a:gd name="T94" fmla="*/ 574 w 682"/>
                <a:gd name="T95" fmla="*/ 666 h 1376"/>
                <a:gd name="T96" fmla="*/ 483 w 682"/>
                <a:gd name="T97" fmla="*/ 608 h 1376"/>
                <a:gd name="T98" fmla="*/ 413 w 682"/>
                <a:gd name="T99" fmla="*/ 574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2" h="1376">
                  <a:moveTo>
                    <a:pt x="413" y="574"/>
                  </a:moveTo>
                  <a:lnTo>
                    <a:pt x="413" y="574"/>
                  </a:lnTo>
                  <a:lnTo>
                    <a:pt x="364" y="553"/>
                  </a:lnTo>
                  <a:lnTo>
                    <a:pt x="344" y="544"/>
                  </a:lnTo>
                  <a:lnTo>
                    <a:pt x="326" y="535"/>
                  </a:lnTo>
                  <a:lnTo>
                    <a:pt x="311" y="526"/>
                  </a:lnTo>
                  <a:lnTo>
                    <a:pt x="297" y="518"/>
                  </a:lnTo>
                  <a:lnTo>
                    <a:pt x="286" y="510"/>
                  </a:lnTo>
                  <a:lnTo>
                    <a:pt x="275" y="502"/>
                  </a:lnTo>
                  <a:lnTo>
                    <a:pt x="267" y="494"/>
                  </a:lnTo>
                  <a:lnTo>
                    <a:pt x="260" y="486"/>
                  </a:lnTo>
                  <a:lnTo>
                    <a:pt x="255" y="477"/>
                  </a:lnTo>
                  <a:lnTo>
                    <a:pt x="251" y="470"/>
                  </a:lnTo>
                  <a:lnTo>
                    <a:pt x="248" y="462"/>
                  </a:lnTo>
                  <a:lnTo>
                    <a:pt x="247" y="454"/>
                  </a:lnTo>
                  <a:lnTo>
                    <a:pt x="246" y="445"/>
                  </a:lnTo>
                  <a:lnTo>
                    <a:pt x="245" y="437"/>
                  </a:lnTo>
                  <a:lnTo>
                    <a:pt x="245" y="437"/>
                  </a:lnTo>
                  <a:lnTo>
                    <a:pt x="246" y="429"/>
                  </a:lnTo>
                  <a:lnTo>
                    <a:pt x="247" y="420"/>
                  </a:lnTo>
                  <a:lnTo>
                    <a:pt x="249" y="412"/>
                  </a:lnTo>
                  <a:lnTo>
                    <a:pt x="252" y="404"/>
                  </a:lnTo>
                  <a:lnTo>
                    <a:pt x="255" y="397"/>
                  </a:lnTo>
                  <a:lnTo>
                    <a:pt x="260" y="389"/>
                  </a:lnTo>
                  <a:lnTo>
                    <a:pt x="266" y="381"/>
                  </a:lnTo>
                  <a:lnTo>
                    <a:pt x="272" y="375"/>
                  </a:lnTo>
                  <a:lnTo>
                    <a:pt x="280" y="369"/>
                  </a:lnTo>
                  <a:lnTo>
                    <a:pt x="290" y="363"/>
                  </a:lnTo>
                  <a:lnTo>
                    <a:pt x="300" y="358"/>
                  </a:lnTo>
                  <a:lnTo>
                    <a:pt x="311" y="354"/>
                  </a:lnTo>
                  <a:lnTo>
                    <a:pt x="323" y="351"/>
                  </a:lnTo>
                  <a:lnTo>
                    <a:pt x="336" y="348"/>
                  </a:lnTo>
                  <a:lnTo>
                    <a:pt x="351" y="347"/>
                  </a:lnTo>
                  <a:lnTo>
                    <a:pt x="367" y="346"/>
                  </a:lnTo>
                  <a:lnTo>
                    <a:pt x="367" y="346"/>
                  </a:lnTo>
                  <a:lnTo>
                    <a:pt x="384" y="346"/>
                  </a:lnTo>
                  <a:lnTo>
                    <a:pt x="401" y="348"/>
                  </a:lnTo>
                  <a:lnTo>
                    <a:pt x="416" y="349"/>
                  </a:lnTo>
                  <a:lnTo>
                    <a:pt x="430" y="351"/>
                  </a:lnTo>
                  <a:lnTo>
                    <a:pt x="457" y="357"/>
                  </a:lnTo>
                  <a:lnTo>
                    <a:pt x="480" y="364"/>
                  </a:lnTo>
                  <a:lnTo>
                    <a:pt x="501" y="372"/>
                  </a:lnTo>
                  <a:lnTo>
                    <a:pt x="518" y="380"/>
                  </a:lnTo>
                  <a:lnTo>
                    <a:pt x="532" y="388"/>
                  </a:lnTo>
                  <a:lnTo>
                    <a:pt x="543" y="394"/>
                  </a:lnTo>
                  <a:lnTo>
                    <a:pt x="587" y="419"/>
                  </a:lnTo>
                  <a:lnTo>
                    <a:pt x="658" y="233"/>
                  </a:lnTo>
                  <a:lnTo>
                    <a:pt x="626" y="214"/>
                  </a:lnTo>
                  <a:lnTo>
                    <a:pt x="626" y="214"/>
                  </a:lnTo>
                  <a:lnTo>
                    <a:pt x="606" y="203"/>
                  </a:lnTo>
                  <a:lnTo>
                    <a:pt x="584" y="192"/>
                  </a:lnTo>
                  <a:lnTo>
                    <a:pt x="563" y="183"/>
                  </a:lnTo>
                  <a:lnTo>
                    <a:pt x="540" y="175"/>
                  </a:lnTo>
                  <a:lnTo>
                    <a:pt x="518" y="169"/>
                  </a:lnTo>
                  <a:lnTo>
                    <a:pt x="493" y="163"/>
                  </a:lnTo>
                  <a:lnTo>
                    <a:pt x="469" y="159"/>
                  </a:lnTo>
                  <a:lnTo>
                    <a:pt x="444" y="156"/>
                  </a:lnTo>
                  <a:lnTo>
                    <a:pt x="444" y="0"/>
                  </a:lnTo>
                  <a:lnTo>
                    <a:pt x="259" y="0"/>
                  </a:lnTo>
                  <a:lnTo>
                    <a:pt x="259" y="167"/>
                  </a:lnTo>
                  <a:lnTo>
                    <a:pt x="259" y="167"/>
                  </a:lnTo>
                  <a:lnTo>
                    <a:pt x="232" y="175"/>
                  </a:lnTo>
                  <a:lnTo>
                    <a:pt x="207" y="184"/>
                  </a:lnTo>
                  <a:lnTo>
                    <a:pt x="184" y="196"/>
                  </a:lnTo>
                  <a:lnTo>
                    <a:pt x="161" y="209"/>
                  </a:lnTo>
                  <a:lnTo>
                    <a:pt x="140" y="223"/>
                  </a:lnTo>
                  <a:lnTo>
                    <a:pt x="120" y="238"/>
                  </a:lnTo>
                  <a:lnTo>
                    <a:pt x="103" y="254"/>
                  </a:lnTo>
                  <a:lnTo>
                    <a:pt x="87" y="272"/>
                  </a:lnTo>
                  <a:lnTo>
                    <a:pt x="71" y="292"/>
                  </a:lnTo>
                  <a:lnTo>
                    <a:pt x="59" y="313"/>
                  </a:lnTo>
                  <a:lnTo>
                    <a:pt x="48" y="334"/>
                  </a:lnTo>
                  <a:lnTo>
                    <a:pt x="39" y="356"/>
                  </a:lnTo>
                  <a:lnTo>
                    <a:pt x="32" y="379"/>
                  </a:lnTo>
                  <a:lnTo>
                    <a:pt x="27" y="405"/>
                  </a:lnTo>
                  <a:lnTo>
                    <a:pt x="24" y="430"/>
                  </a:lnTo>
                  <a:lnTo>
                    <a:pt x="22" y="455"/>
                  </a:lnTo>
                  <a:lnTo>
                    <a:pt x="22" y="455"/>
                  </a:lnTo>
                  <a:lnTo>
                    <a:pt x="23" y="471"/>
                  </a:lnTo>
                  <a:lnTo>
                    <a:pt x="24" y="488"/>
                  </a:lnTo>
                  <a:lnTo>
                    <a:pt x="26" y="503"/>
                  </a:lnTo>
                  <a:lnTo>
                    <a:pt x="29" y="517"/>
                  </a:lnTo>
                  <a:lnTo>
                    <a:pt x="32" y="531"/>
                  </a:lnTo>
                  <a:lnTo>
                    <a:pt x="37" y="545"/>
                  </a:lnTo>
                  <a:lnTo>
                    <a:pt x="42" y="558"/>
                  </a:lnTo>
                  <a:lnTo>
                    <a:pt x="47" y="570"/>
                  </a:lnTo>
                  <a:lnTo>
                    <a:pt x="53" y="584"/>
                  </a:lnTo>
                  <a:lnTo>
                    <a:pt x="60" y="595"/>
                  </a:lnTo>
                  <a:lnTo>
                    <a:pt x="67" y="606"/>
                  </a:lnTo>
                  <a:lnTo>
                    <a:pt x="75" y="617"/>
                  </a:lnTo>
                  <a:lnTo>
                    <a:pt x="85" y="628"/>
                  </a:lnTo>
                  <a:lnTo>
                    <a:pt x="93" y="638"/>
                  </a:lnTo>
                  <a:lnTo>
                    <a:pt x="113" y="657"/>
                  </a:lnTo>
                  <a:lnTo>
                    <a:pt x="133" y="675"/>
                  </a:lnTo>
                  <a:lnTo>
                    <a:pt x="156" y="691"/>
                  </a:lnTo>
                  <a:lnTo>
                    <a:pt x="179" y="706"/>
                  </a:lnTo>
                  <a:lnTo>
                    <a:pt x="204" y="720"/>
                  </a:lnTo>
                  <a:lnTo>
                    <a:pt x="230" y="733"/>
                  </a:lnTo>
                  <a:lnTo>
                    <a:pt x="255" y="745"/>
                  </a:lnTo>
                  <a:lnTo>
                    <a:pt x="281" y="757"/>
                  </a:lnTo>
                  <a:lnTo>
                    <a:pt x="309" y="768"/>
                  </a:lnTo>
                  <a:lnTo>
                    <a:pt x="309" y="768"/>
                  </a:lnTo>
                  <a:lnTo>
                    <a:pt x="332" y="778"/>
                  </a:lnTo>
                  <a:lnTo>
                    <a:pt x="352" y="788"/>
                  </a:lnTo>
                  <a:lnTo>
                    <a:pt x="371" y="797"/>
                  </a:lnTo>
                  <a:lnTo>
                    <a:pt x="387" y="807"/>
                  </a:lnTo>
                  <a:lnTo>
                    <a:pt x="402" y="816"/>
                  </a:lnTo>
                  <a:lnTo>
                    <a:pt x="414" y="825"/>
                  </a:lnTo>
                  <a:lnTo>
                    <a:pt x="424" y="835"/>
                  </a:lnTo>
                  <a:lnTo>
                    <a:pt x="432" y="844"/>
                  </a:lnTo>
                  <a:lnTo>
                    <a:pt x="439" y="853"/>
                  </a:lnTo>
                  <a:lnTo>
                    <a:pt x="445" y="862"/>
                  </a:lnTo>
                  <a:lnTo>
                    <a:pt x="449" y="871"/>
                  </a:lnTo>
                  <a:lnTo>
                    <a:pt x="453" y="880"/>
                  </a:lnTo>
                  <a:lnTo>
                    <a:pt x="455" y="888"/>
                  </a:lnTo>
                  <a:lnTo>
                    <a:pt x="457" y="897"/>
                  </a:lnTo>
                  <a:lnTo>
                    <a:pt x="458" y="913"/>
                  </a:lnTo>
                  <a:lnTo>
                    <a:pt x="458" y="913"/>
                  </a:lnTo>
                  <a:lnTo>
                    <a:pt x="457" y="925"/>
                  </a:lnTo>
                  <a:lnTo>
                    <a:pt x="455" y="936"/>
                  </a:lnTo>
                  <a:lnTo>
                    <a:pt x="452" y="947"/>
                  </a:lnTo>
                  <a:lnTo>
                    <a:pt x="447" y="958"/>
                  </a:lnTo>
                  <a:lnTo>
                    <a:pt x="442" y="968"/>
                  </a:lnTo>
                  <a:lnTo>
                    <a:pt x="435" y="977"/>
                  </a:lnTo>
                  <a:lnTo>
                    <a:pt x="428" y="985"/>
                  </a:lnTo>
                  <a:lnTo>
                    <a:pt x="419" y="993"/>
                  </a:lnTo>
                  <a:lnTo>
                    <a:pt x="409" y="999"/>
                  </a:lnTo>
                  <a:lnTo>
                    <a:pt x="398" y="1005"/>
                  </a:lnTo>
                  <a:lnTo>
                    <a:pt x="386" y="1010"/>
                  </a:lnTo>
                  <a:lnTo>
                    <a:pt x="373" y="1015"/>
                  </a:lnTo>
                  <a:lnTo>
                    <a:pt x="360" y="1018"/>
                  </a:lnTo>
                  <a:lnTo>
                    <a:pt x="346" y="1020"/>
                  </a:lnTo>
                  <a:lnTo>
                    <a:pt x="331" y="1022"/>
                  </a:lnTo>
                  <a:lnTo>
                    <a:pt x="316" y="1022"/>
                  </a:lnTo>
                  <a:lnTo>
                    <a:pt x="316" y="1022"/>
                  </a:lnTo>
                  <a:lnTo>
                    <a:pt x="289" y="1021"/>
                  </a:lnTo>
                  <a:lnTo>
                    <a:pt x="262" y="1018"/>
                  </a:lnTo>
                  <a:lnTo>
                    <a:pt x="236" y="1014"/>
                  </a:lnTo>
                  <a:lnTo>
                    <a:pt x="210" y="1007"/>
                  </a:lnTo>
                  <a:lnTo>
                    <a:pt x="185" y="998"/>
                  </a:lnTo>
                  <a:lnTo>
                    <a:pt x="160" y="988"/>
                  </a:lnTo>
                  <a:lnTo>
                    <a:pt x="137" y="976"/>
                  </a:lnTo>
                  <a:lnTo>
                    <a:pt x="115" y="963"/>
                  </a:lnTo>
                  <a:lnTo>
                    <a:pt x="67" y="931"/>
                  </a:lnTo>
                  <a:lnTo>
                    <a:pt x="0" y="1121"/>
                  </a:lnTo>
                  <a:lnTo>
                    <a:pt x="27" y="1140"/>
                  </a:lnTo>
                  <a:lnTo>
                    <a:pt x="27" y="1140"/>
                  </a:lnTo>
                  <a:lnTo>
                    <a:pt x="48" y="1155"/>
                  </a:lnTo>
                  <a:lnTo>
                    <a:pt x="72" y="1167"/>
                  </a:lnTo>
                  <a:lnTo>
                    <a:pt x="99" y="1179"/>
                  </a:lnTo>
                  <a:lnTo>
                    <a:pt x="126" y="1189"/>
                  </a:lnTo>
                  <a:lnTo>
                    <a:pt x="155" y="1198"/>
                  </a:lnTo>
                  <a:lnTo>
                    <a:pt x="186" y="1205"/>
                  </a:lnTo>
                  <a:lnTo>
                    <a:pt x="217" y="1211"/>
                  </a:lnTo>
                  <a:lnTo>
                    <a:pt x="248" y="1215"/>
                  </a:lnTo>
                  <a:lnTo>
                    <a:pt x="248" y="1376"/>
                  </a:lnTo>
                  <a:lnTo>
                    <a:pt x="435" y="1376"/>
                  </a:lnTo>
                  <a:lnTo>
                    <a:pt x="435" y="1204"/>
                  </a:lnTo>
                  <a:lnTo>
                    <a:pt x="435" y="1204"/>
                  </a:lnTo>
                  <a:lnTo>
                    <a:pt x="462" y="1196"/>
                  </a:lnTo>
                  <a:lnTo>
                    <a:pt x="488" y="1186"/>
                  </a:lnTo>
                  <a:lnTo>
                    <a:pt x="514" y="1175"/>
                  </a:lnTo>
                  <a:lnTo>
                    <a:pt x="537" y="1162"/>
                  </a:lnTo>
                  <a:lnTo>
                    <a:pt x="558" y="1146"/>
                  </a:lnTo>
                  <a:lnTo>
                    <a:pt x="579" y="1130"/>
                  </a:lnTo>
                  <a:lnTo>
                    <a:pt x="597" y="1112"/>
                  </a:lnTo>
                  <a:lnTo>
                    <a:pt x="615" y="1093"/>
                  </a:lnTo>
                  <a:lnTo>
                    <a:pt x="630" y="1073"/>
                  </a:lnTo>
                  <a:lnTo>
                    <a:pt x="644" y="1051"/>
                  </a:lnTo>
                  <a:lnTo>
                    <a:pt x="655" y="1029"/>
                  </a:lnTo>
                  <a:lnTo>
                    <a:pt x="665" y="1005"/>
                  </a:lnTo>
                  <a:lnTo>
                    <a:pt x="672" y="981"/>
                  </a:lnTo>
                  <a:lnTo>
                    <a:pt x="678" y="955"/>
                  </a:lnTo>
                  <a:lnTo>
                    <a:pt x="681" y="929"/>
                  </a:lnTo>
                  <a:lnTo>
                    <a:pt x="682" y="902"/>
                  </a:lnTo>
                  <a:lnTo>
                    <a:pt x="682" y="902"/>
                  </a:lnTo>
                  <a:lnTo>
                    <a:pt x="682" y="885"/>
                  </a:lnTo>
                  <a:lnTo>
                    <a:pt x="680" y="868"/>
                  </a:lnTo>
                  <a:lnTo>
                    <a:pt x="678" y="850"/>
                  </a:lnTo>
                  <a:lnTo>
                    <a:pt x="676" y="835"/>
                  </a:lnTo>
                  <a:lnTo>
                    <a:pt x="672" y="820"/>
                  </a:lnTo>
                  <a:lnTo>
                    <a:pt x="668" y="805"/>
                  </a:lnTo>
                  <a:lnTo>
                    <a:pt x="663" y="791"/>
                  </a:lnTo>
                  <a:lnTo>
                    <a:pt x="658" y="777"/>
                  </a:lnTo>
                  <a:lnTo>
                    <a:pt x="652" y="763"/>
                  </a:lnTo>
                  <a:lnTo>
                    <a:pt x="645" y="751"/>
                  </a:lnTo>
                  <a:lnTo>
                    <a:pt x="638" y="739"/>
                  </a:lnTo>
                  <a:lnTo>
                    <a:pt x="630" y="727"/>
                  </a:lnTo>
                  <a:lnTo>
                    <a:pt x="622" y="716"/>
                  </a:lnTo>
                  <a:lnTo>
                    <a:pt x="613" y="706"/>
                  </a:lnTo>
                  <a:lnTo>
                    <a:pt x="594" y="686"/>
                  </a:lnTo>
                  <a:lnTo>
                    <a:pt x="574" y="666"/>
                  </a:lnTo>
                  <a:lnTo>
                    <a:pt x="553" y="650"/>
                  </a:lnTo>
                  <a:lnTo>
                    <a:pt x="531" y="634"/>
                  </a:lnTo>
                  <a:lnTo>
                    <a:pt x="508" y="620"/>
                  </a:lnTo>
                  <a:lnTo>
                    <a:pt x="483" y="608"/>
                  </a:lnTo>
                  <a:lnTo>
                    <a:pt x="460" y="596"/>
                  </a:lnTo>
                  <a:lnTo>
                    <a:pt x="436" y="585"/>
                  </a:lnTo>
                  <a:lnTo>
                    <a:pt x="413" y="574"/>
                  </a:lnTo>
                  <a:lnTo>
                    <a:pt x="413" y="5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269">
              <a:extLst>
                <a:ext uri="{FF2B5EF4-FFF2-40B4-BE49-F238E27FC236}">
                  <a16:creationId xmlns:a16="http://schemas.microsoft.com/office/drawing/2014/main" id="{424BBECD-8E99-40EE-875D-98D456F25903}"/>
                </a:ext>
              </a:extLst>
            </p:cNvPr>
            <p:cNvSpPr>
              <a:spLocks noChangeArrowheads="1"/>
            </p:cNvSpPr>
            <p:nvPr/>
          </p:nvSpPr>
          <p:spPr bwMode="auto">
            <a:xfrm>
              <a:off x="2734688" y="4650346"/>
              <a:ext cx="35116" cy="3182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270">
              <a:extLst>
                <a:ext uri="{FF2B5EF4-FFF2-40B4-BE49-F238E27FC236}">
                  <a16:creationId xmlns:a16="http://schemas.microsoft.com/office/drawing/2014/main" id="{A0FE0B3A-2CCF-46B7-9FC7-6F37A7C56BFE}"/>
                </a:ext>
              </a:extLst>
            </p:cNvPr>
            <p:cNvSpPr>
              <a:spLocks noChangeArrowheads="1"/>
            </p:cNvSpPr>
            <p:nvPr/>
          </p:nvSpPr>
          <p:spPr bwMode="auto">
            <a:xfrm>
              <a:off x="2521796" y="4933470"/>
              <a:ext cx="221671" cy="351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47">
            <a:extLst>
              <a:ext uri="{FF2B5EF4-FFF2-40B4-BE49-F238E27FC236}">
                <a16:creationId xmlns:a16="http://schemas.microsoft.com/office/drawing/2014/main" id="{EB93CD61-B4C1-444F-8116-C0E7D23048AD}"/>
              </a:ext>
              <a:ext uri="{C183D7F6-B498-43B3-948B-1728B52AA6E4}">
                <adec:decorative xmlns:adec="http://schemas.microsoft.com/office/drawing/2017/decorative" val="1"/>
              </a:ext>
            </a:extLst>
          </p:cNvPr>
          <p:cNvGrpSpPr/>
          <p:nvPr/>
        </p:nvGrpSpPr>
        <p:grpSpPr>
          <a:xfrm>
            <a:off x="6178112" y="2670920"/>
            <a:ext cx="420692" cy="420692"/>
            <a:chOff x="7023101" y="1343025"/>
            <a:chExt cx="287338" cy="287338"/>
          </a:xfrm>
          <a:solidFill>
            <a:schemeClr val="bg1"/>
          </a:solidFill>
        </p:grpSpPr>
        <p:sp>
          <p:nvSpPr>
            <p:cNvPr id="55" name="Freeform 252">
              <a:extLst>
                <a:ext uri="{FF2B5EF4-FFF2-40B4-BE49-F238E27FC236}">
                  <a16:creationId xmlns:a16="http://schemas.microsoft.com/office/drawing/2014/main" id="{14A944CD-423F-4671-A20E-2230DD29B1D4}"/>
                </a:ext>
              </a:extLst>
            </p:cNvPr>
            <p:cNvSpPr>
              <a:spLocks/>
            </p:cNvSpPr>
            <p:nvPr/>
          </p:nvSpPr>
          <p:spPr bwMode="auto">
            <a:xfrm>
              <a:off x="7023101" y="1620838"/>
              <a:ext cx="287338" cy="9525"/>
            </a:xfrm>
            <a:custGeom>
              <a:avLst/>
              <a:gdLst>
                <a:gd name="T0" fmla="*/ 888 w 903"/>
                <a:gd name="T1" fmla="*/ 0 h 31"/>
                <a:gd name="T2" fmla="*/ 15 w 903"/>
                <a:gd name="T3" fmla="*/ 0 h 31"/>
                <a:gd name="T4" fmla="*/ 12 w 903"/>
                <a:gd name="T5" fmla="*/ 1 h 31"/>
                <a:gd name="T6" fmla="*/ 10 w 903"/>
                <a:gd name="T7" fmla="*/ 2 h 31"/>
                <a:gd name="T8" fmla="*/ 7 w 903"/>
                <a:gd name="T9" fmla="*/ 4 h 31"/>
                <a:gd name="T10" fmla="*/ 4 w 903"/>
                <a:gd name="T11" fmla="*/ 6 h 31"/>
                <a:gd name="T12" fmla="*/ 3 w 903"/>
                <a:gd name="T13" fmla="*/ 8 h 31"/>
                <a:gd name="T14" fmla="*/ 1 w 903"/>
                <a:gd name="T15" fmla="*/ 10 h 31"/>
                <a:gd name="T16" fmla="*/ 1 w 903"/>
                <a:gd name="T17" fmla="*/ 13 h 31"/>
                <a:gd name="T18" fmla="*/ 0 w 903"/>
                <a:gd name="T19" fmla="*/ 16 h 31"/>
                <a:gd name="T20" fmla="*/ 1 w 903"/>
                <a:gd name="T21" fmla="*/ 19 h 31"/>
                <a:gd name="T22" fmla="*/ 1 w 903"/>
                <a:gd name="T23" fmla="*/ 22 h 31"/>
                <a:gd name="T24" fmla="*/ 3 w 903"/>
                <a:gd name="T25" fmla="*/ 24 h 31"/>
                <a:gd name="T26" fmla="*/ 4 w 903"/>
                <a:gd name="T27" fmla="*/ 26 h 31"/>
                <a:gd name="T28" fmla="*/ 7 w 903"/>
                <a:gd name="T29" fmla="*/ 28 h 31"/>
                <a:gd name="T30" fmla="*/ 10 w 903"/>
                <a:gd name="T31" fmla="*/ 29 h 31"/>
                <a:gd name="T32" fmla="*/ 12 w 903"/>
                <a:gd name="T33" fmla="*/ 30 h 31"/>
                <a:gd name="T34" fmla="*/ 15 w 903"/>
                <a:gd name="T35" fmla="*/ 31 h 31"/>
                <a:gd name="T36" fmla="*/ 888 w 903"/>
                <a:gd name="T37" fmla="*/ 30 h 31"/>
                <a:gd name="T38" fmla="*/ 891 w 903"/>
                <a:gd name="T39" fmla="*/ 30 h 31"/>
                <a:gd name="T40" fmla="*/ 895 w 903"/>
                <a:gd name="T41" fmla="*/ 29 h 31"/>
                <a:gd name="T42" fmla="*/ 897 w 903"/>
                <a:gd name="T43" fmla="*/ 28 h 31"/>
                <a:gd name="T44" fmla="*/ 899 w 903"/>
                <a:gd name="T45" fmla="*/ 26 h 31"/>
                <a:gd name="T46" fmla="*/ 901 w 903"/>
                <a:gd name="T47" fmla="*/ 24 h 31"/>
                <a:gd name="T48" fmla="*/ 902 w 903"/>
                <a:gd name="T49" fmla="*/ 22 h 31"/>
                <a:gd name="T50" fmla="*/ 903 w 903"/>
                <a:gd name="T51" fmla="*/ 19 h 31"/>
                <a:gd name="T52" fmla="*/ 903 w 903"/>
                <a:gd name="T53" fmla="*/ 16 h 31"/>
                <a:gd name="T54" fmla="*/ 903 w 903"/>
                <a:gd name="T55" fmla="*/ 13 h 31"/>
                <a:gd name="T56" fmla="*/ 902 w 903"/>
                <a:gd name="T57" fmla="*/ 10 h 31"/>
                <a:gd name="T58" fmla="*/ 901 w 903"/>
                <a:gd name="T59" fmla="*/ 8 h 31"/>
                <a:gd name="T60" fmla="*/ 899 w 903"/>
                <a:gd name="T61" fmla="*/ 6 h 31"/>
                <a:gd name="T62" fmla="*/ 897 w 903"/>
                <a:gd name="T63" fmla="*/ 4 h 31"/>
                <a:gd name="T64" fmla="*/ 895 w 903"/>
                <a:gd name="T65" fmla="*/ 2 h 31"/>
                <a:gd name="T66" fmla="*/ 891 w 903"/>
                <a:gd name="T67" fmla="*/ 1 h 31"/>
                <a:gd name="T68" fmla="*/ 888 w 903"/>
                <a:gd name="T69" fmla="*/ 1 h 31"/>
                <a:gd name="T70" fmla="*/ 888 w 903"/>
                <a:gd name="T7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3" h="31">
                  <a:moveTo>
                    <a:pt x="888" y="0"/>
                  </a:moveTo>
                  <a:lnTo>
                    <a:pt x="15" y="0"/>
                  </a:lnTo>
                  <a:lnTo>
                    <a:pt x="12" y="1"/>
                  </a:lnTo>
                  <a:lnTo>
                    <a:pt x="10" y="2"/>
                  </a:lnTo>
                  <a:lnTo>
                    <a:pt x="7" y="4"/>
                  </a:lnTo>
                  <a:lnTo>
                    <a:pt x="4" y="6"/>
                  </a:lnTo>
                  <a:lnTo>
                    <a:pt x="3" y="8"/>
                  </a:lnTo>
                  <a:lnTo>
                    <a:pt x="1" y="10"/>
                  </a:lnTo>
                  <a:lnTo>
                    <a:pt x="1" y="13"/>
                  </a:lnTo>
                  <a:lnTo>
                    <a:pt x="0" y="16"/>
                  </a:lnTo>
                  <a:lnTo>
                    <a:pt x="1" y="19"/>
                  </a:lnTo>
                  <a:lnTo>
                    <a:pt x="1" y="22"/>
                  </a:lnTo>
                  <a:lnTo>
                    <a:pt x="3" y="24"/>
                  </a:lnTo>
                  <a:lnTo>
                    <a:pt x="4" y="26"/>
                  </a:lnTo>
                  <a:lnTo>
                    <a:pt x="7" y="28"/>
                  </a:lnTo>
                  <a:lnTo>
                    <a:pt x="10" y="29"/>
                  </a:lnTo>
                  <a:lnTo>
                    <a:pt x="12" y="30"/>
                  </a:lnTo>
                  <a:lnTo>
                    <a:pt x="15" y="31"/>
                  </a:lnTo>
                  <a:lnTo>
                    <a:pt x="888" y="30"/>
                  </a:lnTo>
                  <a:lnTo>
                    <a:pt x="891" y="30"/>
                  </a:lnTo>
                  <a:lnTo>
                    <a:pt x="895" y="29"/>
                  </a:lnTo>
                  <a:lnTo>
                    <a:pt x="897" y="28"/>
                  </a:lnTo>
                  <a:lnTo>
                    <a:pt x="899" y="26"/>
                  </a:lnTo>
                  <a:lnTo>
                    <a:pt x="901" y="24"/>
                  </a:lnTo>
                  <a:lnTo>
                    <a:pt x="902" y="22"/>
                  </a:lnTo>
                  <a:lnTo>
                    <a:pt x="903" y="19"/>
                  </a:lnTo>
                  <a:lnTo>
                    <a:pt x="903" y="16"/>
                  </a:lnTo>
                  <a:lnTo>
                    <a:pt x="903" y="13"/>
                  </a:lnTo>
                  <a:lnTo>
                    <a:pt x="902" y="10"/>
                  </a:lnTo>
                  <a:lnTo>
                    <a:pt x="901" y="8"/>
                  </a:lnTo>
                  <a:lnTo>
                    <a:pt x="899" y="6"/>
                  </a:lnTo>
                  <a:lnTo>
                    <a:pt x="897" y="4"/>
                  </a:lnTo>
                  <a:lnTo>
                    <a:pt x="895" y="2"/>
                  </a:lnTo>
                  <a:lnTo>
                    <a:pt x="891" y="1"/>
                  </a:lnTo>
                  <a:lnTo>
                    <a:pt x="888" y="1"/>
                  </a:lnTo>
                  <a:lnTo>
                    <a:pt x="88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53">
              <a:extLst>
                <a:ext uri="{FF2B5EF4-FFF2-40B4-BE49-F238E27FC236}">
                  <a16:creationId xmlns:a16="http://schemas.microsoft.com/office/drawing/2014/main" id="{6DC3DDD4-961F-4B52-9D7C-9A7218C3B230}"/>
                </a:ext>
              </a:extLst>
            </p:cNvPr>
            <p:cNvSpPr>
              <a:spLocks noEditPoints="1"/>
            </p:cNvSpPr>
            <p:nvPr/>
          </p:nvSpPr>
          <p:spPr bwMode="auto">
            <a:xfrm>
              <a:off x="7023101" y="1343025"/>
              <a:ext cx="287338" cy="258762"/>
            </a:xfrm>
            <a:custGeom>
              <a:avLst/>
              <a:gdLst>
                <a:gd name="T0" fmla="*/ 768 w 903"/>
                <a:gd name="T1" fmla="*/ 723 h 813"/>
                <a:gd name="T2" fmla="*/ 90 w 903"/>
                <a:gd name="T3" fmla="*/ 783 h 813"/>
                <a:gd name="T4" fmla="*/ 181 w 903"/>
                <a:gd name="T5" fmla="*/ 331 h 813"/>
                <a:gd name="T6" fmla="*/ 151 w 903"/>
                <a:gd name="T7" fmla="*/ 331 h 813"/>
                <a:gd name="T8" fmla="*/ 843 w 903"/>
                <a:gd name="T9" fmla="*/ 301 h 813"/>
                <a:gd name="T10" fmla="*/ 60 w 903"/>
                <a:gd name="T11" fmla="*/ 301 h 813"/>
                <a:gd name="T12" fmla="*/ 797 w 903"/>
                <a:gd name="T13" fmla="*/ 211 h 813"/>
                <a:gd name="T14" fmla="*/ 211 w 903"/>
                <a:gd name="T15" fmla="*/ 693 h 813"/>
                <a:gd name="T16" fmla="*/ 301 w 903"/>
                <a:gd name="T17" fmla="*/ 693 h 813"/>
                <a:gd name="T18" fmla="*/ 331 w 903"/>
                <a:gd name="T19" fmla="*/ 331 h 813"/>
                <a:gd name="T20" fmla="*/ 331 w 903"/>
                <a:gd name="T21" fmla="*/ 693 h 813"/>
                <a:gd name="T22" fmla="*/ 512 w 903"/>
                <a:gd name="T23" fmla="*/ 331 h 813"/>
                <a:gd name="T24" fmla="*/ 542 w 903"/>
                <a:gd name="T25" fmla="*/ 693 h 813"/>
                <a:gd name="T26" fmla="*/ 573 w 903"/>
                <a:gd name="T27" fmla="*/ 693 h 813"/>
                <a:gd name="T28" fmla="*/ 603 w 903"/>
                <a:gd name="T29" fmla="*/ 331 h 813"/>
                <a:gd name="T30" fmla="*/ 603 w 903"/>
                <a:gd name="T31" fmla="*/ 693 h 813"/>
                <a:gd name="T32" fmla="*/ 723 w 903"/>
                <a:gd name="T33" fmla="*/ 331 h 813"/>
                <a:gd name="T34" fmla="*/ 15 w 903"/>
                <a:gd name="T35" fmla="*/ 813 h 813"/>
                <a:gd name="T36" fmla="*/ 888 w 903"/>
                <a:gd name="T37" fmla="*/ 813 h 813"/>
                <a:gd name="T38" fmla="*/ 897 w 903"/>
                <a:gd name="T39" fmla="*/ 811 h 813"/>
                <a:gd name="T40" fmla="*/ 902 w 903"/>
                <a:gd name="T41" fmla="*/ 805 h 813"/>
                <a:gd name="T42" fmla="*/ 903 w 903"/>
                <a:gd name="T43" fmla="*/ 796 h 813"/>
                <a:gd name="T44" fmla="*/ 899 w 903"/>
                <a:gd name="T45" fmla="*/ 787 h 813"/>
                <a:gd name="T46" fmla="*/ 891 w 903"/>
                <a:gd name="T47" fmla="*/ 784 h 813"/>
                <a:gd name="T48" fmla="*/ 843 w 903"/>
                <a:gd name="T49" fmla="*/ 708 h 813"/>
                <a:gd name="T50" fmla="*/ 841 w 903"/>
                <a:gd name="T51" fmla="*/ 699 h 813"/>
                <a:gd name="T52" fmla="*/ 834 w 903"/>
                <a:gd name="T53" fmla="*/ 694 h 813"/>
                <a:gd name="T54" fmla="*/ 783 w 903"/>
                <a:gd name="T55" fmla="*/ 693 h 813"/>
                <a:gd name="T56" fmla="*/ 861 w 903"/>
                <a:gd name="T57" fmla="*/ 331 h 813"/>
                <a:gd name="T58" fmla="*/ 869 w 903"/>
                <a:gd name="T59" fmla="*/ 327 h 813"/>
                <a:gd name="T60" fmla="*/ 873 w 903"/>
                <a:gd name="T61" fmla="*/ 320 h 813"/>
                <a:gd name="T62" fmla="*/ 873 w 903"/>
                <a:gd name="T63" fmla="*/ 227 h 813"/>
                <a:gd name="T64" fmla="*/ 871 w 903"/>
                <a:gd name="T65" fmla="*/ 218 h 813"/>
                <a:gd name="T66" fmla="*/ 459 w 903"/>
                <a:gd name="T67" fmla="*/ 2 h 813"/>
                <a:gd name="T68" fmla="*/ 448 w 903"/>
                <a:gd name="T69" fmla="*/ 1 h 813"/>
                <a:gd name="T70" fmla="*/ 38 w 903"/>
                <a:gd name="T71" fmla="*/ 213 h 813"/>
                <a:gd name="T72" fmla="*/ 34 w 903"/>
                <a:gd name="T73" fmla="*/ 216 h 813"/>
                <a:gd name="T74" fmla="*/ 31 w 903"/>
                <a:gd name="T75" fmla="*/ 221 h 813"/>
                <a:gd name="T76" fmla="*/ 30 w 903"/>
                <a:gd name="T77" fmla="*/ 225 h 813"/>
                <a:gd name="T78" fmla="*/ 30 w 903"/>
                <a:gd name="T79" fmla="*/ 316 h 813"/>
                <a:gd name="T80" fmla="*/ 33 w 903"/>
                <a:gd name="T81" fmla="*/ 325 h 813"/>
                <a:gd name="T82" fmla="*/ 40 w 903"/>
                <a:gd name="T83" fmla="*/ 330 h 813"/>
                <a:gd name="T84" fmla="*/ 121 w 903"/>
                <a:gd name="T85" fmla="*/ 331 h 813"/>
                <a:gd name="T86" fmla="*/ 73 w 903"/>
                <a:gd name="T87" fmla="*/ 693 h 813"/>
                <a:gd name="T88" fmla="*/ 64 w 903"/>
                <a:gd name="T89" fmla="*/ 697 h 813"/>
                <a:gd name="T90" fmla="*/ 61 w 903"/>
                <a:gd name="T91" fmla="*/ 705 h 813"/>
                <a:gd name="T92" fmla="*/ 15 w 903"/>
                <a:gd name="T93" fmla="*/ 783 h 813"/>
                <a:gd name="T94" fmla="*/ 7 w 903"/>
                <a:gd name="T95" fmla="*/ 786 h 813"/>
                <a:gd name="T96" fmla="*/ 1 w 903"/>
                <a:gd name="T97" fmla="*/ 793 h 813"/>
                <a:gd name="T98" fmla="*/ 1 w 903"/>
                <a:gd name="T99" fmla="*/ 801 h 813"/>
                <a:gd name="T100" fmla="*/ 4 w 903"/>
                <a:gd name="T101" fmla="*/ 809 h 813"/>
                <a:gd name="T102" fmla="*/ 12 w 903"/>
                <a:gd name="T103"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3" h="813">
                  <a:moveTo>
                    <a:pt x="90" y="723"/>
                  </a:moveTo>
                  <a:lnTo>
                    <a:pt x="136" y="723"/>
                  </a:lnTo>
                  <a:lnTo>
                    <a:pt x="768" y="723"/>
                  </a:lnTo>
                  <a:lnTo>
                    <a:pt x="813" y="723"/>
                  </a:lnTo>
                  <a:lnTo>
                    <a:pt x="813" y="783"/>
                  </a:lnTo>
                  <a:lnTo>
                    <a:pt x="90" y="783"/>
                  </a:lnTo>
                  <a:lnTo>
                    <a:pt x="90" y="723"/>
                  </a:lnTo>
                  <a:close/>
                  <a:moveTo>
                    <a:pt x="151" y="331"/>
                  </a:moveTo>
                  <a:lnTo>
                    <a:pt x="181" y="331"/>
                  </a:lnTo>
                  <a:lnTo>
                    <a:pt x="181" y="693"/>
                  </a:lnTo>
                  <a:lnTo>
                    <a:pt x="151" y="693"/>
                  </a:lnTo>
                  <a:lnTo>
                    <a:pt x="151" y="331"/>
                  </a:lnTo>
                  <a:close/>
                  <a:moveTo>
                    <a:pt x="60" y="241"/>
                  </a:moveTo>
                  <a:lnTo>
                    <a:pt x="843" y="241"/>
                  </a:lnTo>
                  <a:lnTo>
                    <a:pt x="843" y="301"/>
                  </a:lnTo>
                  <a:lnTo>
                    <a:pt x="768" y="301"/>
                  </a:lnTo>
                  <a:lnTo>
                    <a:pt x="136" y="301"/>
                  </a:lnTo>
                  <a:lnTo>
                    <a:pt x="60" y="301"/>
                  </a:lnTo>
                  <a:lnTo>
                    <a:pt x="60" y="241"/>
                  </a:lnTo>
                  <a:close/>
                  <a:moveTo>
                    <a:pt x="452" y="32"/>
                  </a:moveTo>
                  <a:lnTo>
                    <a:pt x="797" y="211"/>
                  </a:lnTo>
                  <a:lnTo>
                    <a:pt x="107" y="211"/>
                  </a:lnTo>
                  <a:lnTo>
                    <a:pt x="452" y="32"/>
                  </a:lnTo>
                  <a:close/>
                  <a:moveTo>
                    <a:pt x="211" y="693"/>
                  </a:moveTo>
                  <a:lnTo>
                    <a:pt x="211" y="331"/>
                  </a:lnTo>
                  <a:lnTo>
                    <a:pt x="301" y="331"/>
                  </a:lnTo>
                  <a:lnTo>
                    <a:pt x="301" y="693"/>
                  </a:lnTo>
                  <a:lnTo>
                    <a:pt x="211" y="693"/>
                  </a:lnTo>
                  <a:close/>
                  <a:moveTo>
                    <a:pt x="331" y="693"/>
                  </a:moveTo>
                  <a:lnTo>
                    <a:pt x="331" y="331"/>
                  </a:lnTo>
                  <a:lnTo>
                    <a:pt x="362" y="331"/>
                  </a:lnTo>
                  <a:lnTo>
                    <a:pt x="362" y="693"/>
                  </a:lnTo>
                  <a:lnTo>
                    <a:pt x="331" y="693"/>
                  </a:lnTo>
                  <a:close/>
                  <a:moveTo>
                    <a:pt x="392" y="693"/>
                  </a:moveTo>
                  <a:lnTo>
                    <a:pt x="392" y="331"/>
                  </a:lnTo>
                  <a:lnTo>
                    <a:pt x="512" y="331"/>
                  </a:lnTo>
                  <a:lnTo>
                    <a:pt x="512" y="693"/>
                  </a:lnTo>
                  <a:lnTo>
                    <a:pt x="392" y="693"/>
                  </a:lnTo>
                  <a:close/>
                  <a:moveTo>
                    <a:pt x="542" y="693"/>
                  </a:moveTo>
                  <a:lnTo>
                    <a:pt x="542" y="331"/>
                  </a:lnTo>
                  <a:lnTo>
                    <a:pt x="573" y="331"/>
                  </a:lnTo>
                  <a:lnTo>
                    <a:pt x="573" y="693"/>
                  </a:lnTo>
                  <a:lnTo>
                    <a:pt x="542" y="693"/>
                  </a:lnTo>
                  <a:close/>
                  <a:moveTo>
                    <a:pt x="603" y="693"/>
                  </a:moveTo>
                  <a:lnTo>
                    <a:pt x="603" y="331"/>
                  </a:lnTo>
                  <a:lnTo>
                    <a:pt x="693" y="331"/>
                  </a:lnTo>
                  <a:lnTo>
                    <a:pt x="693" y="693"/>
                  </a:lnTo>
                  <a:lnTo>
                    <a:pt x="603" y="693"/>
                  </a:lnTo>
                  <a:close/>
                  <a:moveTo>
                    <a:pt x="753" y="693"/>
                  </a:moveTo>
                  <a:lnTo>
                    <a:pt x="723" y="693"/>
                  </a:lnTo>
                  <a:lnTo>
                    <a:pt x="723" y="331"/>
                  </a:lnTo>
                  <a:lnTo>
                    <a:pt x="753" y="331"/>
                  </a:lnTo>
                  <a:lnTo>
                    <a:pt x="753" y="693"/>
                  </a:lnTo>
                  <a:close/>
                  <a:moveTo>
                    <a:pt x="15" y="813"/>
                  </a:moveTo>
                  <a:lnTo>
                    <a:pt x="75" y="813"/>
                  </a:lnTo>
                  <a:lnTo>
                    <a:pt x="828" y="813"/>
                  </a:lnTo>
                  <a:lnTo>
                    <a:pt x="888" y="813"/>
                  </a:lnTo>
                  <a:lnTo>
                    <a:pt x="891" y="813"/>
                  </a:lnTo>
                  <a:lnTo>
                    <a:pt x="895" y="812"/>
                  </a:lnTo>
                  <a:lnTo>
                    <a:pt x="897" y="811"/>
                  </a:lnTo>
                  <a:lnTo>
                    <a:pt x="899" y="809"/>
                  </a:lnTo>
                  <a:lnTo>
                    <a:pt x="901" y="807"/>
                  </a:lnTo>
                  <a:lnTo>
                    <a:pt x="902" y="805"/>
                  </a:lnTo>
                  <a:lnTo>
                    <a:pt x="903" y="801"/>
                  </a:lnTo>
                  <a:lnTo>
                    <a:pt x="903" y="798"/>
                  </a:lnTo>
                  <a:lnTo>
                    <a:pt x="903" y="796"/>
                  </a:lnTo>
                  <a:lnTo>
                    <a:pt x="902" y="793"/>
                  </a:lnTo>
                  <a:lnTo>
                    <a:pt x="901" y="791"/>
                  </a:lnTo>
                  <a:lnTo>
                    <a:pt x="899" y="787"/>
                  </a:lnTo>
                  <a:lnTo>
                    <a:pt x="897" y="786"/>
                  </a:lnTo>
                  <a:lnTo>
                    <a:pt x="895" y="784"/>
                  </a:lnTo>
                  <a:lnTo>
                    <a:pt x="891" y="784"/>
                  </a:lnTo>
                  <a:lnTo>
                    <a:pt x="888" y="783"/>
                  </a:lnTo>
                  <a:lnTo>
                    <a:pt x="843" y="783"/>
                  </a:lnTo>
                  <a:lnTo>
                    <a:pt x="843" y="708"/>
                  </a:lnTo>
                  <a:lnTo>
                    <a:pt x="843" y="705"/>
                  </a:lnTo>
                  <a:lnTo>
                    <a:pt x="842" y="703"/>
                  </a:lnTo>
                  <a:lnTo>
                    <a:pt x="841" y="699"/>
                  </a:lnTo>
                  <a:lnTo>
                    <a:pt x="839" y="697"/>
                  </a:lnTo>
                  <a:lnTo>
                    <a:pt x="837" y="696"/>
                  </a:lnTo>
                  <a:lnTo>
                    <a:pt x="834" y="694"/>
                  </a:lnTo>
                  <a:lnTo>
                    <a:pt x="831" y="693"/>
                  </a:lnTo>
                  <a:lnTo>
                    <a:pt x="828" y="693"/>
                  </a:lnTo>
                  <a:lnTo>
                    <a:pt x="783" y="693"/>
                  </a:lnTo>
                  <a:lnTo>
                    <a:pt x="783" y="331"/>
                  </a:lnTo>
                  <a:lnTo>
                    <a:pt x="858" y="331"/>
                  </a:lnTo>
                  <a:lnTo>
                    <a:pt x="861" y="331"/>
                  </a:lnTo>
                  <a:lnTo>
                    <a:pt x="865" y="330"/>
                  </a:lnTo>
                  <a:lnTo>
                    <a:pt x="867" y="329"/>
                  </a:lnTo>
                  <a:lnTo>
                    <a:pt x="869" y="327"/>
                  </a:lnTo>
                  <a:lnTo>
                    <a:pt x="871" y="325"/>
                  </a:lnTo>
                  <a:lnTo>
                    <a:pt x="872" y="323"/>
                  </a:lnTo>
                  <a:lnTo>
                    <a:pt x="873" y="320"/>
                  </a:lnTo>
                  <a:lnTo>
                    <a:pt x="873" y="316"/>
                  </a:lnTo>
                  <a:lnTo>
                    <a:pt x="873" y="227"/>
                  </a:lnTo>
                  <a:lnTo>
                    <a:pt x="873" y="227"/>
                  </a:lnTo>
                  <a:lnTo>
                    <a:pt x="874" y="226"/>
                  </a:lnTo>
                  <a:lnTo>
                    <a:pt x="873" y="222"/>
                  </a:lnTo>
                  <a:lnTo>
                    <a:pt x="871" y="218"/>
                  </a:lnTo>
                  <a:lnTo>
                    <a:pt x="868" y="215"/>
                  </a:lnTo>
                  <a:lnTo>
                    <a:pt x="863" y="212"/>
                  </a:lnTo>
                  <a:lnTo>
                    <a:pt x="459" y="2"/>
                  </a:lnTo>
                  <a:lnTo>
                    <a:pt x="456" y="1"/>
                  </a:lnTo>
                  <a:lnTo>
                    <a:pt x="452" y="0"/>
                  </a:lnTo>
                  <a:lnTo>
                    <a:pt x="448" y="1"/>
                  </a:lnTo>
                  <a:lnTo>
                    <a:pt x="445" y="2"/>
                  </a:lnTo>
                  <a:lnTo>
                    <a:pt x="39" y="213"/>
                  </a:lnTo>
                  <a:lnTo>
                    <a:pt x="38" y="213"/>
                  </a:lnTo>
                  <a:lnTo>
                    <a:pt x="35" y="215"/>
                  </a:lnTo>
                  <a:lnTo>
                    <a:pt x="35" y="216"/>
                  </a:lnTo>
                  <a:lnTo>
                    <a:pt x="34" y="216"/>
                  </a:lnTo>
                  <a:lnTo>
                    <a:pt x="33" y="218"/>
                  </a:lnTo>
                  <a:lnTo>
                    <a:pt x="32" y="220"/>
                  </a:lnTo>
                  <a:lnTo>
                    <a:pt x="31" y="221"/>
                  </a:lnTo>
                  <a:lnTo>
                    <a:pt x="31" y="222"/>
                  </a:lnTo>
                  <a:lnTo>
                    <a:pt x="31" y="223"/>
                  </a:lnTo>
                  <a:lnTo>
                    <a:pt x="30" y="225"/>
                  </a:lnTo>
                  <a:lnTo>
                    <a:pt x="30" y="226"/>
                  </a:lnTo>
                  <a:lnTo>
                    <a:pt x="30" y="226"/>
                  </a:lnTo>
                  <a:lnTo>
                    <a:pt x="30" y="316"/>
                  </a:lnTo>
                  <a:lnTo>
                    <a:pt x="31" y="320"/>
                  </a:lnTo>
                  <a:lnTo>
                    <a:pt x="31" y="323"/>
                  </a:lnTo>
                  <a:lnTo>
                    <a:pt x="33" y="325"/>
                  </a:lnTo>
                  <a:lnTo>
                    <a:pt x="34" y="327"/>
                  </a:lnTo>
                  <a:lnTo>
                    <a:pt x="38" y="329"/>
                  </a:lnTo>
                  <a:lnTo>
                    <a:pt x="40" y="330"/>
                  </a:lnTo>
                  <a:lnTo>
                    <a:pt x="43" y="331"/>
                  </a:lnTo>
                  <a:lnTo>
                    <a:pt x="45" y="331"/>
                  </a:lnTo>
                  <a:lnTo>
                    <a:pt x="121" y="331"/>
                  </a:lnTo>
                  <a:lnTo>
                    <a:pt x="121" y="693"/>
                  </a:lnTo>
                  <a:lnTo>
                    <a:pt x="75" y="693"/>
                  </a:lnTo>
                  <a:lnTo>
                    <a:pt x="73" y="693"/>
                  </a:lnTo>
                  <a:lnTo>
                    <a:pt x="70" y="694"/>
                  </a:lnTo>
                  <a:lnTo>
                    <a:pt x="68" y="695"/>
                  </a:lnTo>
                  <a:lnTo>
                    <a:pt x="64" y="697"/>
                  </a:lnTo>
                  <a:lnTo>
                    <a:pt x="63" y="699"/>
                  </a:lnTo>
                  <a:lnTo>
                    <a:pt x="61" y="703"/>
                  </a:lnTo>
                  <a:lnTo>
                    <a:pt x="61" y="705"/>
                  </a:lnTo>
                  <a:lnTo>
                    <a:pt x="60" y="708"/>
                  </a:lnTo>
                  <a:lnTo>
                    <a:pt x="60" y="783"/>
                  </a:lnTo>
                  <a:lnTo>
                    <a:pt x="15" y="783"/>
                  </a:lnTo>
                  <a:lnTo>
                    <a:pt x="12" y="784"/>
                  </a:lnTo>
                  <a:lnTo>
                    <a:pt x="10" y="784"/>
                  </a:lnTo>
                  <a:lnTo>
                    <a:pt x="7" y="786"/>
                  </a:lnTo>
                  <a:lnTo>
                    <a:pt x="4" y="787"/>
                  </a:lnTo>
                  <a:lnTo>
                    <a:pt x="3" y="791"/>
                  </a:lnTo>
                  <a:lnTo>
                    <a:pt x="1" y="793"/>
                  </a:lnTo>
                  <a:lnTo>
                    <a:pt x="1" y="796"/>
                  </a:lnTo>
                  <a:lnTo>
                    <a:pt x="0" y="798"/>
                  </a:lnTo>
                  <a:lnTo>
                    <a:pt x="1" y="801"/>
                  </a:lnTo>
                  <a:lnTo>
                    <a:pt x="1" y="805"/>
                  </a:lnTo>
                  <a:lnTo>
                    <a:pt x="3" y="807"/>
                  </a:lnTo>
                  <a:lnTo>
                    <a:pt x="4" y="809"/>
                  </a:lnTo>
                  <a:lnTo>
                    <a:pt x="7" y="811"/>
                  </a:lnTo>
                  <a:lnTo>
                    <a:pt x="10" y="812"/>
                  </a:lnTo>
                  <a:lnTo>
                    <a:pt x="12" y="813"/>
                  </a:lnTo>
                  <a:lnTo>
                    <a:pt x="15" y="81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3" name="Фигура">
            <a:extLst>
              <a:ext uri="{FF2B5EF4-FFF2-40B4-BE49-F238E27FC236}">
                <a16:creationId xmlns:a16="http://schemas.microsoft.com/office/drawing/2014/main" id="{780B90A7-7932-42F0-AA90-2E989557D43E}"/>
              </a:ext>
              <a:ext uri="{C183D7F6-B498-43B3-948B-1728B52AA6E4}">
                <adec:decorative xmlns:adec="http://schemas.microsoft.com/office/drawing/2017/decorative" val="1"/>
              </a:ext>
            </a:extLst>
          </p:cNvPr>
          <p:cNvSpPr/>
          <p:nvPr/>
        </p:nvSpPr>
        <p:spPr>
          <a:xfrm>
            <a:off x="2420815" y="4358975"/>
            <a:ext cx="457200" cy="411480"/>
          </a:xfrm>
          <a:custGeom>
            <a:avLst/>
            <a:gdLst/>
            <a:ahLst/>
            <a:cxnLst>
              <a:cxn ang="0">
                <a:pos x="wd2" y="hd2"/>
              </a:cxn>
              <a:cxn ang="5400000">
                <a:pos x="wd2" y="hd2"/>
              </a:cxn>
              <a:cxn ang="10800000">
                <a:pos x="wd2" y="hd2"/>
              </a:cxn>
              <a:cxn ang="16200000">
                <a:pos x="wd2" y="hd2"/>
              </a:cxn>
            </a:cxnLst>
            <a:rect l="0" t="0" r="r" b="b"/>
            <a:pathLst>
              <a:path w="21600" h="21600" extrusionOk="0">
                <a:moveTo>
                  <a:pt x="9189" y="0"/>
                </a:moveTo>
                <a:cubicBezTo>
                  <a:pt x="8614" y="0"/>
                  <a:pt x="8323" y="1"/>
                  <a:pt x="8016" y="118"/>
                </a:cubicBezTo>
                <a:cubicBezTo>
                  <a:pt x="7678" y="266"/>
                  <a:pt x="7411" y="586"/>
                  <a:pt x="7288" y="992"/>
                </a:cubicBezTo>
                <a:cubicBezTo>
                  <a:pt x="7190" y="1363"/>
                  <a:pt x="7190" y="1712"/>
                  <a:pt x="7190" y="2400"/>
                </a:cubicBezTo>
                <a:lnTo>
                  <a:pt x="7190" y="3240"/>
                </a:lnTo>
                <a:lnTo>
                  <a:pt x="1940" y="3240"/>
                </a:lnTo>
                <a:lnTo>
                  <a:pt x="1931" y="3240"/>
                </a:lnTo>
                <a:cubicBezTo>
                  <a:pt x="1376" y="3240"/>
                  <a:pt x="1094" y="3241"/>
                  <a:pt x="798" y="3354"/>
                </a:cubicBezTo>
                <a:cubicBezTo>
                  <a:pt x="471" y="3496"/>
                  <a:pt x="214" y="3805"/>
                  <a:pt x="95" y="4197"/>
                </a:cubicBezTo>
                <a:cubicBezTo>
                  <a:pt x="0" y="4556"/>
                  <a:pt x="0" y="4893"/>
                  <a:pt x="0" y="5558"/>
                </a:cubicBezTo>
                <a:lnTo>
                  <a:pt x="0" y="19271"/>
                </a:lnTo>
                <a:cubicBezTo>
                  <a:pt x="0" y="19946"/>
                  <a:pt x="0" y="20284"/>
                  <a:pt x="95" y="20642"/>
                </a:cubicBezTo>
                <a:cubicBezTo>
                  <a:pt x="214" y="21035"/>
                  <a:pt x="471" y="21343"/>
                  <a:pt x="798" y="21486"/>
                </a:cubicBezTo>
                <a:cubicBezTo>
                  <a:pt x="1096" y="21600"/>
                  <a:pt x="1377" y="21600"/>
                  <a:pt x="1931" y="21600"/>
                </a:cubicBezTo>
                <a:lnTo>
                  <a:pt x="19660" y="21600"/>
                </a:lnTo>
                <a:cubicBezTo>
                  <a:pt x="20223" y="21600"/>
                  <a:pt x="20504" y="21600"/>
                  <a:pt x="20802" y="21486"/>
                </a:cubicBezTo>
                <a:cubicBezTo>
                  <a:pt x="21129" y="21343"/>
                  <a:pt x="21386" y="21035"/>
                  <a:pt x="21505" y="20642"/>
                </a:cubicBezTo>
                <a:cubicBezTo>
                  <a:pt x="21600" y="20284"/>
                  <a:pt x="21600" y="19947"/>
                  <a:pt x="21600" y="19282"/>
                </a:cubicBezTo>
                <a:lnTo>
                  <a:pt x="21600" y="5568"/>
                </a:lnTo>
                <a:cubicBezTo>
                  <a:pt x="21600" y="4893"/>
                  <a:pt x="21600" y="4556"/>
                  <a:pt x="21505" y="4197"/>
                </a:cubicBezTo>
                <a:cubicBezTo>
                  <a:pt x="21386" y="3805"/>
                  <a:pt x="21129" y="3496"/>
                  <a:pt x="20802" y="3354"/>
                </a:cubicBezTo>
                <a:cubicBezTo>
                  <a:pt x="20504" y="3240"/>
                  <a:pt x="20223" y="3240"/>
                  <a:pt x="19669" y="3240"/>
                </a:cubicBezTo>
                <a:lnTo>
                  <a:pt x="14381" y="3240"/>
                </a:lnTo>
                <a:lnTo>
                  <a:pt x="14381" y="2411"/>
                </a:lnTo>
                <a:cubicBezTo>
                  <a:pt x="14381" y="1712"/>
                  <a:pt x="14381" y="1363"/>
                  <a:pt x="14283" y="992"/>
                </a:cubicBezTo>
                <a:cubicBezTo>
                  <a:pt x="14160" y="586"/>
                  <a:pt x="13894" y="266"/>
                  <a:pt x="13556" y="118"/>
                </a:cubicBezTo>
                <a:cubicBezTo>
                  <a:pt x="13247" y="1"/>
                  <a:pt x="12956" y="0"/>
                  <a:pt x="12383" y="0"/>
                </a:cubicBezTo>
                <a:lnTo>
                  <a:pt x="9198" y="0"/>
                </a:lnTo>
                <a:lnTo>
                  <a:pt x="9189" y="0"/>
                </a:lnTo>
                <a:close/>
                <a:moveTo>
                  <a:pt x="8839" y="1045"/>
                </a:moveTo>
                <a:lnTo>
                  <a:pt x="8843" y="1045"/>
                </a:lnTo>
                <a:lnTo>
                  <a:pt x="12745" y="1045"/>
                </a:lnTo>
                <a:cubicBezTo>
                  <a:pt x="12967" y="1045"/>
                  <a:pt x="13080" y="1045"/>
                  <a:pt x="13199" y="1091"/>
                </a:cubicBezTo>
                <a:cubicBezTo>
                  <a:pt x="13330" y="1148"/>
                  <a:pt x="13433" y="1271"/>
                  <a:pt x="13480" y="1429"/>
                </a:cubicBezTo>
                <a:cubicBezTo>
                  <a:pt x="13518" y="1572"/>
                  <a:pt x="13519" y="1708"/>
                  <a:pt x="13519" y="1978"/>
                </a:cubicBezTo>
                <a:lnTo>
                  <a:pt x="13519" y="3240"/>
                </a:lnTo>
                <a:lnTo>
                  <a:pt x="8065" y="3240"/>
                </a:lnTo>
                <a:lnTo>
                  <a:pt x="8065" y="1974"/>
                </a:lnTo>
                <a:cubicBezTo>
                  <a:pt x="8065" y="1708"/>
                  <a:pt x="8066" y="1572"/>
                  <a:pt x="8104" y="1429"/>
                </a:cubicBezTo>
                <a:cubicBezTo>
                  <a:pt x="8151" y="1271"/>
                  <a:pt x="8254" y="1148"/>
                  <a:pt x="8385" y="1091"/>
                </a:cubicBezTo>
                <a:cubicBezTo>
                  <a:pt x="8504" y="1046"/>
                  <a:pt x="8617" y="1045"/>
                  <a:pt x="8839" y="1045"/>
                </a:cubicBezTo>
                <a:close/>
                <a:moveTo>
                  <a:pt x="1662" y="4295"/>
                </a:moveTo>
                <a:lnTo>
                  <a:pt x="1665" y="4295"/>
                </a:lnTo>
                <a:lnTo>
                  <a:pt x="19922" y="4295"/>
                </a:lnTo>
                <a:cubicBezTo>
                  <a:pt x="20144" y="4295"/>
                  <a:pt x="20257" y="4295"/>
                  <a:pt x="20376" y="4341"/>
                </a:cubicBezTo>
                <a:cubicBezTo>
                  <a:pt x="20508" y="4398"/>
                  <a:pt x="20612" y="4522"/>
                  <a:pt x="20659" y="4680"/>
                </a:cubicBezTo>
                <a:cubicBezTo>
                  <a:pt x="20697" y="4824"/>
                  <a:pt x="20698" y="4960"/>
                  <a:pt x="20698" y="5231"/>
                </a:cubicBezTo>
                <a:lnTo>
                  <a:pt x="20698" y="9740"/>
                </a:lnTo>
                <a:lnTo>
                  <a:pt x="886" y="9740"/>
                </a:lnTo>
                <a:lnTo>
                  <a:pt x="886" y="5226"/>
                </a:lnTo>
                <a:cubicBezTo>
                  <a:pt x="886" y="4959"/>
                  <a:pt x="887" y="4824"/>
                  <a:pt x="925" y="4680"/>
                </a:cubicBezTo>
                <a:cubicBezTo>
                  <a:pt x="972" y="4522"/>
                  <a:pt x="1075" y="4398"/>
                  <a:pt x="1207" y="4341"/>
                </a:cubicBezTo>
                <a:cubicBezTo>
                  <a:pt x="1326" y="4296"/>
                  <a:pt x="1439" y="4295"/>
                  <a:pt x="1662" y="4295"/>
                </a:cubicBezTo>
                <a:close/>
                <a:moveTo>
                  <a:pt x="886" y="10781"/>
                </a:moveTo>
                <a:lnTo>
                  <a:pt x="3595" y="10781"/>
                </a:lnTo>
                <a:lnTo>
                  <a:pt x="3595" y="13207"/>
                </a:lnTo>
                <a:cubicBezTo>
                  <a:pt x="3595" y="13434"/>
                  <a:pt x="3595" y="13548"/>
                  <a:pt x="3627" y="13669"/>
                </a:cubicBezTo>
                <a:cubicBezTo>
                  <a:pt x="3667" y="13801"/>
                  <a:pt x="3754" y="13905"/>
                  <a:pt x="3864" y="13953"/>
                </a:cubicBezTo>
                <a:cubicBezTo>
                  <a:pt x="3965" y="13992"/>
                  <a:pt x="4059" y="13992"/>
                  <a:pt x="4246" y="13992"/>
                </a:cubicBezTo>
                <a:lnTo>
                  <a:pt x="6532" y="13992"/>
                </a:lnTo>
                <a:cubicBezTo>
                  <a:pt x="6722" y="13992"/>
                  <a:pt x="6817" y="13992"/>
                  <a:pt x="6917" y="13953"/>
                </a:cubicBezTo>
                <a:cubicBezTo>
                  <a:pt x="7027" y="13905"/>
                  <a:pt x="7114" y="13801"/>
                  <a:pt x="7154" y="13669"/>
                </a:cubicBezTo>
                <a:cubicBezTo>
                  <a:pt x="7186" y="13548"/>
                  <a:pt x="7186" y="13435"/>
                  <a:pt x="7186" y="13211"/>
                </a:cubicBezTo>
                <a:lnTo>
                  <a:pt x="7186" y="10781"/>
                </a:lnTo>
                <a:lnTo>
                  <a:pt x="14423" y="10781"/>
                </a:lnTo>
                <a:lnTo>
                  <a:pt x="14423" y="13207"/>
                </a:lnTo>
                <a:cubicBezTo>
                  <a:pt x="14423" y="13434"/>
                  <a:pt x="14423" y="13548"/>
                  <a:pt x="14455" y="13669"/>
                </a:cubicBezTo>
                <a:cubicBezTo>
                  <a:pt x="14495" y="13801"/>
                  <a:pt x="14581" y="13905"/>
                  <a:pt x="14692" y="13953"/>
                </a:cubicBezTo>
                <a:cubicBezTo>
                  <a:pt x="14792" y="13992"/>
                  <a:pt x="14886" y="13992"/>
                  <a:pt x="15073" y="13992"/>
                </a:cubicBezTo>
                <a:lnTo>
                  <a:pt x="17360" y="13992"/>
                </a:lnTo>
                <a:cubicBezTo>
                  <a:pt x="17549" y="13992"/>
                  <a:pt x="17644" y="13992"/>
                  <a:pt x="17745" y="13953"/>
                </a:cubicBezTo>
                <a:cubicBezTo>
                  <a:pt x="17855" y="13905"/>
                  <a:pt x="17942" y="13801"/>
                  <a:pt x="17982" y="13669"/>
                </a:cubicBezTo>
                <a:cubicBezTo>
                  <a:pt x="18014" y="13548"/>
                  <a:pt x="18014" y="13435"/>
                  <a:pt x="18014" y="13211"/>
                </a:cubicBezTo>
                <a:lnTo>
                  <a:pt x="18014" y="10781"/>
                </a:lnTo>
                <a:lnTo>
                  <a:pt x="20698" y="10781"/>
                </a:lnTo>
                <a:lnTo>
                  <a:pt x="20698" y="19613"/>
                </a:lnTo>
                <a:cubicBezTo>
                  <a:pt x="20698" y="19880"/>
                  <a:pt x="20697" y="20016"/>
                  <a:pt x="20659" y="20160"/>
                </a:cubicBezTo>
                <a:cubicBezTo>
                  <a:pt x="20612" y="20317"/>
                  <a:pt x="20508" y="20441"/>
                  <a:pt x="20376" y="20498"/>
                </a:cubicBezTo>
                <a:cubicBezTo>
                  <a:pt x="20257" y="20544"/>
                  <a:pt x="20144" y="20544"/>
                  <a:pt x="19919" y="20544"/>
                </a:cubicBezTo>
                <a:lnTo>
                  <a:pt x="1662" y="20544"/>
                </a:lnTo>
                <a:cubicBezTo>
                  <a:pt x="1440" y="20544"/>
                  <a:pt x="1327" y="20544"/>
                  <a:pt x="1207" y="20498"/>
                </a:cubicBezTo>
                <a:cubicBezTo>
                  <a:pt x="1075" y="20441"/>
                  <a:pt x="972" y="20317"/>
                  <a:pt x="925" y="20160"/>
                </a:cubicBezTo>
                <a:cubicBezTo>
                  <a:pt x="887" y="20016"/>
                  <a:pt x="886" y="19880"/>
                  <a:pt x="886" y="19609"/>
                </a:cubicBezTo>
                <a:lnTo>
                  <a:pt x="886" y="10781"/>
                </a:lnTo>
                <a:close/>
                <a:moveTo>
                  <a:pt x="4483" y="10781"/>
                </a:moveTo>
                <a:lnTo>
                  <a:pt x="6297" y="10781"/>
                </a:lnTo>
                <a:lnTo>
                  <a:pt x="6297" y="12902"/>
                </a:lnTo>
                <a:cubicBezTo>
                  <a:pt x="6297" y="12914"/>
                  <a:pt x="6297" y="12921"/>
                  <a:pt x="6295" y="12927"/>
                </a:cubicBezTo>
                <a:cubicBezTo>
                  <a:pt x="6293" y="12935"/>
                  <a:pt x="6288" y="12941"/>
                  <a:pt x="6282" y="12943"/>
                </a:cubicBezTo>
                <a:cubicBezTo>
                  <a:pt x="6276" y="12946"/>
                  <a:pt x="6271" y="12946"/>
                  <a:pt x="6261" y="12946"/>
                </a:cubicBezTo>
                <a:lnTo>
                  <a:pt x="4520" y="12946"/>
                </a:lnTo>
                <a:cubicBezTo>
                  <a:pt x="4509" y="12946"/>
                  <a:pt x="4504" y="12946"/>
                  <a:pt x="4499" y="12943"/>
                </a:cubicBezTo>
                <a:cubicBezTo>
                  <a:pt x="4492" y="12941"/>
                  <a:pt x="4487" y="12935"/>
                  <a:pt x="4485" y="12927"/>
                </a:cubicBezTo>
                <a:cubicBezTo>
                  <a:pt x="4483" y="12921"/>
                  <a:pt x="4483" y="12915"/>
                  <a:pt x="4483" y="12902"/>
                </a:cubicBezTo>
                <a:lnTo>
                  <a:pt x="4483" y="10781"/>
                </a:lnTo>
                <a:close/>
                <a:moveTo>
                  <a:pt x="15311" y="10781"/>
                </a:moveTo>
                <a:lnTo>
                  <a:pt x="17125" y="10781"/>
                </a:lnTo>
                <a:lnTo>
                  <a:pt x="17125" y="12902"/>
                </a:lnTo>
                <a:cubicBezTo>
                  <a:pt x="17125" y="12914"/>
                  <a:pt x="17125" y="12921"/>
                  <a:pt x="17123" y="12927"/>
                </a:cubicBezTo>
                <a:cubicBezTo>
                  <a:pt x="17121" y="12935"/>
                  <a:pt x="17116" y="12941"/>
                  <a:pt x="17109" y="12943"/>
                </a:cubicBezTo>
                <a:cubicBezTo>
                  <a:pt x="17104" y="12946"/>
                  <a:pt x="17099" y="12946"/>
                  <a:pt x="17088" y="12946"/>
                </a:cubicBezTo>
                <a:lnTo>
                  <a:pt x="15347" y="12946"/>
                </a:lnTo>
                <a:cubicBezTo>
                  <a:pt x="15337" y="12946"/>
                  <a:pt x="15332" y="12946"/>
                  <a:pt x="15326" y="12943"/>
                </a:cubicBezTo>
                <a:cubicBezTo>
                  <a:pt x="15320" y="12941"/>
                  <a:pt x="15315" y="12935"/>
                  <a:pt x="15313" y="12927"/>
                </a:cubicBezTo>
                <a:cubicBezTo>
                  <a:pt x="15311" y="12921"/>
                  <a:pt x="15311" y="12915"/>
                  <a:pt x="15311" y="12902"/>
                </a:cubicBezTo>
                <a:lnTo>
                  <a:pt x="15311" y="10781"/>
                </a:lnTo>
                <a:close/>
              </a:path>
            </a:pathLst>
          </a:custGeom>
          <a:solidFill>
            <a:schemeClr val="bg1"/>
          </a:solidFill>
          <a:ln w="12700" cap="flat">
            <a:solidFill>
              <a:schemeClr val="bg1"/>
            </a:solidFill>
            <a:miter lim="400000"/>
          </a:ln>
          <a:effectLst/>
        </p:spPr>
        <p:txBody>
          <a:bodyPr wrap="square" lIns="38100" tIns="38100" rIns="38100" bIns="38100" numCol="1" anchor="ctr">
            <a:noAutofit/>
          </a:bodyPr>
          <a:lstStyle/>
          <a:p>
            <a:pPr>
              <a:defRPr sz="3200">
                <a:solidFill>
                  <a:srgbClr val="FFFFFF"/>
                </a:solidFill>
              </a:defRPr>
            </a:pPr>
            <a:endParaRPr/>
          </a:p>
        </p:txBody>
      </p:sp>
      <p:sp>
        <p:nvSpPr>
          <p:cNvPr id="122" name="Handshake">
            <a:extLst>
              <a:ext uri="{FF2B5EF4-FFF2-40B4-BE49-F238E27FC236}">
                <a16:creationId xmlns:a16="http://schemas.microsoft.com/office/drawing/2014/main" id="{0214CE88-3B35-451D-A074-070C1D2D8573}"/>
              </a:ext>
              <a:ext uri="{C183D7F6-B498-43B3-948B-1728B52AA6E4}">
                <adec:decorative xmlns:adec="http://schemas.microsoft.com/office/drawing/2017/decorative" val="1"/>
              </a:ext>
            </a:extLst>
          </p:cNvPr>
          <p:cNvSpPr>
            <a:spLocks noEditPoints="1"/>
          </p:cNvSpPr>
          <p:nvPr/>
        </p:nvSpPr>
        <p:spPr bwMode="auto">
          <a:xfrm>
            <a:off x="4270502" y="5396875"/>
            <a:ext cx="640080" cy="548640"/>
          </a:xfrm>
          <a:custGeom>
            <a:avLst/>
            <a:gdLst>
              <a:gd name="T0" fmla="*/ 228 w 256"/>
              <a:gd name="T1" fmla="*/ 87 h 224"/>
              <a:gd name="T2" fmla="*/ 166 w 256"/>
              <a:gd name="T3" fmla="*/ 26 h 224"/>
              <a:gd name="T4" fmla="*/ 158 w 256"/>
              <a:gd name="T5" fmla="*/ 23 h 224"/>
              <a:gd name="T6" fmla="*/ 153 w 256"/>
              <a:gd name="T7" fmla="*/ 39 h 224"/>
              <a:gd name="T8" fmla="*/ 98 w 256"/>
              <a:gd name="T9" fmla="*/ 39 h 224"/>
              <a:gd name="T10" fmla="*/ 71 w 256"/>
              <a:gd name="T11" fmla="*/ 17 h 224"/>
              <a:gd name="T12" fmla="*/ 1 w 256"/>
              <a:gd name="T13" fmla="*/ 81 h 224"/>
              <a:gd name="T14" fmla="*/ 28 w 256"/>
              <a:gd name="T15" fmla="*/ 109 h 224"/>
              <a:gd name="T16" fmla="*/ 37 w 256"/>
              <a:gd name="T17" fmla="*/ 141 h 224"/>
              <a:gd name="T18" fmla="*/ 57 w 256"/>
              <a:gd name="T19" fmla="*/ 158 h 224"/>
              <a:gd name="T20" fmla="*/ 76 w 256"/>
              <a:gd name="T21" fmla="*/ 177 h 224"/>
              <a:gd name="T22" fmla="*/ 99 w 256"/>
              <a:gd name="T23" fmla="*/ 210 h 224"/>
              <a:gd name="T24" fmla="*/ 141 w 256"/>
              <a:gd name="T25" fmla="*/ 224 h 224"/>
              <a:gd name="T26" fmla="*/ 181 w 256"/>
              <a:gd name="T27" fmla="*/ 190 h 224"/>
              <a:gd name="T28" fmla="*/ 202 w 256"/>
              <a:gd name="T29" fmla="*/ 174 h 224"/>
              <a:gd name="T30" fmla="*/ 216 w 256"/>
              <a:gd name="T31" fmla="*/ 168 h 224"/>
              <a:gd name="T32" fmla="*/ 205 w 256"/>
              <a:gd name="T33" fmla="*/ 130 h 224"/>
              <a:gd name="T34" fmla="*/ 230 w 256"/>
              <a:gd name="T35" fmla="*/ 99 h 224"/>
              <a:gd name="T36" fmla="*/ 55 w 256"/>
              <a:gd name="T37" fmla="*/ 151 h 224"/>
              <a:gd name="T38" fmla="*/ 57 w 256"/>
              <a:gd name="T39" fmla="*/ 126 h 224"/>
              <a:gd name="T40" fmla="*/ 64 w 256"/>
              <a:gd name="T41" fmla="*/ 122 h 224"/>
              <a:gd name="T42" fmla="*/ 62 w 256"/>
              <a:gd name="T43" fmla="*/ 148 h 224"/>
              <a:gd name="T44" fmla="*/ 64 w 256"/>
              <a:gd name="T45" fmla="*/ 160 h 224"/>
              <a:gd name="T46" fmla="*/ 90 w 256"/>
              <a:gd name="T47" fmla="*/ 144 h 224"/>
              <a:gd name="T48" fmla="*/ 80 w 256"/>
              <a:gd name="T49" fmla="*/ 167 h 224"/>
              <a:gd name="T50" fmla="*/ 96 w 256"/>
              <a:gd name="T51" fmla="*/ 163 h 224"/>
              <a:gd name="T52" fmla="*/ 99 w 256"/>
              <a:gd name="T53" fmla="*/ 186 h 224"/>
              <a:gd name="T54" fmla="*/ 86 w 256"/>
              <a:gd name="T55" fmla="*/ 186 h 224"/>
              <a:gd name="T56" fmla="*/ 121 w 256"/>
              <a:gd name="T57" fmla="*/ 179 h 224"/>
              <a:gd name="T58" fmla="*/ 119 w 256"/>
              <a:gd name="T59" fmla="*/ 204 h 224"/>
              <a:gd name="T60" fmla="*/ 213 w 256"/>
              <a:gd name="T61" fmla="*/ 155 h 224"/>
              <a:gd name="T62" fmla="*/ 197 w 256"/>
              <a:gd name="T63" fmla="*/ 162 h 224"/>
              <a:gd name="T64" fmla="*/ 182 w 256"/>
              <a:gd name="T65" fmla="*/ 152 h 224"/>
              <a:gd name="T66" fmla="*/ 194 w 256"/>
              <a:gd name="T67" fmla="*/ 174 h 224"/>
              <a:gd name="T68" fmla="*/ 176 w 256"/>
              <a:gd name="T69" fmla="*/ 179 h 224"/>
              <a:gd name="T70" fmla="*/ 165 w 256"/>
              <a:gd name="T71" fmla="*/ 179 h 224"/>
              <a:gd name="T72" fmla="*/ 153 w 256"/>
              <a:gd name="T73" fmla="*/ 194 h 224"/>
              <a:gd name="T74" fmla="*/ 148 w 256"/>
              <a:gd name="T75" fmla="*/ 213 h 224"/>
              <a:gd name="T76" fmla="*/ 134 w 256"/>
              <a:gd name="T77" fmla="*/ 176 h 224"/>
              <a:gd name="T78" fmla="*/ 102 w 256"/>
              <a:gd name="T79" fmla="*/ 152 h 224"/>
              <a:gd name="T80" fmla="*/ 82 w 256"/>
              <a:gd name="T81" fmla="*/ 134 h 224"/>
              <a:gd name="T82" fmla="*/ 37 w 256"/>
              <a:gd name="T83" fmla="*/ 100 h 224"/>
              <a:gd name="T84" fmla="*/ 90 w 256"/>
              <a:gd name="T85" fmla="*/ 71 h 224"/>
              <a:gd name="T86" fmla="*/ 139 w 256"/>
              <a:gd name="T87" fmla="*/ 77 h 224"/>
              <a:gd name="T88" fmla="*/ 210 w 256"/>
              <a:gd name="T89" fmla="*/ 149 h 224"/>
              <a:gd name="T90" fmla="*/ 199 w 256"/>
              <a:gd name="T91" fmla="*/ 124 h 224"/>
              <a:gd name="T92" fmla="*/ 142 w 256"/>
              <a:gd name="T93" fmla="*/ 68 h 224"/>
              <a:gd name="T94" fmla="*/ 139 w 256"/>
              <a:gd name="T95" fmla="*/ 67 h 224"/>
              <a:gd name="T96" fmla="*/ 136 w 256"/>
              <a:gd name="T97" fmla="*/ 68 h 224"/>
              <a:gd name="T98" fmla="*/ 113 w 256"/>
              <a:gd name="T99" fmla="*/ 91 h 224"/>
              <a:gd name="T100" fmla="*/ 109 w 256"/>
              <a:gd name="T101" fmla="*/ 62 h 224"/>
              <a:gd name="T102" fmla="*/ 152 w 256"/>
              <a:gd name="T103" fmla="*/ 47 h 224"/>
              <a:gd name="T104" fmla="*/ 204 w 256"/>
              <a:gd name="T105"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 h="224">
                <a:moveTo>
                  <a:pt x="255" y="71"/>
                </a:moveTo>
                <a:cubicBezTo>
                  <a:pt x="253" y="69"/>
                  <a:pt x="251" y="69"/>
                  <a:pt x="249" y="71"/>
                </a:cubicBezTo>
                <a:cubicBezTo>
                  <a:pt x="230" y="90"/>
                  <a:pt x="230" y="90"/>
                  <a:pt x="230" y="90"/>
                </a:cubicBezTo>
                <a:cubicBezTo>
                  <a:pt x="228" y="87"/>
                  <a:pt x="228" y="87"/>
                  <a:pt x="228" y="87"/>
                </a:cubicBezTo>
                <a:cubicBezTo>
                  <a:pt x="228" y="87"/>
                  <a:pt x="228" y="87"/>
                  <a:pt x="228" y="87"/>
                </a:cubicBezTo>
                <a:cubicBezTo>
                  <a:pt x="169" y="28"/>
                  <a:pt x="169" y="28"/>
                  <a:pt x="169" y="28"/>
                </a:cubicBezTo>
                <a:cubicBezTo>
                  <a:pt x="169" y="28"/>
                  <a:pt x="169" y="28"/>
                  <a:pt x="169" y="28"/>
                </a:cubicBezTo>
                <a:cubicBezTo>
                  <a:pt x="166" y="26"/>
                  <a:pt x="166" y="26"/>
                  <a:pt x="166" y="26"/>
                </a:cubicBezTo>
                <a:cubicBezTo>
                  <a:pt x="185" y="7"/>
                  <a:pt x="185" y="7"/>
                  <a:pt x="185" y="7"/>
                </a:cubicBezTo>
                <a:cubicBezTo>
                  <a:pt x="187" y="5"/>
                  <a:pt x="187" y="3"/>
                  <a:pt x="185" y="1"/>
                </a:cubicBezTo>
                <a:cubicBezTo>
                  <a:pt x="184" y="0"/>
                  <a:pt x="181" y="0"/>
                  <a:pt x="179" y="1"/>
                </a:cubicBezTo>
                <a:cubicBezTo>
                  <a:pt x="158" y="23"/>
                  <a:pt x="158" y="23"/>
                  <a:pt x="158" y="23"/>
                </a:cubicBezTo>
                <a:cubicBezTo>
                  <a:pt x="157" y="24"/>
                  <a:pt x="157" y="25"/>
                  <a:pt x="157" y="26"/>
                </a:cubicBezTo>
                <a:cubicBezTo>
                  <a:pt x="157" y="27"/>
                  <a:pt x="157" y="28"/>
                  <a:pt x="158" y="28"/>
                </a:cubicBezTo>
                <a:cubicBezTo>
                  <a:pt x="161" y="31"/>
                  <a:pt x="161" y="31"/>
                  <a:pt x="161" y="31"/>
                </a:cubicBezTo>
                <a:cubicBezTo>
                  <a:pt x="153" y="39"/>
                  <a:pt x="153" y="39"/>
                  <a:pt x="153" y="39"/>
                </a:cubicBezTo>
                <a:cubicBezTo>
                  <a:pt x="143" y="35"/>
                  <a:pt x="124" y="36"/>
                  <a:pt x="117" y="43"/>
                </a:cubicBezTo>
                <a:cubicBezTo>
                  <a:pt x="107" y="53"/>
                  <a:pt x="107" y="53"/>
                  <a:pt x="107" y="53"/>
                </a:cubicBezTo>
                <a:cubicBezTo>
                  <a:pt x="95" y="42"/>
                  <a:pt x="95" y="42"/>
                  <a:pt x="95" y="42"/>
                </a:cubicBezTo>
                <a:cubicBezTo>
                  <a:pt x="98" y="39"/>
                  <a:pt x="98" y="39"/>
                  <a:pt x="98" y="39"/>
                </a:cubicBezTo>
                <a:cubicBezTo>
                  <a:pt x="100" y="37"/>
                  <a:pt x="100" y="35"/>
                  <a:pt x="98" y="33"/>
                </a:cubicBezTo>
                <a:cubicBezTo>
                  <a:pt x="76" y="12"/>
                  <a:pt x="76" y="12"/>
                  <a:pt x="76" y="12"/>
                </a:cubicBezTo>
                <a:cubicBezTo>
                  <a:pt x="75" y="10"/>
                  <a:pt x="72" y="10"/>
                  <a:pt x="71" y="12"/>
                </a:cubicBezTo>
                <a:cubicBezTo>
                  <a:pt x="69" y="13"/>
                  <a:pt x="69" y="16"/>
                  <a:pt x="71" y="17"/>
                </a:cubicBezTo>
                <a:cubicBezTo>
                  <a:pt x="90" y="36"/>
                  <a:pt x="90" y="36"/>
                  <a:pt x="90" y="36"/>
                </a:cubicBezTo>
                <a:cubicBezTo>
                  <a:pt x="26" y="100"/>
                  <a:pt x="26" y="100"/>
                  <a:pt x="26" y="100"/>
                </a:cubicBezTo>
                <a:cubicBezTo>
                  <a:pt x="7" y="81"/>
                  <a:pt x="7" y="81"/>
                  <a:pt x="7" y="81"/>
                </a:cubicBezTo>
                <a:cubicBezTo>
                  <a:pt x="5" y="80"/>
                  <a:pt x="3" y="80"/>
                  <a:pt x="1" y="81"/>
                </a:cubicBezTo>
                <a:cubicBezTo>
                  <a:pt x="0" y="83"/>
                  <a:pt x="0" y="85"/>
                  <a:pt x="1" y="87"/>
                </a:cubicBezTo>
                <a:cubicBezTo>
                  <a:pt x="23" y="109"/>
                  <a:pt x="23" y="109"/>
                  <a:pt x="23" y="109"/>
                </a:cubicBezTo>
                <a:cubicBezTo>
                  <a:pt x="23" y="109"/>
                  <a:pt x="25" y="110"/>
                  <a:pt x="26" y="110"/>
                </a:cubicBezTo>
                <a:cubicBezTo>
                  <a:pt x="27" y="110"/>
                  <a:pt x="28" y="109"/>
                  <a:pt x="28" y="109"/>
                </a:cubicBezTo>
                <a:cubicBezTo>
                  <a:pt x="31" y="106"/>
                  <a:pt x="31" y="106"/>
                  <a:pt x="31" y="106"/>
                </a:cubicBezTo>
                <a:cubicBezTo>
                  <a:pt x="48" y="123"/>
                  <a:pt x="48" y="123"/>
                  <a:pt x="48" y="123"/>
                </a:cubicBezTo>
                <a:cubicBezTo>
                  <a:pt x="43" y="129"/>
                  <a:pt x="43" y="129"/>
                  <a:pt x="43" y="129"/>
                </a:cubicBezTo>
                <a:cubicBezTo>
                  <a:pt x="39" y="132"/>
                  <a:pt x="37" y="137"/>
                  <a:pt x="37" y="141"/>
                </a:cubicBezTo>
                <a:cubicBezTo>
                  <a:pt x="37" y="146"/>
                  <a:pt x="39" y="150"/>
                  <a:pt x="43" y="154"/>
                </a:cubicBezTo>
                <a:cubicBezTo>
                  <a:pt x="46" y="157"/>
                  <a:pt x="50" y="159"/>
                  <a:pt x="55" y="159"/>
                </a:cubicBezTo>
                <a:cubicBezTo>
                  <a:pt x="55" y="159"/>
                  <a:pt x="55" y="159"/>
                  <a:pt x="55" y="159"/>
                </a:cubicBezTo>
                <a:cubicBezTo>
                  <a:pt x="55" y="159"/>
                  <a:pt x="56" y="159"/>
                  <a:pt x="57" y="158"/>
                </a:cubicBezTo>
                <a:cubicBezTo>
                  <a:pt x="57" y="159"/>
                  <a:pt x="56" y="160"/>
                  <a:pt x="56" y="160"/>
                </a:cubicBezTo>
                <a:cubicBezTo>
                  <a:pt x="56" y="165"/>
                  <a:pt x="58" y="169"/>
                  <a:pt x="62" y="173"/>
                </a:cubicBezTo>
                <a:cubicBezTo>
                  <a:pt x="65" y="176"/>
                  <a:pt x="69" y="178"/>
                  <a:pt x="74" y="178"/>
                </a:cubicBezTo>
                <a:cubicBezTo>
                  <a:pt x="74" y="178"/>
                  <a:pt x="75" y="178"/>
                  <a:pt x="76" y="177"/>
                </a:cubicBezTo>
                <a:cubicBezTo>
                  <a:pt x="75" y="182"/>
                  <a:pt x="77" y="188"/>
                  <a:pt x="80" y="191"/>
                </a:cubicBezTo>
                <a:cubicBezTo>
                  <a:pt x="84" y="195"/>
                  <a:pt x="88" y="197"/>
                  <a:pt x="93" y="197"/>
                </a:cubicBezTo>
                <a:cubicBezTo>
                  <a:pt x="93" y="197"/>
                  <a:pt x="94" y="196"/>
                  <a:pt x="95" y="196"/>
                </a:cubicBezTo>
                <a:cubicBezTo>
                  <a:pt x="94" y="201"/>
                  <a:pt x="96" y="207"/>
                  <a:pt x="99" y="210"/>
                </a:cubicBezTo>
                <a:cubicBezTo>
                  <a:pt x="103" y="214"/>
                  <a:pt x="107" y="216"/>
                  <a:pt x="112" y="216"/>
                </a:cubicBezTo>
                <a:cubicBezTo>
                  <a:pt x="115" y="216"/>
                  <a:pt x="119" y="214"/>
                  <a:pt x="122" y="212"/>
                </a:cubicBezTo>
                <a:cubicBezTo>
                  <a:pt x="130" y="220"/>
                  <a:pt x="130" y="220"/>
                  <a:pt x="130" y="220"/>
                </a:cubicBezTo>
                <a:cubicBezTo>
                  <a:pt x="133" y="223"/>
                  <a:pt x="137" y="224"/>
                  <a:pt x="141" y="224"/>
                </a:cubicBezTo>
                <a:cubicBezTo>
                  <a:pt x="145" y="224"/>
                  <a:pt x="150" y="222"/>
                  <a:pt x="153" y="219"/>
                </a:cubicBezTo>
                <a:cubicBezTo>
                  <a:pt x="157" y="216"/>
                  <a:pt x="158" y="211"/>
                  <a:pt x="158" y="207"/>
                </a:cubicBezTo>
                <a:cubicBezTo>
                  <a:pt x="164" y="209"/>
                  <a:pt x="171" y="208"/>
                  <a:pt x="176" y="203"/>
                </a:cubicBezTo>
                <a:cubicBezTo>
                  <a:pt x="179" y="200"/>
                  <a:pt x="181" y="195"/>
                  <a:pt x="181" y="190"/>
                </a:cubicBezTo>
                <a:cubicBezTo>
                  <a:pt x="182" y="191"/>
                  <a:pt x="184" y="191"/>
                  <a:pt x="186" y="191"/>
                </a:cubicBezTo>
                <a:cubicBezTo>
                  <a:pt x="186" y="191"/>
                  <a:pt x="186" y="191"/>
                  <a:pt x="186" y="191"/>
                </a:cubicBezTo>
                <a:cubicBezTo>
                  <a:pt x="190" y="191"/>
                  <a:pt x="194" y="189"/>
                  <a:pt x="197" y="187"/>
                </a:cubicBezTo>
                <a:cubicBezTo>
                  <a:pt x="200" y="183"/>
                  <a:pt x="202" y="179"/>
                  <a:pt x="202" y="174"/>
                </a:cubicBezTo>
                <a:cubicBezTo>
                  <a:pt x="202" y="174"/>
                  <a:pt x="202" y="173"/>
                  <a:pt x="202" y="173"/>
                </a:cubicBezTo>
                <a:cubicBezTo>
                  <a:pt x="202" y="173"/>
                  <a:pt x="203" y="173"/>
                  <a:pt x="203" y="173"/>
                </a:cubicBezTo>
                <a:cubicBezTo>
                  <a:pt x="203" y="173"/>
                  <a:pt x="203" y="173"/>
                  <a:pt x="203" y="173"/>
                </a:cubicBezTo>
                <a:cubicBezTo>
                  <a:pt x="208" y="173"/>
                  <a:pt x="213" y="171"/>
                  <a:pt x="216" y="168"/>
                </a:cubicBezTo>
                <a:cubicBezTo>
                  <a:pt x="219" y="164"/>
                  <a:pt x="221" y="160"/>
                  <a:pt x="221" y="155"/>
                </a:cubicBezTo>
                <a:cubicBezTo>
                  <a:pt x="221" y="151"/>
                  <a:pt x="219" y="146"/>
                  <a:pt x="216" y="143"/>
                </a:cubicBezTo>
                <a:cubicBezTo>
                  <a:pt x="204" y="131"/>
                  <a:pt x="204" y="131"/>
                  <a:pt x="204" y="131"/>
                </a:cubicBezTo>
                <a:cubicBezTo>
                  <a:pt x="205" y="130"/>
                  <a:pt x="205" y="130"/>
                  <a:pt x="205" y="130"/>
                </a:cubicBezTo>
                <a:cubicBezTo>
                  <a:pt x="211" y="123"/>
                  <a:pt x="212" y="115"/>
                  <a:pt x="211" y="109"/>
                </a:cubicBezTo>
                <a:cubicBezTo>
                  <a:pt x="225" y="95"/>
                  <a:pt x="225" y="95"/>
                  <a:pt x="225" y="95"/>
                </a:cubicBezTo>
                <a:cubicBezTo>
                  <a:pt x="228" y="98"/>
                  <a:pt x="228" y="98"/>
                  <a:pt x="228" y="98"/>
                </a:cubicBezTo>
                <a:cubicBezTo>
                  <a:pt x="228" y="99"/>
                  <a:pt x="229" y="99"/>
                  <a:pt x="230" y="99"/>
                </a:cubicBezTo>
                <a:cubicBezTo>
                  <a:pt x="231" y="99"/>
                  <a:pt x="232" y="99"/>
                  <a:pt x="233" y="98"/>
                </a:cubicBezTo>
                <a:cubicBezTo>
                  <a:pt x="255" y="77"/>
                  <a:pt x="255" y="77"/>
                  <a:pt x="255" y="77"/>
                </a:cubicBezTo>
                <a:cubicBezTo>
                  <a:pt x="256" y="75"/>
                  <a:pt x="256" y="72"/>
                  <a:pt x="255" y="71"/>
                </a:cubicBezTo>
                <a:close/>
                <a:moveTo>
                  <a:pt x="55" y="151"/>
                </a:moveTo>
                <a:cubicBezTo>
                  <a:pt x="52" y="151"/>
                  <a:pt x="50" y="150"/>
                  <a:pt x="48" y="148"/>
                </a:cubicBezTo>
                <a:cubicBezTo>
                  <a:pt x="46" y="146"/>
                  <a:pt x="45" y="144"/>
                  <a:pt x="45" y="141"/>
                </a:cubicBezTo>
                <a:cubicBezTo>
                  <a:pt x="45" y="139"/>
                  <a:pt x="46" y="136"/>
                  <a:pt x="48" y="135"/>
                </a:cubicBezTo>
                <a:cubicBezTo>
                  <a:pt x="57" y="126"/>
                  <a:pt x="57" y="126"/>
                  <a:pt x="57" y="126"/>
                </a:cubicBezTo>
                <a:cubicBezTo>
                  <a:pt x="57" y="126"/>
                  <a:pt x="57" y="126"/>
                  <a:pt x="57" y="126"/>
                </a:cubicBezTo>
                <a:cubicBezTo>
                  <a:pt x="57" y="126"/>
                  <a:pt x="57" y="126"/>
                  <a:pt x="57" y="126"/>
                </a:cubicBezTo>
                <a:cubicBezTo>
                  <a:pt x="58" y="125"/>
                  <a:pt x="58" y="125"/>
                  <a:pt x="58" y="125"/>
                </a:cubicBezTo>
                <a:cubicBezTo>
                  <a:pt x="60" y="123"/>
                  <a:pt x="62" y="122"/>
                  <a:pt x="64" y="122"/>
                </a:cubicBezTo>
                <a:cubicBezTo>
                  <a:pt x="67" y="122"/>
                  <a:pt x="69" y="123"/>
                  <a:pt x="71" y="125"/>
                </a:cubicBezTo>
                <a:cubicBezTo>
                  <a:pt x="73" y="127"/>
                  <a:pt x="74" y="129"/>
                  <a:pt x="74" y="132"/>
                </a:cubicBezTo>
                <a:cubicBezTo>
                  <a:pt x="74" y="134"/>
                  <a:pt x="73" y="137"/>
                  <a:pt x="71" y="138"/>
                </a:cubicBezTo>
                <a:cubicBezTo>
                  <a:pt x="62" y="148"/>
                  <a:pt x="62" y="148"/>
                  <a:pt x="62" y="148"/>
                </a:cubicBezTo>
                <a:cubicBezTo>
                  <a:pt x="62" y="148"/>
                  <a:pt x="62" y="148"/>
                  <a:pt x="62" y="148"/>
                </a:cubicBezTo>
                <a:cubicBezTo>
                  <a:pt x="60" y="150"/>
                  <a:pt x="57" y="151"/>
                  <a:pt x="55" y="151"/>
                </a:cubicBezTo>
                <a:close/>
                <a:moveTo>
                  <a:pt x="67" y="167"/>
                </a:moveTo>
                <a:cubicBezTo>
                  <a:pt x="65" y="165"/>
                  <a:pt x="64" y="163"/>
                  <a:pt x="64" y="160"/>
                </a:cubicBezTo>
                <a:cubicBezTo>
                  <a:pt x="64" y="158"/>
                  <a:pt x="65" y="155"/>
                  <a:pt x="67" y="154"/>
                </a:cubicBezTo>
                <a:cubicBezTo>
                  <a:pt x="77" y="144"/>
                  <a:pt x="77" y="144"/>
                  <a:pt x="77" y="144"/>
                </a:cubicBezTo>
                <a:cubicBezTo>
                  <a:pt x="78" y="142"/>
                  <a:pt x="81" y="141"/>
                  <a:pt x="83" y="141"/>
                </a:cubicBezTo>
                <a:cubicBezTo>
                  <a:pt x="86" y="141"/>
                  <a:pt x="88" y="142"/>
                  <a:pt x="90" y="144"/>
                </a:cubicBezTo>
                <a:cubicBezTo>
                  <a:pt x="92" y="146"/>
                  <a:pt x="93" y="148"/>
                  <a:pt x="93" y="151"/>
                </a:cubicBezTo>
                <a:cubicBezTo>
                  <a:pt x="93" y="153"/>
                  <a:pt x="92" y="156"/>
                  <a:pt x="90" y="157"/>
                </a:cubicBezTo>
                <a:cubicBezTo>
                  <a:pt x="80" y="167"/>
                  <a:pt x="80" y="167"/>
                  <a:pt x="80" y="167"/>
                </a:cubicBezTo>
                <a:cubicBezTo>
                  <a:pt x="80" y="167"/>
                  <a:pt x="80" y="167"/>
                  <a:pt x="80" y="167"/>
                </a:cubicBezTo>
                <a:cubicBezTo>
                  <a:pt x="77" y="170"/>
                  <a:pt x="71" y="170"/>
                  <a:pt x="67" y="167"/>
                </a:cubicBezTo>
                <a:close/>
                <a:moveTo>
                  <a:pt x="86" y="186"/>
                </a:moveTo>
                <a:cubicBezTo>
                  <a:pt x="82" y="182"/>
                  <a:pt x="82" y="176"/>
                  <a:pt x="86" y="173"/>
                </a:cubicBezTo>
                <a:cubicBezTo>
                  <a:pt x="96" y="163"/>
                  <a:pt x="96" y="163"/>
                  <a:pt x="96" y="163"/>
                </a:cubicBezTo>
                <a:cubicBezTo>
                  <a:pt x="97" y="161"/>
                  <a:pt x="100" y="160"/>
                  <a:pt x="102" y="160"/>
                </a:cubicBezTo>
                <a:cubicBezTo>
                  <a:pt x="105" y="160"/>
                  <a:pt x="107" y="161"/>
                  <a:pt x="109" y="163"/>
                </a:cubicBezTo>
                <a:cubicBezTo>
                  <a:pt x="113" y="167"/>
                  <a:pt x="113" y="173"/>
                  <a:pt x="109" y="176"/>
                </a:cubicBezTo>
                <a:cubicBezTo>
                  <a:pt x="99" y="186"/>
                  <a:pt x="99" y="186"/>
                  <a:pt x="99" y="186"/>
                </a:cubicBezTo>
                <a:cubicBezTo>
                  <a:pt x="99" y="186"/>
                  <a:pt x="99" y="186"/>
                  <a:pt x="99" y="186"/>
                </a:cubicBezTo>
                <a:cubicBezTo>
                  <a:pt x="99" y="186"/>
                  <a:pt x="99" y="186"/>
                  <a:pt x="99" y="186"/>
                </a:cubicBezTo>
                <a:cubicBezTo>
                  <a:pt x="99" y="186"/>
                  <a:pt x="99" y="186"/>
                  <a:pt x="99" y="186"/>
                </a:cubicBezTo>
                <a:cubicBezTo>
                  <a:pt x="96" y="189"/>
                  <a:pt x="90" y="189"/>
                  <a:pt x="86" y="186"/>
                </a:cubicBezTo>
                <a:close/>
                <a:moveTo>
                  <a:pt x="105" y="205"/>
                </a:moveTo>
                <a:cubicBezTo>
                  <a:pt x="101" y="201"/>
                  <a:pt x="101" y="195"/>
                  <a:pt x="105" y="191"/>
                </a:cubicBezTo>
                <a:cubicBezTo>
                  <a:pt x="115" y="182"/>
                  <a:pt x="115" y="182"/>
                  <a:pt x="115" y="182"/>
                </a:cubicBezTo>
                <a:cubicBezTo>
                  <a:pt x="116" y="180"/>
                  <a:pt x="119" y="179"/>
                  <a:pt x="121" y="179"/>
                </a:cubicBezTo>
                <a:cubicBezTo>
                  <a:pt x="124" y="179"/>
                  <a:pt x="126" y="180"/>
                  <a:pt x="128" y="182"/>
                </a:cubicBezTo>
                <a:cubicBezTo>
                  <a:pt x="132" y="186"/>
                  <a:pt x="132" y="192"/>
                  <a:pt x="128" y="195"/>
                </a:cubicBezTo>
                <a:cubicBezTo>
                  <a:pt x="119" y="204"/>
                  <a:pt x="119" y="204"/>
                  <a:pt x="119" y="204"/>
                </a:cubicBezTo>
                <a:cubicBezTo>
                  <a:pt x="119" y="204"/>
                  <a:pt x="119" y="204"/>
                  <a:pt x="119" y="204"/>
                </a:cubicBezTo>
                <a:cubicBezTo>
                  <a:pt x="119" y="204"/>
                  <a:pt x="119" y="204"/>
                  <a:pt x="119" y="204"/>
                </a:cubicBezTo>
                <a:cubicBezTo>
                  <a:pt x="118" y="205"/>
                  <a:pt x="118" y="205"/>
                  <a:pt x="118" y="205"/>
                </a:cubicBezTo>
                <a:cubicBezTo>
                  <a:pt x="115" y="208"/>
                  <a:pt x="109" y="208"/>
                  <a:pt x="105" y="205"/>
                </a:cubicBezTo>
                <a:close/>
                <a:moveTo>
                  <a:pt x="213" y="155"/>
                </a:moveTo>
                <a:cubicBezTo>
                  <a:pt x="213" y="158"/>
                  <a:pt x="212" y="160"/>
                  <a:pt x="210" y="162"/>
                </a:cubicBezTo>
                <a:cubicBezTo>
                  <a:pt x="208" y="164"/>
                  <a:pt x="206" y="165"/>
                  <a:pt x="203" y="165"/>
                </a:cubicBezTo>
                <a:cubicBezTo>
                  <a:pt x="203" y="165"/>
                  <a:pt x="203" y="165"/>
                  <a:pt x="203" y="165"/>
                </a:cubicBezTo>
                <a:cubicBezTo>
                  <a:pt x="201" y="165"/>
                  <a:pt x="199" y="164"/>
                  <a:pt x="197" y="162"/>
                </a:cubicBezTo>
                <a:cubicBezTo>
                  <a:pt x="197" y="162"/>
                  <a:pt x="197" y="162"/>
                  <a:pt x="197" y="162"/>
                </a:cubicBezTo>
                <a:cubicBezTo>
                  <a:pt x="197" y="162"/>
                  <a:pt x="197" y="162"/>
                  <a:pt x="197" y="162"/>
                </a:cubicBezTo>
                <a:cubicBezTo>
                  <a:pt x="187" y="152"/>
                  <a:pt x="187" y="152"/>
                  <a:pt x="187" y="152"/>
                </a:cubicBezTo>
                <a:cubicBezTo>
                  <a:pt x="186" y="151"/>
                  <a:pt x="183" y="151"/>
                  <a:pt x="182" y="152"/>
                </a:cubicBezTo>
                <a:cubicBezTo>
                  <a:pt x="180" y="154"/>
                  <a:pt x="180" y="156"/>
                  <a:pt x="182" y="158"/>
                </a:cubicBezTo>
                <a:cubicBezTo>
                  <a:pt x="191" y="168"/>
                  <a:pt x="191" y="168"/>
                  <a:pt x="191" y="168"/>
                </a:cubicBezTo>
                <a:cubicBezTo>
                  <a:pt x="191" y="168"/>
                  <a:pt x="191" y="168"/>
                  <a:pt x="191" y="168"/>
                </a:cubicBezTo>
                <a:cubicBezTo>
                  <a:pt x="193" y="169"/>
                  <a:pt x="194" y="172"/>
                  <a:pt x="194" y="174"/>
                </a:cubicBezTo>
                <a:cubicBezTo>
                  <a:pt x="194" y="177"/>
                  <a:pt x="193" y="179"/>
                  <a:pt x="191" y="181"/>
                </a:cubicBezTo>
                <a:cubicBezTo>
                  <a:pt x="190" y="182"/>
                  <a:pt x="187" y="183"/>
                  <a:pt x="186" y="183"/>
                </a:cubicBezTo>
                <a:cubicBezTo>
                  <a:pt x="186" y="183"/>
                  <a:pt x="186" y="183"/>
                  <a:pt x="186" y="183"/>
                </a:cubicBezTo>
                <a:cubicBezTo>
                  <a:pt x="182" y="183"/>
                  <a:pt x="178" y="181"/>
                  <a:pt x="176" y="179"/>
                </a:cubicBezTo>
                <a:cubicBezTo>
                  <a:pt x="176" y="179"/>
                  <a:pt x="176" y="179"/>
                  <a:pt x="176" y="179"/>
                </a:cubicBezTo>
                <a:cubicBezTo>
                  <a:pt x="171" y="174"/>
                  <a:pt x="171" y="174"/>
                  <a:pt x="171" y="174"/>
                </a:cubicBezTo>
                <a:cubicBezTo>
                  <a:pt x="169" y="172"/>
                  <a:pt x="167" y="172"/>
                  <a:pt x="165" y="174"/>
                </a:cubicBezTo>
                <a:cubicBezTo>
                  <a:pt x="163" y="175"/>
                  <a:pt x="163" y="178"/>
                  <a:pt x="165" y="179"/>
                </a:cubicBezTo>
                <a:cubicBezTo>
                  <a:pt x="170" y="184"/>
                  <a:pt x="170" y="184"/>
                  <a:pt x="170" y="184"/>
                </a:cubicBezTo>
                <a:cubicBezTo>
                  <a:pt x="170" y="184"/>
                  <a:pt x="170" y="184"/>
                  <a:pt x="170" y="184"/>
                </a:cubicBezTo>
                <a:cubicBezTo>
                  <a:pt x="174" y="188"/>
                  <a:pt x="174" y="194"/>
                  <a:pt x="170" y="198"/>
                </a:cubicBezTo>
                <a:cubicBezTo>
                  <a:pt x="165" y="202"/>
                  <a:pt x="157" y="198"/>
                  <a:pt x="153" y="194"/>
                </a:cubicBezTo>
                <a:cubicBezTo>
                  <a:pt x="152" y="193"/>
                  <a:pt x="149" y="193"/>
                  <a:pt x="148" y="194"/>
                </a:cubicBezTo>
                <a:cubicBezTo>
                  <a:pt x="147" y="195"/>
                  <a:pt x="147" y="196"/>
                  <a:pt x="147" y="197"/>
                </a:cubicBezTo>
                <a:cubicBezTo>
                  <a:pt x="147" y="198"/>
                  <a:pt x="147" y="199"/>
                  <a:pt x="148" y="200"/>
                </a:cubicBezTo>
                <a:cubicBezTo>
                  <a:pt x="151" y="204"/>
                  <a:pt x="151" y="210"/>
                  <a:pt x="148" y="213"/>
                </a:cubicBezTo>
                <a:cubicBezTo>
                  <a:pt x="144" y="217"/>
                  <a:pt x="139" y="217"/>
                  <a:pt x="135" y="214"/>
                </a:cubicBezTo>
                <a:cubicBezTo>
                  <a:pt x="128" y="207"/>
                  <a:pt x="128" y="207"/>
                  <a:pt x="128" y="207"/>
                </a:cubicBezTo>
                <a:cubicBezTo>
                  <a:pt x="134" y="201"/>
                  <a:pt x="134" y="201"/>
                  <a:pt x="134" y="201"/>
                </a:cubicBezTo>
                <a:cubicBezTo>
                  <a:pt x="140" y="194"/>
                  <a:pt x="140" y="183"/>
                  <a:pt x="134" y="176"/>
                </a:cubicBezTo>
                <a:cubicBezTo>
                  <a:pt x="130" y="173"/>
                  <a:pt x="126" y="171"/>
                  <a:pt x="121" y="171"/>
                </a:cubicBezTo>
                <a:cubicBezTo>
                  <a:pt x="121" y="171"/>
                  <a:pt x="120" y="171"/>
                  <a:pt x="119" y="171"/>
                </a:cubicBezTo>
                <a:cubicBezTo>
                  <a:pt x="120" y="166"/>
                  <a:pt x="118" y="161"/>
                  <a:pt x="115" y="157"/>
                </a:cubicBezTo>
                <a:cubicBezTo>
                  <a:pt x="111" y="154"/>
                  <a:pt x="107" y="152"/>
                  <a:pt x="102" y="152"/>
                </a:cubicBezTo>
                <a:cubicBezTo>
                  <a:pt x="102" y="152"/>
                  <a:pt x="101" y="152"/>
                  <a:pt x="101" y="152"/>
                </a:cubicBezTo>
                <a:cubicBezTo>
                  <a:pt x="101" y="152"/>
                  <a:pt x="101" y="151"/>
                  <a:pt x="101" y="151"/>
                </a:cubicBezTo>
                <a:cubicBezTo>
                  <a:pt x="101" y="146"/>
                  <a:pt x="99" y="142"/>
                  <a:pt x="96" y="138"/>
                </a:cubicBezTo>
                <a:cubicBezTo>
                  <a:pt x="92" y="135"/>
                  <a:pt x="87" y="133"/>
                  <a:pt x="82" y="134"/>
                </a:cubicBezTo>
                <a:cubicBezTo>
                  <a:pt x="82" y="133"/>
                  <a:pt x="82" y="132"/>
                  <a:pt x="82" y="132"/>
                </a:cubicBezTo>
                <a:cubicBezTo>
                  <a:pt x="82" y="127"/>
                  <a:pt x="80" y="123"/>
                  <a:pt x="77" y="119"/>
                </a:cubicBezTo>
                <a:cubicBezTo>
                  <a:pt x="71" y="113"/>
                  <a:pt x="61" y="113"/>
                  <a:pt x="54" y="118"/>
                </a:cubicBezTo>
                <a:cubicBezTo>
                  <a:pt x="37" y="100"/>
                  <a:pt x="37" y="100"/>
                  <a:pt x="37" y="100"/>
                </a:cubicBezTo>
                <a:cubicBezTo>
                  <a:pt x="90" y="47"/>
                  <a:pt x="90" y="47"/>
                  <a:pt x="90" y="47"/>
                </a:cubicBezTo>
                <a:cubicBezTo>
                  <a:pt x="101" y="59"/>
                  <a:pt x="101" y="59"/>
                  <a:pt x="101" y="59"/>
                </a:cubicBezTo>
                <a:cubicBezTo>
                  <a:pt x="91" y="70"/>
                  <a:pt x="91" y="70"/>
                  <a:pt x="91" y="70"/>
                </a:cubicBezTo>
                <a:cubicBezTo>
                  <a:pt x="90" y="70"/>
                  <a:pt x="90" y="70"/>
                  <a:pt x="90" y="71"/>
                </a:cubicBezTo>
                <a:cubicBezTo>
                  <a:pt x="84" y="78"/>
                  <a:pt x="85" y="89"/>
                  <a:pt x="92" y="96"/>
                </a:cubicBezTo>
                <a:cubicBezTo>
                  <a:pt x="98" y="103"/>
                  <a:pt x="109" y="104"/>
                  <a:pt x="117" y="99"/>
                </a:cubicBezTo>
                <a:cubicBezTo>
                  <a:pt x="117" y="99"/>
                  <a:pt x="118" y="98"/>
                  <a:pt x="119" y="98"/>
                </a:cubicBezTo>
                <a:cubicBezTo>
                  <a:pt x="139" y="77"/>
                  <a:pt x="139" y="77"/>
                  <a:pt x="139" y="77"/>
                </a:cubicBezTo>
                <a:cubicBezTo>
                  <a:pt x="195" y="133"/>
                  <a:pt x="195" y="133"/>
                  <a:pt x="195" y="133"/>
                </a:cubicBezTo>
                <a:cubicBezTo>
                  <a:pt x="195" y="133"/>
                  <a:pt x="195" y="134"/>
                  <a:pt x="195" y="134"/>
                </a:cubicBezTo>
                <a:cubicBezTo>
                  <a:pt x="195" y="134"/>
                  <a:pt x="195" y="134"/>
                  <a:pt x="195" y="134"/>
                </a:cubicBezTo>
                <a:cubicBezTo>
                  <a:pt x="210" y="149"/>
                  <a:pt x="210" y="149"/>
                  <a:pt x="210" y="149"/>
                </a:cubicBezTo>
                <a:cubicBezTo>
                  <a:pt x="212" y="150"/>
                  <a:pt x="213" y="153"/>
                  <a:pt x="213" y="155"/>
                </a:cubicBezTo>
                <a:close/>
                <a:moveTo>
                  <a:pt x="204" y="105"/>
                </a:moveTo>
                <a:cubicBezTo>
                  <a:pt x="203" y="106"/>
                  <a:pt x="202" y="108"/>
                  <a:pt x="203" y="109"/>
                </a:cubicBezTo>
                <a:cubicBezTo>
                  <a:pt x="203" y="111"/>
                  <a:pt x="205" y="118"/>
                  <a:pt x="199" y="124"/>
                </a:cubicBezTo>
                <a:cubicBezTo>
                  <a:pt x="198" y="125"/>
                  <a:pt x="198" y="125"/>
                  <a:pt x="198" y="125"/>
                </a:cubicBezTo>
                <a:cubicBezTo>
                  <a:pt x="142" y="68"/>
                  <a:pt x="142" y="68"/>
                  <a:pt x="142" y="68"/>
                </a:cubicBezTo>
                <a:cubicBezTo>
                  <a:pt x="142" y="68"/>
                  <a:pt x="142" y="68"/>
                  <a:pt x="142" y="68"/>
                </a:cubicBezTo>
                <a:cubicBezTo>
                  <a:pt x="142" y="68"/>
                  <a:pt x="142" y="68"/>
                  <a:pt x="142" y="68"/>
                </a:cubicBezTo>
                <a:cubicBezTo>
                  <a:pt x="142" y="68"/>
                  <a:pt x="142" y="68"/>
                  <a:pt x="142" y="68"/>
                </a:cubicBezTo>
                <a:cubicBezTo>
                  <a:pt x="141" y="68"/>
                  <a:pt x="141" y="68"/>
                  <a:pt x="141" y="68"/>
                </a:cubicBezTo>
                <a:cubicBezTo>
                  <a:pt x="141" y="68"/>
                  <a:pt x="140" y="68"/>
                  <a:pt x="140" y="67"/>
                </a:cubicBezTo>
                <a:cubicBezTo>
                  <a:pt x="140" y="67"/>
                  <a:pt x="140" y="67"/>
                  <a:pt x="139" y="67"/>
                </a:cubicBezTo>
                <a:cubicBezTo>
                  <a:pt x="139" y="67"/>
                  <a:pt x="139" y="67"/>
                  <a:pt x="139" y="67"/>
                </a:cubicBezTo>
                <a:cubicBezTo>
                  <a:pt x="138" y="67"/>
                  <a:pt x="138" y="67"/>
                  <a:pt x="138" y="68"/>
                </a:cubicBezTo>
                <a:cubicBezTo>
                  <a:pt x="138" y="68"/>
                  <a:pt x="137" y="68"/>
                  <a:pt x="137" y="68"/>
                </a:cubicBezTo>
                <a:cubicBezTo>
                  <a:pt x="137" y="68"/>
                  <a:pt x="137" y="68"/>
                  <a:pt x="136" y="68"/>
                </a:cubicBezTo>
                <a:cubicBezTo>
                  <a:pt x="136" y="68"/>
                  <a:pt x="136" y="68"/>
                  <a:pt x="136" y="68"/>
                </a:cubicBezTo>
                <a:cubicBezTo>
                  <a:pt x="136" y="68"/>
                  <a:pt x="136" y="68"/>
                  <a:pt x="136" y="68"/>
                </a:cubicBezTo>
                <a:cubicBezTo>
                  <a:pt x="114" y="91"/>
                  <a:pt x="114" y="91"/>
                  <a:pt x="114" y="91"/>
                </a:cubicBezTo>
                <a:cubicBezTo>
                  <a:pt x="114" y="91"/>
                  <a:pt x="113" y="91"/>
                  <a:pt x="113" y="91"/>
                </a:cubicBezTo>
                <a:cubicBezTo>
                  <a:pt x="108" y="95"/>
                  <a:pt x="102" y="95"/>
                  <a:pt x="97" y="90"/>
                </a:cubicBezTo>
                <a:cubicBezTo>
                  <a:pt x="93" y="86"/>
                  <a:pt x="93" y="80"/>
                  <a:pt x="97" y="75"/>
                </a:cubicBezTo>
                <a:cubicBezTo>
                  <a:pt x="97" y="75"/>
                  <a:pt x="97" y="75"/>
                  <a:pt x="97" y="75"/>
                </a:cubicBezTo>
                <a:cubicBezTo>
                  <a:pt x="109" y="62"/>
                  <a:pt x="109" y="62"/>
                  <a:pt x="109" y="62"/>
                </a:cubicBezTo>
                <a:cubicBezTo>
                  <a:pt x="109" y="62"/>
                  <a:pt x="110" y="62"/>
                  <a:pt x="110" y="62"/>
                </a:cubicBezTo>
                <a:cubicBezTo>
                  <a:pt x="110" y="62"/>
                  <a:pt x="110" y="62"/>
                  <a:pt x="110" y="62"/>
                </a:cubicBezTo>
                <a:cubicBezTo>
                  <a:pt x="123" y="48"/>
                  <a:pt x="123" y="48"/>
                  <a:pt x="123" y="48"/>
                </a:cubicBezTo>
                <a:cubicBezTo>
                  <a:pt x="128" y="44"/>
                  <a:pt x="146" y="44"/>
                  <a:pt x="152" y="47"/>
                </a:cubicBezTo>
                <a:cubicBezTo>
                  <a:pt x="154" y="48"/>
                  <a:pt x="156" y="48"/>
                  <a:pt x="157" y="46"/>
                </a:cubicBezTo>
                <a:cubicBezTo>
                  <a:pt x="166" y="37"/>
                  <a:pt x="166" y="37"/>
                  <a:pt x="166" y="37"/>
                </a:cubicBezTo>
                <a:cubicBezTo>
                  <a:pt x="219" y="90"/>
                  <a:pt x="219" y="90"/>
                  <a:pt x="219" y="90"/>
                </a:cubicBezTo>
                <a:lnTo>
                  <a:pt x="204" y="105"/>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123" name="Shape 2528">
            <a:extLst>
              <a:ext uri="{FF2B5EF4-FFF2-40B4-BE49-F238E27FC236}">
                <a16:creationId xmlns:a16="http://schemas.microsoft.com/office/drawing/2014/main" id="{D4E2E1D5-C5F6-4153-AAAB-4B662E204FC8}"/>
              </a:ext>
              <a:ext uri="{C183D7F6-B498-43B3-948B-1728B52AA6E4}">
                <adec:decorative xmlns:adec="http://schemas.microsoft.com/office/drawing/2017/decorative" val="1"/>
              </a:ext>
            </a:extLst>
          </p:cNvPr>
          <p:cNvSpPr/>
          <p:nvPr/>
        </p:nvSpPr>
        <p:spPr>
          <a:xfrm>
            <a:off x="6099905" y="4374368"/>
            <a:ext cx="274320" cy="365760"/>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chemeClr val="bg1"/>
          </a:solidFill>
          <a:ln w="12700">
            <a:solidFill>
              <a:schemeClr val="bg1"/>
            </a:solidFill>
            <a:miter lim="400000"/>
          </a:ln>
        </p:spPr>
        <p:txBody>
          <a:bodyPr lIns="19016" tIns="19016" rIns="19016" bIns="19016" anchor="ctr"/>
          <a:lstStyle/>
          <a:p>
            <a:pPr defTabSz="22817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8" dirty="0"/>
          </a:p>
        </p:txBody>
      </p:sp>
    </p:spTree>
    <p:extLst>
      <p:ext uri="{BB962C8B-B14F-4D97-AF65-F5344CB8AC3E}">
        <p14:creationId xmlns:p14="http://schemas.microsoft.com/office/powerpoint/2010/main" val="233425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4" grpId="0"/>
      <p:bldP spid="57" grpId="0"/>
      <p:bldP spid="58" grpId="0"/>
      <p:bldP spid="59" grpId="0"/>
      <p:bldP spid="60"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CEE1-28E9-466C-9CDF-B7D56DECD764}"/>
              </a:ext>
            </a:extLst>
          </p:cNvPr>
          <p:cNvSpPr>
            <a:spLocks noGrp="1"/>
          </p:cNvSpPr>
          <p:nvPr>
            <p:ph type="title"/>
          </p:nvPr>
        </p:nvSpPr>
        <p:spPr>
          <a:xfrm>
            <a:off x="219456" y="230584"/>
            <a:ext cx="8729472" cy="598904"/>
          </a:xfrm>
        </p:spPr>
        <p:txBody>
          <a:bodyPr>
            <a:noAutofit/>
          </a:bodyPr>
          <a:lstStyle/>
          <a:p>
            <a:r>
              <a:rPr lang="en-US" sz="2800" dirty="0">
                <a:solidFill>
                  <a:srgbClr val="002E6D"/>
                </a:solidFill>
              </a:rPr>
              <a:t>Economically Disadvantaged Requirements to Qualify</a:t>
            </a:r>
          </a:p>
        </p:txBody>
      </p:sp>
      <p:sp>
        <p:nvSpPr>
          <p:cNvPr id="4" name="Slide Number Placeholder 3">
            <a:extLst>
              <a:ext uri="{FF2B5EF4-FFF2-40B4-BE49-F238E27FC236}">
                <a16:creationId xmlns:a16="http://schemas.microsoft.com/office/drawing/2014/main" id="{D065BB9C-CDF4-4AA1-81B9-9A059760A6CE}"/>
              </a:ext>
            </a:extLst>
          </p:cNvPr>
          <p:cNvSpPr>
            <a:spLocks noGrp="1"/>
          </p:cNvSpPr>
          <p:nvPr>
            <p:ph type="sldNum" sz="quarter" idx="12"/>
          </p:nvPr>
        </p:nvSpPr>
        <p:spPr>
          <a:xfrm>
            <a:off x="6796510" y="6156626"/>
            <a:ext cx="2057400" cy="365125"/>
          </a:xfrm>
        </p:spPr>
        <p:txBody>
          <a:bodyPr/>
          <a:lstStyle/>
          <a:p>
            <a:fld id="{B1AB44B9-F1EC-4F4B-88D4-413245C9CD3E}" type="slidenum">
              <a:rPr lang="en-US" smtClean="0"/>
              <a:t>9</a:t>
            </a:fld>
            <a:endParaRPr lang="en-US" dirty="0"/>
          </a:p>
        </p:txBody>
      </p:sp>
      <p:pic>
        <p:nvPicPr>
          <p:cNvPr id="31" name="Picture 30" descr="Icon of money.">
            <a:extLst>
              <a:ext uri="{FF2B5EF4-FFF2-40B4-BE49-F238E27FC236}">
                <a16:creationId xmlns:a16="http://schemas.microsoft.com/office/drawing/2014/main" id="{790421A9-0EA8-4167-8B41-CAAD34A130F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523" y="1719366"/>
            <a:ext cx="1005840" cy="1005840"/>
          </a:xfrm>
          <a:prstGeom prst="rect">
            <a:avLst/>
          </a:prstGeom>
        </p:spPr>
      </p:pic>
      <p:sp>
        <p:nvSpPr>
          <p:cNvPr id="12" name="Rectangle 11">
            <a:extLst>
              <a:ext uri="{FF2B5EF4-FFF2-40B4-BE49-F238E27FC236}">
                <a16:creationId xmlns:a16="http://schemas.microsoft.com/office/drawing/2014/main" id="{EDFB5389-14A3-41B4-A4BD-EF102D92FE54}"/>
              </a:ext>
            </a:extLst>
          </p:cNvPr>
          <p:cNvSpPr/>
          <p:nvPr/>
        </p:nvSpPr>
        <p:spPr>
          <a:xfrm>
            <a:off x="2942148" y="1711307"/>
            <a:ext cx="4902201" cy="731520"/>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r>
              <a:rPr lang="en-US" sz="2400" b="1" dirty="0">
                <a:solidFill>
                  <a:srgbClr val="002E6D"/>
                </a:solidFill>
                <a:latin typeface="Source Sans Pro" panose="020B0503030403020204" pitchFamily="34" charset="0"/>
                <a:cs typeface="Times New Roman" pitchFamily="18" charset="0"/>
              </a:rPr>
              <a:t>Personal net worth (assets minus liabilities) less than $750,000</a:t>
            </a:r>
            <a:endParaRPr lang="en-US" sz="2400" dirty="0">
              <a:solidFill>
                <a:srgbClr val="002E6D"/>
              </a:solidFill>
            </a:endParaRPr>
          </a:p>
        </p:txBody>
      </p:sp>
      <p:pic>
        <p:nvPicPr>
          <p:cNvPr id="32" name="Picture 31" descr="Icon of hand holding money.">
            <a:extLst>
              <a:ext uri="{FF2B5EF4-FFF2-40B4-BE49-F238E27FC236}">
                <a16:creationId xmlns:a16="http://schemas.microsoft.com/office/drawing/2014/main" id="{410AF314-92EF-456A-95E4-198522F679B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64815" y="2974723"/>
            <a:ext cx="1518657" cy="1097280"/>
          </a:xfrm>
          <a:prstGeom prst="rect">
            <a:avLst/>
          </a:prstGeom>
        </p:spPr>
      </p:pic>
      <p:sp>
        <p:nvSpPr>
          <p:cNvPr id="10" name="Rectangle 9">
            <a:extLst>
              <a:ext uri="{FF2B5EF4-FFF2-40B4-BE49-F238E27FC236}">
                <a16:creationId xmlns:a16="http://schemas.microsoft.com/office/drawing/2014/main" id="{66290228-9526-4CA5-975A-0C45204C087F}"/>
              </a:ext>
            </a:extLst>
          </p:cNvPr>
          <p:cNvSpPr/>
          <p:nvPr/>
        </p:nvSpPr>
        <p:spPr>
          <a:xfrm>
            <a:off x="2942148" y="2976376"/>
            <a:ext cx="4902201" cy="728537"/>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r>
              <a:rPr lang="en-US" sz="2400" b="1" dirty="0">
                <a:solidFill>
                  <a:srgbClr val="002E6D"/>
                </a:solidFill>
                <a:latin typeface="Source Sans Pro" panose="020B0503030403020204" pitchFamily="34" charset="0"/>
                <a:cs typeface="Times New Roman" pitchFamily="18" charset="0"/>
              </a:rPr>
              <a:t>Three year average income is $350,000 or less </a:t>
            </a:r>
          </a:p>
        </p:txBody>
      </p:sp>
      <p:pic>
        <p:nvPicPr>
          <p:cNvPr id="33" name="Picture 32" descr="Icon of a flow chart.">
            <a:extLst>
              <a:ext uri="{FF2B5EF4-FFF2-40B4-BE49-F238E27FC236}">
                <a16:creationId xmlns:a16="http://schemas.microsoft.com/office/drawing/2014/main" id="{8B9F28B8-F0C9-471C-823A-6C200301048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24523" y="4432225"/>
            <a:ext cx="1008361" cy="1005840"/>
          </a:xfrm>
          <a:prstGeom prst="rect">
            <a:avLst/>
          </a:prstGeom>
        </p:spPr>
      </p:pic>
      <p:sp>
        <p:nvSpPr>
          <p:cNvPr id="8" name="Rectangle 7">
            <a:extLst>
              <a:ext uri="{FF2B5EF4-FFF2-40B4-BE49-F238E27FC236}">
                <a16:creationId xmlns:a16="http://schemas.microsoft.com/office/drawing/2014/main" id="{E89FA9EE-82A9-4689-A8C6-1B7B30E8B979}"/>
              </a:ext>
            </a:extLst>
          </p:cNvPr>
          <p:cNvSpPr/>
          <p:nvPr/>
        </p:nvSpPr>
        <p:spPr>
          <a:xfrm>
            <a:off x="2942148" y="4390160"/>
            <a:ext cx="4902201" cy="731520"/>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r>
              <a:rPr lang="en-US" sz="2400" b="1" dirty="0">
                <a:solidFill>
                  <a:srgbClr val="002E6D"/>
                </a:solidFill>
                <a:latin typeface="Source Sans Pro" panose="020B0503030403020204" pitchFamily="34" charset="0"/>
                <a:cs typeface="Times New Roman" pitchFamily="18" charset="0"/>
              </a:rPr>
              <a:t>Fair market value of all assets is $6 million or less</a:t>
            </a:r>
          </a:p>
        </p:txBody>
      </p:sp>
      <p:cxnSp>
        <p:nvCxnSpPr>
          <p:cNvPr id="13" name="Straight Connector 12">
            <a:extLst>
              <a:ext uri="{FF2B5EF4-FFF2-40B4-BE49-F238E27FC236}">
                <a16:creationId xmlns:a16="http://schemas.microsoft.com/office/drawing/2014/main" id="{29CD3DF3-C17B-4C2F-A35B-74BF15004826}"/>
              </a:ext>
              <a:ext uri="{C183D7F6-B498-43B3-948B-1728B52AA6E4}">
                <adec:decorative xmlns:adec="http://schemas.microsoft.com/office/drawing/2017/decorative" val="1"/>
              </a:ext>
            </a:extLst>
          </p:cNvPr>
          <p:cNvCxnSpPr/>
          <p:nvPr/>
        </p:nvCxnSpPr>
        <p:spPr>
          <a:xfrm>
            <a:off x="3579934" y="2792347"/>
            <a:ext cx="3216576" cy="0"/>
          </a:xfrm>
          <a:prstGeom prst="line">
            <a:avLst/>
          </a:prstGeom>
          <a:ln w="19050">
            <a:solidFill>
              <a:srgbClr val="003E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7721390-356B-493E-83C4-24659CC5963F}"/>
              </a:ext>
              <a:ext uri="{C183D7F6-B498-43B3-948B-1728B52AA6E4}">
                <adec:decorative xmlns:adec="http://schemas.microsoft.com/office/drawing/2017/decorative" val="1"/>
              </a:ext>
            </a:extLst>
          </p:cNvPr>
          <p:cNvCxnSpPr/>
          <p:nvPr/>
        </p:nvCxnSpPr>
        <p:spPr>
          <a:xfrm>
            <a:off x="3579934" y="4117050"/>
            <a:ext cx="3216576" cy="0"/>
          </a:xfrm>
          <a:prstGeom prst="line">
            <a:avLst/>
          </a:prstGeom>
          <a:ln w="19050">
            <a:solidFill>
              <a:srgbClr val="003E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31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8" grpId="0"/>
    </p:bldLst>
  </p:timing>
</p:sld>
</file>

<file path=ppt/theme/theme1.xml><?xml version="1.0" encoding="utf-8"?>
<a:theme xmlns:a="http://schemas.openxmlformats.org/drawingml/2006/main" name="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BA286EF987D940AD455CEA96F62DC9" ma:contentTypeVersion="11" ma:contentTypeDescription="Create a new document." ma:contentTypeScope="" ma:versionID="b06d9824893e79863d35002144826e9e">
  <xsd:schema xmlns:xsd="http://www.w3.org/2001/XMLSchema" xmlns:xs="http://www.w3.org/2001/XMLSchema" xmlns:p="http://schemas.microsoft.com/office/2006/metadata/properties" xmlns:ns3="b08e8adc-7e78-4a88-a035-cb3c57191c8a" xmlns:ns4="ddd87586-fb46-4913-958d-30061fb7a6ea" targetNamespace="http://schemas.microsoft.com/office/2006/metadata/properties" ma:root="true" ma:fieldsID="421b1532808edb335e7de650feeec886" ns3:_="" ns4:_="">
    <xsd:import namespace="b08e8adc-7e78-4a88-a035-cb3c57191c8a"/>
    <xsd:import namespace="ddd87586-fb46-4913-958d-30061fb7a6e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e8adc-7e78-4a88-a035-cb3c57191c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d87586-fb46-4913-958d-30061fb7a6e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DB3626-63E2-462F-9586-1AF8B3BAA9D7}">
  <ds:schemaRefs>
    <ds:schemaRef ds:uri="http://schemas.microsoft.com/sharepoint/v3/contenttype/forms"/>
  </ds:schemaRefs>
</ds:datastoreItem>
</file>

<file path=customXml/itemProps2.xml><?xml version="1.0" encoding="utf-8"?>
<ds:datastoreItem xmlns:ds="http://schemas.openxmlformats.org/officeDocument/2006/customXml" ds:itemID="{3B4868AA-5616-4225-BE3D-74CBF4BE400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922B54B-1CF7-4468-B2DB-219FF59834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e8adc-7e78-4a88-a035-cb3c57191c8a"/>
    <ds:schemaRef ds:uri="ddd87586-fb46-4913-958d-30061fb7a6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SBA-Template-4x3</Template>
  <TotalTime>2628</TotalTime>
  <Words>1971</Words>
  <Application>Microsoft Office PowerPoint</Application>
  <PresentationFormat>On-screen Show (4:3)</PresentationFormat>
  <Paragraphs>225</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Courier New</vt:lpstr>
      <vt:lpstr>Gill Sans</vt:lpstr>
      <vt:lpstr>Montserrat Semi Bold</vt:lpstr>
      <vt:lpstr>Open Sans</vt:lpstr>
      <vt:lpstr>Source Sans Pro</vt:lpstr>
      <vt:lpstr>Wingdings</vt:lpstr>
      <vt:lpstr>Office Theme</vt:lpstr>
      <vt:lpstr>PowerPoint Presentation</vt:lpstr>
      <vt:lpstr>Woman-Owned Small Business (WOSB) Certification    Shane Mahaffy Lead Business Opportunity Specialist  </vt:lpstr>
      <vt:lpstr>Women-Owned Small Business (WOSB) Program</vt:lpstr>
      <vt:lpstr>Set-Aside for Certification Programs  and Socio-Economic Categories</vt:lpstr>
      <vt:lpstr>Getting the Most Out of the WOSB Program</vt:lpstr>
      <vt:lpstr>WOSB and EDWOSB Set-Aside Contracts</vt:lpstr>
      <vt:lpstr>WOSB and EDWOSB Sole-Source Contracts</vt:lpstr>
      <vt:lpstr>Is the WOSB Certification Appropriate for You?</vt:lpstr>
      <vt:lpstr>Economically Disadvantaged Requirements to Qualify</vt:lpstr>
      <vt:lpstr>Certification Changes </vt:lpstr>
      <vt:lpstr>Will Other Certifications Be Accepted? </vt:lpstr>
      <vt:lpstr>Third-Party Certification</vt:lpstr>
      <vt:lpstr>WOSB Eligibility Process</vt:lpstr>
      <vt:lpstr>Certification</vt:lpstr>
      <vt:lpstr>WOSB Contracting Changes</vt:lpstr>
      <vt:lpstr>Staying Up to Date on Changes</vt:lpstr>
      <vt:lpstr>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Gibson, Patricia M</dc:creator>
  <cp:lastModifiedBy>Mahaffy, Darryl S.</cp:lastModifiedBy>
  <cp:revision>82</cp:revision>
  <cp:lastPrinted>2018-02-13T00:27:10Z</cp:lastPrinted>
  <dcterms:created xsi:type="dcterms:W3CDTF">2018-03-01T14:28:41Z</dcterms:created>
  <dcterms:modified xsi:type="dcterms:W3CDTF">2022-10-18T14:19:13Z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0x010100AABA286EF987D940AD455CEA96F62DC9</vt:lpwstr>
  </property>
</Properties>
</file>