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1" r:id="rId1"/>
    <p:sldMasterId id="2147483883" r:id="rId2"/>
    <p:sldMasterId id="2147484207" r:id="rId3"/>
    <p:sldMasterId id="2147484243" r:id="rId4"/>
    <p:sldMasterId id="2147484255" r:id="rId5"/>
    <p:sldMasterId id="2147484267" r:id="rId6"/>
    <p:sldMasterId id="2147484279" r:id="rId7"/>
  </p:sldMasterIdLst>
  <p:notesMasterIdLst>
    <p:notesMasterId r:id="rId31"/>
  </p:notesMasterIdLst>
  <p:handoutMasterIdLst>
    <p:handoutMasterId r:id="rId32"/>
  </p:handoutMasterIdLst>
  <p:sldIdLst>
    <p:sldId id="511" r:id="rId8"/>
    <p:sldId id="512" r:id="rId9"/>
    <p:sldId id="513" r:id="rId10"/>
    <p:sldId id="514" r:id="rId11"/>
    <p:sldId id="515" r:id="rId12"/>
    <p:sldId id="516" r:id="rId13"/>
    <p:sldId id="518" r:id="rId14"/>
    <p:sldId id="520" r:id="rId15"/>
    <p:sldId id="519" r:id="rId16"/>
    <p:sldId id="521" r:id="rId17"/>
    <p:sldId id="548" r:id="rId18"/>
    <p:sldId id="540" r:id="rId19"/>
    <p:sldId id="523" r:id="rId20"/>
    <p:sldId id="539" r:id="rId21"/>
    <p:sldId id="525" r:id="rId22"/>
    <p:sldId id="526" r:id="rId23"/>
    <p:sldId id="527" r:id="rId24"/>
    <p:sldId id="542" r:id="rId25"/>
    <p:sldId id="528" r:id="rId26"/>
    <p:sldId id="535" r:id="rId27"/>
    <p:sldId id="536" r:id="rId28"/>
    <p:sldId id="537" r:id="rId29"/>
    <p:sldId id="538" r:id="rId30"/>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00" userDrawn="1">
          <p15:clr>
            <a:srgbClr val="A4A3A4"/>
          </p15:clr>
        </p15:guide>
        <p15:guide id="2" pos="3840">
          <p15:clr>
            <a:srgbClr val="A4A3A4"/>
          </p15:clr>
        </p15:guide>
        <p15:guide id="3" pos="7416" userDrawn="1">
          <p15:clr>
            <a:srgbClr val="A4A3A4"/>
          </p15:clr>
        </p15:guide>
        <p15:guide id="4" orient="horz" pos="288" userDrawn="1">
          <p15:clr>
            <a:srgbClr val="A4A3A4"/>
          </p15:clr>
        </p15:guide>
        <p15:guide id="5" pos="576" userDrawn="1">
          <p15:clr>
            <a:srgbClr val="A4A3A4"/>
          </p15:clr>
        </p15:guide>
        <p15:guide id="6" orient="horz" pos="864" userDrawn="1">
          <p15:clr>
            <a:srgbClr val="A4A3A4"/>
          </p15:clr>
        </p15:guide>
        <p15:guide id="7" pos="2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3C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34" autoAdjust="0"/>
    <p:restoredTop sz="94660"/>
  </p:normalViewPr>
  <p:slideViewPr>
    <p:cSldViewPr snapToGrid="0">
      <p:cViewPr varScale="1">
        <p:scale>
          <a:sx n="157" d="100"/>
          <a:sy n="157" d="100"/>
        </p:scale>
        <p:origin x="162" y="150"/>
      </p:cViewPr>
      <p:guideLst>
        <p:guide orient="horz" pos="4200"/>
        <p:guide pos="3840"/>
        <p:guide pos="7416"/>
        <p:guide orient="horz" pos="288"/>
        <p:guide pos="576"/>
        <p:guide orient="horz" pos="864"/>
        <p:guide pos="288"/>
      </p:guideLst>
    </p:cSldViewPr>
  </p:slideViewPr>
  <p:notesTextViewPr>
    <p:cViewPr>
      <p:scale>
        <a:sx n="3" d="2"/>
        <a:sy n="3" d="2"/>
      </p:scale>
      <p:origin x="0" y="0"/>
    </p:cViewPr>
  </p:notesTextViewPr>
  <p:sorterViewPr>
    <p:cViewPr>
      <p:scale>
        <a:sx n="100" d="100"/>
        <a:sy n="100" d="100"/>
      </p:scale>
      <p:origin x="0" y="130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theme" Target="theme/theme1.xml"/><Relationship Id="rId8"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154"/>
          </a:xfrm>
          <a:prstGeom prst="rect">
            <a:avLst/>
          </a:prstGeom>
        </p:spPr>
        <p:txBody>
          <a:bodyPr vert="horz" lIns="93936" tIns="46968" rIns="93936" bIns="46968" rtlCol="0"/>
          <a:lstStyle>
            <a:lvl1pPr algn="r">
              <a:defRPr sz="1200"/>
            </a:lvl1pPr>
          </a:lstStyle>
          <a:p>
            <a:fld id="{27BBE058-0023-462B-A220-FCCB105EAC3D}" type="datetimeFigureOut">
              <a:rPr lang="en-US" smtClean="0"/>
              <a:t>11/3/2022</a:t>
            </a:fld>
            <a:endParaRPr lang="en-US"/>
          </a:p>
        </p:txBody>
      </p:sp>
      <p:sp>
        <p:nvSpPr>
          <p:cNvPr id="4" name="Footer Placeholder 3"/>
          <p:cNvSpPr>
            <a:spLocks noGrp="1"/>
          </p:cNvSpPr>
          <p:nvPr>
            <p:ph type="ftr" sz="quarter" idx="2"/>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6"/>
            <a:ext cx="3066733" cy="468154"/>
          </a:xfrm>
          <a:prstGeom prst="rect">
            <a:avLst/>
          </a:prstGeom>
        </p:spPr>
        <p:txBody>
          <a:bodyPr vert="horz" lIns="93936" tIns="46968" rIns="93936" bIns="46968" rtlCol="0" anchor="b"/>
          <a:lstStyle>
            <a:lvl1pPr algn="r">
              <a:defRPr sz="1200"/>
            </a:lvl1pPr>
          </a:lstStyle>
          <a:p>
            <a:fld id="{C15D02AC-A433-4DB7-AB7B-4983F15BA715}" type="slidenum">
              <a:rPr lang="en-US" smtClean="0"/>
              <a:t>‹#›</a:t>
            </a:fld>
            <a:endParaRPr lang="en-US"/>
          </a:p>
        </p:txBody>
      </p:sp>
    </p:spTree>
    <p:extLst>
      <p:ext uri="{BB962C8B-B14F-4D97-AF65-F5344CB8AC3E}">
        <p14:creationId xmlns:p14="http://schemas.microsoft.com/office/powerpoint/2010/main" val="1022091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9F2CEB1D-C5FE-4655-9911-0F2440BC139A}" type="datetimeFigureOut">
              <a:rPr lang="en-US" smtClean="0"/>
              <a:t>11/3/2022</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ED27A8FA-DE47-4649-BC98-1BB592085270}" type="slidenum">
              <a:rPr lang="en-US" smtClean="0"/>
              <a:t>‹#›</a:t>
            </a:fld>
            <a:endParaRPr lang="en-US"/>
          </a:p>
        </p:txBody>
      </p:sp>
    </p:spTree>
    <p:extLst>
      <p:ext uri="{BB962C8B-B14F-4D97-AF65-F5344CB8AC3E}">
        <p14:creationId xmlns:p14="http://schemas.microsoft.com/office/powerpoint/2010/main" val="3580921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81050" y="1201738"/>
            <a:ext cx="5767388" cy="32448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532DF-9924-4741-83DD-716B927E107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04766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418914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44339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42688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182051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58689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54887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78904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234446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063C5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545617"/>
            <a:ext cx="10515600" cy="1325563"/>
          </a:xfrm>
        </p:spPr>
        <p:txBody>
          <a:bodyPr/>
          <a:lstStyle>
            <a:lvl1pPr algn="ctr">
              <a:defRPr>
                <a:solidFill>
                  <a:schemeClr val="bg1"/>
                </a:solidFill>
              </a:defRPr>
            </a:lvl1pPr>
          </a:lstStyle>
          <a:p>
            <a:r>
              <a:rPr lang="en-US" dirty="0"/>
              <a:t>Click to edit Master title style</a:t>
            </a:r>
          </a:p>
        </p:txBody>
      </p:sp>
      <p:pic>
        <p:nvPicPr>
          <p:cNvPr id="6" name="Picture 5">
            <a:extLst>
              <a:ext uri="{FF2B5EF4-FFF2-40B4-BE49-F238E27FC236}">
                <a16:creationId xmlns:a16="http://schemas.microsoft.com/office/drawing/2014/main" id="{3E65655D-8CE7-9249-9DCF-DAF76245731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2902" y="6043284"/>
            <a:ext cx="1679349" cy="660544"/>
          </a:xfrm>
          <a:prstGeom prst="rect">
            <a:avLst/>
          </a:prstGeom>
        </p:spPr>
      </p:pic>
    </p:spTree>
    <p:extLst>
      <p:ext uri="{BB962C8B-B14F-4D97-AF65-F5344CB8AC3E}">
        <p14:creationId xmlns:p14="http://schemas.microsoft.com/office/powerpoint/2010/main" val="5108003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10627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583758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60683583"/>
      </p:ext>
    </p:extLst>
  </p:cSld>
  <p:clrMapOvr>
    <a:masterClrMapping/>
  </p:clrMapOvr>
  <p:extLst>
    <p:ext uri="{DCECCB84-F9BA-43D5-87BE-67443E8EF086}">
      <p15:sldGuideLst xmlns:p15="http://schemas.microsoft.com/office/powerpoint/2012/main">
        <p15:guide id="1" orient="horz" pos="288" userDrawn="1">
          <p15:clr>
            <a:srgbClr val="FBAE40"/>
          </p15:clr>
        </p15:guide>
        <p15:guide id="2" pos="288" userDrawn="1">
          <p15:clr>
            <a:srgbClr val="FBAE40"/>
          </p15:clr>
        </p15:guide>
        <p15:guide id="3" orient="horz" pos="4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7663500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657641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6323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4580960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133416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405232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494123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19991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063C5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545617"/>
            <a:ext cx="10515600" cy="1325563"/>
          </a:xfrm>
        </p:spPr>
        <p:txBody>
          <a:bodyPr/>
          <a:lstStyle>
            <a:lvl1pPr algn="ctr">
              <a:defRPr>
                <a:solidFill>
                  <a:schemeClr val="bg1"/>
                </a:solidFill>
              </a:defRPr>
            </a:lvl1pPr>
          </a:lstStyle>
          <a:p>
            <a:r>
              <a:rPr lang="en-US" dirty="0"/>
              <a:t>Click to edit Master title style</a:t>
            </a:r>
          </a:p>
        </p:txBody>
      </p:sp>
      <p:pic>
        <p:nvPicPr>
          <p:cNvPr id="6" name="Picture 5">
            <a:extLst>
              <a:ext uri="{FF2B5EF4-FFF2-40B4-BE49-F238E27FC236}">
                <a16:creationId xmlns:a16="http://schemas.microsoft.com/office/drawing/2014/main" id="{BA0915EA-9986-E541-ABB4-4CB281BD8B0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2902" y="6043284"/>
            <a:ext cx="1679349" cy="660544"/>
          </a:xfrm>
          <a:prstGeom prst="rect">
            <a:avLst/>
          </a:prstGeom>
        </p:spPr>
      </p:pic>
    </p:spTree>
    <p:extLst>
      <p:ext uri="{BB962C8B-B14F-4D97-AF65-F5344CB8AC3E}">
        <p14:creationId xmlns:p14="http://schemas.microsoft.com/office/powerpoint/2010/main" val="13522591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43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4965192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7588095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4211655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349486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5821725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191049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23081770"/>
      </p:ext>
    </p:extLst>
  </p:cSld>
  <p:clrMapOvr>
    <a:masterClrMapping/>
  </p:clrMapOvr>
  <p:extLst>
    <p:ext uri="{DCECCB84-F9BA-43D5-87BE-67443E8EF086}">
      <p15:sldGuideLst xmlns:p15="http://schemas.microsoft.com/office/powerpoint/2012/main">
        <p15:guide id="1" orient="horz" pos="288">
          <p15:clr>
            <a:srgbClr val="FBAE40"/>
          </p15:clr>
        </p15:guide>
        <p15:guide id="2" pos="288">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796009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803814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10829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063C5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545617"/>
            <a:ext cx="10515600" cy="1325563"/>
          </a:xfrm>
        </p:spPr>
        <p:txBody>
          <a:bodyPr/>
          <a:lstStyle>
            <a:lvl1pPr algn="ctr">
              <a:defRPr>
                <a:solidFill>
                  <a:schemeClr val="bg1"/>
                </a:solidFill>
              </a:defRPr>
            </a:lvl1pPr>
          </a:lstStyle>
          <a:p>
            <a:r>
              <a:rPr lang="en-US" dirty="0"/>
              <a:t>Click to edit Master title style</a:t>
            </a:r>
          </a:p>
        </p:txBody>
      </p:sp>
      <p:pic>
        <p:nvPicPr>
          <p:cNvPr id="6" name="Picture 5">
            <a:extLst>
              <a:ext uri="{FF2B5EF4-FFF2-40B4-BE49-F238E27FC236}">
                <a16:creationId xmlns:a16="http://schemas.microsoft.com/office/drawing/2014/main" id="{61ACDF10-6833-F449-ACAB-71F6805F658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2902" y="6043284"/>
            <a:ext cx="1679349" cy="660544"/>
          </a:xfrm>
          <a:prstGeom prst="rect">
            <a:avLst/>
          </a:prstGeom>
        </p:spPr>
      </p:pic>
    </p:spTree>
    <p:extLst>
      <p:ext uri="{BB962C8B-B14F-4D97-AF65-F5344CB8AC3E}">
        <p14:creationId xmlns:p14="http://schemas.microsoft.com/office/powerpoint/2010/main" val="934378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273201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44572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734020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6512168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589038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934802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7747608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64558640"/>
      </p:ext>
    </p:extLst>
  </p:cSld>
  <p:clrMapOvr>
    <a:masterClrMapping/>
  </p:clrMapOvr>
  <p:extLst>
    <p:ext uri="{DCECCB84-F9BA-43D5-87BE-67443E8EF086}">
      <p15:sldGuideLst xmlns:p15="http://schemas.microsoft.com/office/powerpoint/2012/main">
        <p15:guide id="1" orient="horz" pos="288">
          <p15:clr>
            <a:srgbClr val="FBAE40"/>
          </p15:clr>
        </p15:guide>
        <p15:guide id="2" pos="288">
          <p15:clr>
            <a:srgbClr val="FBAE40"/>
          </p15:clr>
        </p15:guide>
        <p15:guide id="3" orient="horz" pos="4176">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33714600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5508690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5897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53420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063C5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545617"/>
            <a:ext cx="10515600" cy="1325563"/>
          </a:xfrm>
        </p:spPr>
        <p:txBody>
          <a:bodyPr/>
          <a:lstStyle>
            <a:lvl1pPr algn="ctr">
              <a:defRPr>
                <a:solidFill>
                  <a:schemeClr val="bg1"/>
                </a:solidFill>
              </a:defRPr>
            </a:lvl1pPr>
          </a:lstStyle>
          <a:p>
            <a:r>
              <a:rPr lang="en-US" dirty="0"/>
              <a:t>Click to edit Master title style</a:t>
            </a:r>
          </a:p>
        </p:txBody>
      </p:sp>
      <p:pic>
        <p:nvPicPr>
          <p:cNvPr id="3" name="Picture 2">
            <a:extLst>
              <a:ext uri="{FF2B5EF4-FFF2-40B4-BE49-F238E27FC236}">
                <a16:creationId xmlns:a16="http://schemas.microsoft.com/office/drawing/2014/main" id="{75C81492-0FFC-A64E-B5C5-A6733E6ED98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2902" y="6043284"/>
            <a:ext cx="1679349" cy="660544"/>
          </a:xfrm>
          <a:prstGeom prst="rect">
            <a:avLst/>
          </a:prstGeom>
        </p:spPr>
      </p:pic>
    </p:spTree>
    <p:extLst>
      <p:ext uri="{BB962C8B-B14F-4D97-AF65-F5344CB8AC3E}">
        <p14:creationId xmlns:p14="http://schemas.microsoft.com/office/powerpoint/2010/main" val="125228008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195264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1293098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8240733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36943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564793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E9A689A-60D2-4428-8142-56FCB98135E4}" type="datetime1">
              <a:rPr lang="en-US" smtClean="0"/>
              <a:t>11/3/2022</a:t>
            </a:fld>
            <a:endParaRPr lang="en-US"/>
          </a:p>
        </p:txBody>
      </p:sp>
      <p:sp>
        <p:nvSpPr>
          <p:cNvPr id="5" name="Footer Placeholder 4"/>
          <p:cNvSpPr>
            <a:spLocks noGrp="1"/>
          </p:cNvSpPr>
          <p:nvPr>
            <p:ph type="ftr" sz="quarter" idx="11"/>
          </p:nvPr>
        </p:nvSpPr>
        <p:spPr>
          <a:xfrm>
            <a:off x="398585" y="6351139"/>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425248566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lgn="ctr"/>
            <a:fld id="{00336FE8-B02B-4F0C-80BD-4B3A967C78D6}" type="datetime1">
              <a:rPr lang="en-US" smtClean="0"/>
              <a:pPr algn="ctr"/>
              <a:t>11/3/2022</a:t>
            </a:fld>
            <a:endParaRPr lang="en-US" dirty="0"/>
          </a:p>
        </p:txBody>
      </p:sp>
      <p:sp>
        <p:nvSpPr>
          <p:cNvPr id="5" name="Footer Placeholder 4"/>
          <p:cNvSpPr>
            <a:spLocks noGrp="1"/>
          </p:cNvSpPr>
          <p:nvPr>
            <p:ph type="ftr" sz="quarter" idx="11"/>
          </p:nvPr>
        </p:nvSpPr>
        <p:spPr>
          <a:xfrm>
            <a:off x="398585" y="6351139"/>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381172031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0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2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lgn="ctr">
              <a:defRPr/>
            </a:lvl1pPr>
          </a:lstStyle>
          <a:p>
            <a:fld id="{0C19B4B8-96EC-45C9-99C1-F9C902E0DD3C}" type="datetime1">
              <a:rPr lang="en-US" smtClean="0"/>
              <a:pPr/>
              <a:t>11/3/2022</a:t>
            </a:fld>
            <a:endParaRPr lang="en-US" dirty="0"/>
          </a:p>
        </p:txBody>
      </p:sp>
      <p:sp>
        <p:nvSpPr>
          <p:cNvPr id="5" name="Footer Placeholder 4"/>
          <p:cNvSpPr>
            <a:spLocks noGrp="1"/>
          </p:cNvSpPr>
          <p:nvPr>
            <p:ph type="ftr" sz="quarter" idx="11"/>
          </p:nvPr>
        </p:nvSpPr>
        <p:spPr>
          <a:xfrm>
            <a:off x="398585" y="6351139"/>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179754817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lgn="ctr">
              <a:defRPr/>
            </a:lvl1pPr>
          </a:lstStyle>
          <a:p>
            <a:fld id="{51332603-61E1-4EC0-B7DC-80FCBA8F8F72}" type="datetime1">
              <a:rPr lang="en-US" smtClean="0"/>
              <a:pPr/>
              <a:t>11/3/2022</a:t>
            </a:fld>
            <a:endParaRPr lang="en-US" dirty="0"/>
          </a:p>
        </p:txBody>
      </p:sp>
      <p:sp>
        <p:nvSpPr>
          <p:cNvPr id="6" name="Footer Placeholder 5"/>
          <p:cNvSpPr>
            <a:spLocks noGrp="1"/>
          </p:cNvSpPr>
          <p:nvPr>
            <p:ph type="ftr" sz="quarter" idx="11"/>
          </p:nvPr>
        </p:nvSpPr>
        <p:spPr>
          <a:xfrm>
            <a:off x="398585" y="6351139"/>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3324474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063C5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545617"/>
            <a:ext cx="10515600" cy="1325563"/>
          </a:xfrm>
        </p:spPr>
        <p:txBody>
          <a:bodyPr/>
          <a:lstStyle>
            <a:lvl1pPr algn="ctr">
              <a:defRPr>
                <a:solidFill>
                  <a:schemeClr val="bg1"/>
                </a:solidFill>
              </a:defRPr>
            </a:lvl1pPr>
          </a:lstStyle>
          <a:p>
            <a:r>
              <a:rPr lang="en-US" dirty="0"/>
              <a:t>Click to edit Master title style</a:t>
            </a:r>
          </a:p>
        </p:txBody>
      </p:sp>
      <p:pic>
        <p:nvPicPr>
          <p:cNvPr id="3" name="Picture 2">
            <a:extLst>
              <a:ext uri="{FF2B5EF4-FFF2-40B4-BE49-F238E27FC236}">
                <a16:creationId xmlns:a16="http://schemas.microsoft.com/office/drawing/2014/main" id="{75C81492-0FFC-A64E-B5C5-A6733E6ED98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2902" y="6043284"/>
            <a:ext cx="1679349" cy="660544"/>
          </a:xfrm>
          <a:prstGeom prst="rect">
            <a:avLst/>
          </a:prstGeom>
        </p:spPr>
      </p:pic>
    </p:spTree>
    <p:extLst>
      <p:ext uri="{BB962C8B-B14F-4D97-AF65-F5344CB8AC3E}">
        <p14:creationId xmlns:p14="http://schemas.microsoft.com/office/powerpoint/2010/main" val="355310631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lgn="ctr">
              <a:defRPr/>
            </a:lvl1pPr>
          </a:lstStyle>
          <a:p>
            <a:fld id="{A2ACEAC2-D951-4326-AC30-C05059989BDA}" type="datetime1">
              <a:rPr lang="en-US" smtClean="0"/>
              <a:pPr/>
              <a:t>11/3/2022</a:t>
            </a:fld>
            <a:endParaRPr lang="en-US" dirty="0"/>
          </a:p>
        </p:txBody>
      </p:sp>
      <p:sp>
        <p:nvSpPr>
          <p:cNvPr id="8" name="Footer Placeholder 7"/>
          <p:cNvSpPr>
            <a:spLocks noGrp="1"/>
          </p:cNvSpPr>
          <p:nvPr>
            <p:ph type="ftr" sz="quarter" idx="11"/>
          </p:nvPr>
        </p:nvSpPr>
        <p:spPr>
          <a:xfrm>
            <a:off x="398585" y="6351139"/>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157525133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545779"/>
            <a:ext cx="10515600" cy="1325563"/>
          </a:xfrm>
        </p:spPr>
        <p:txBody>
          <a:bodyPr/>
          <a:lstStyle>
            <a:lvl1pPr algn="ctr">
              <a:defRPr>
                <a:solidFill>
                  <a:schemeClr val="bg1"/>
                </a:solidFill>
              </a:defRPr>
            </a:lvl1pPr>
          </a:lstStyle>
          <a:p>
            <a:r>
              <a:rPr lang="en-US" dirty="0"/>
              <a:t>Click to edit Master title style</a:t>
            </a:r>
          </a:p>
        </p:txBody>
      </p:sp>
      <p:sp>
        <p:nvSpPr>
          <p:cNvPr id="3" name="Date Placeholder 2"/>
          <p:cNvSpPr>
            <a:spLocks noGrp="1"/>
          </p:cNvSpPr>
          <p:nvPr>
            <p:ph type="dt" sz="half" idx="10"/>
          </p:nvPr>
        </p:nvSpPr>
        <p:spPr/>
        <p:txBody>
          <a:bodyPr/>
          <a:lstStyle>
            <a:lvl1pPr algn="ctr">
              <a:defRPr/>
            </a:lvl1pPr>
          </a:lstStyle>
          <a:p>
            <a:fld id="{BF73A919-5EA3-477E-BC53-F0D684D6619F}" type="datetime1">
              <a:rPr lang="en-US" smtClean="0"/>
              <a:pPr/>
              <a:t>11/3/2022</a:t>
            </a:fld>
            <a:endParaRPr lang="en-US" dirty="0"/>
          </a:p>
        </p:txBody>
      </p:sp>
      <p:sp>
        <p:nvSpPr>
          <p:cNvPr id="4" name="Footer Placeholder 3"/>
          <p:cNvSpPr>
            <a:spLocks noGrp="1"/>
          </p:cNvSpPr>
          <p:nvPr>
            <p:ph type="ftr" sz="quarter" idx="11"/>
          </p:nvPr>
        </p:nvSpPr>
        <p:spPr>
          <a:xfrm>
            <a:off x="398585" y="6351139"/>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23987112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ctr">
              <a:defRPr/>
            </a:lvl1pPr>
          </a:lstStyle>
          <a:p>
            <a:fld id="{7A19C343-D376-43E5-9D0F-E9BAF80AEBBB}" type="datetime1">
              <a:rPr lang="en-US" smtClean="0"/>
              <a:pPr/>
              <a:t>11/3/2022</a:t>
            </a:fld>
            <a:endParaRPr lang="en-US" dirty="0"/>
          </a:p>
        </p:txBody>
      </p:sp>
      <p:sp>
        <p:nvSpPr>
          <p:cNvPr id="3" name="Footer Placeholder 2"/>
          <p:cNvSpPr>
            <a:spLocks noGrp="1"/>
          </p:cNvSpPr>
          <p:nvPr>
            <p:ph type="ftr" sz="quarter" idx="11"/>
          </p:nvPr>
        </p:nvSpPr>
        <p:spPr>
          <a:xfrm>
            <a:off x="398585" y="6351139"/>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403178778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8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lgn="ctr">
              <a:defRPr/>
            </a:lvl1pPr>
          </a:lstStyle>
          <a:p>
            <a:fld id="{E444558B-70B5-4A0F-BAD6-63667F355868}" type="datetime1">
              <a:rPr lang="en-US" smtClean="0"/>
              <a:pPr/>
              <a:t>11/3/2022</a:t>
            </a:fld>
            <a:endParaRPr lang="en-US" dirty="0"/>
          </a:p>
        </p:txBody>
      </p:sp>
      <p:sp>
        <p:nvSpPr>
          <p:cNvPr id="6" name="Footer Placeholder 5"/>
          <p:cNvSpPr>
            <a:spLocks noGrp="1"/>
          </p:cNvSpPr>
          <p:nvPr>
            <p:ph type="ftr" sz="quarter" idx="11"/>
          </p:nvPr>
        </p:nvSpPr>
        <p:spPr>
          <a:xfrm>
            <a:off x="398585" y="6351139"/>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157452236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8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lgn="ctr">
              <a:defRPr/>
            </a:lvl1pPr>
          </a:lstStyle>
          <a:p>
            <a:fld id="{289B1CAE-6521-456C-9FD7-598D0DAAA6AB}" type="datetime1">
              <a:rPr lang="en-US" smtClean="0"/>
              <a:pPr/>
              <a:t>11/3/2022</a:t>
            </a:fld>
            <a:endParaRPr lang="en-US" dirty="0"/>
          </a:p>
        </p:txBody>
      </p:sp>
      <p:sp>
        <p:nvSpPr>
          <p:cNvPr id="6" name="Footer Placeholder 5"/>
          <p:cNvSpPr>
            <a:spLocks noGrp="1"/>
          </p:cNvSpPr>
          <p:nvPr>
            <p:ph type="ftr" sz="quarter" idx="11"/>
          </p:nvPr>
        </p:nvSpPr>
        <p:spPr>
          <a:xfrm>
            <a:off x="398585" y="6351139"/>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12558642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lgn="ctr">
              <a:defRPr/>
            </a:lvl1pPr>
          </a:lstStyle>
          <a:p>
            <a:fld id="{CCB78463-47EC-4C83-9E96-D27CF60A9894}" type="datetime1">
              <a:rPr lang="en-US" smtClean="0"/>
              <a:pPr/>
              <a:t>11/3/2022</a:t>
            </a:fld>
            <a:endParaRPr lang="en-US" dirty="0"/>
          </a:p>
        </p:txBody>
      </p:sp>
      <p:sp>
        <p:nvSpPr>
          <p:cNvPr id="5" name="Footer Placeholder 4"/>
          <p:cNvSpPr>
            <a:spLocks noGrp="1"/>
          </p:cNvSpPr>
          <p:nvPr>
            <p:ph type="ftr" sz="quarter" idx="11"/>
          </p:nvPr>
        </p:nvSpPr>
        <p:spPr>
          <a:xfrm>
            <a:off x="398585" y="6351139"/>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354883908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lgn="ctr">
              <a:defRPr/>
            </a:lvl1pPr>
          </a:lstStyle>
          <a:p>
            <a:fld id="{5B96041A-6101-4EA2-B6D8-40B583CFB1AB}" type="datetime1">
              <a:rPr lang="en-US" smtClean="0"/>
              <a:pPr/>
              <a:t>11/3/2022</a:t>
            </a:fld>
            <a:endParaRPr lang="en-US" dirty="0"/>
          </a:p>
        </p:txBody>
      </p:sp>
      <p:sp>
        <p:nvSpPr>
          <p:cNvPr id="5" name="Footer Placeholder 4"/>
          <p:cNvSpPr>
            <a:spLocks noGrp="1"/>
          </p:cNvSpPr>
          <p:nvPr>
            <p:ph type="ftr" sz="quarter" idx="11"/>
          </p:nvPr>
        </p:nvSpPr>
        <p:spPr>
          <a:xfrm>
            <a:off x="398585" y="6351139"/>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87C8F9-D69E-408A-9471-1F7D9DCD1C43}" type="slidenum">
              <a:rPr lang="en-US" smtClean="0"/>
              <a:t>‹#›</a:t>
            </a:fld>
            <a:endParaRPr lang="en-US"/>
          </a:p>
        </p:txBody>
      </p:sp>
    </p:spTree>
    <p:extLst>
      <p:ext uri="{BB962C8B-B14F-4D97-AF65-F5344CB8AC3E}">
        <p14:creationId xmlns:p14="http://schemas.microsoft.com/office/powerpoint/2010/main" val="292395301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E9A689A-60D2-4428-8142-56FCB98135E4}" type="datetime1">
              <a:rPr lang="en-US" smtClean="0">
                <a:solidFill>
                  <a:prstClr val="black">
                    <a:tint val="75000"/>
                  </a:prstClr>
                </a:solidFill>
              </a:rPr>
              <a:pPr/>
              <a:t>11/3/2022</a:t>
            </a:fld>
            <a:endParaRPr lang="en-US">
              <a:solidFill>
                <a:prstClr val="black">
                  <a:tint val="75000"/>
                </a:prstClr>
              </a:solidFill>
            </a:endParaRPr>
          </a:p>
        </p:txBody>
      </p:sp>
      <p:sp>
        <p:nvSpPr>
          <p:cNvPr id="5" name="Footer Placeholder 4"/>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892884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lgn="ctr"/>
            <a:fld id="{00336FE8-B02B-4F0C-80BD-4B3A967C78D6}" type="datetime1">
              <a:rPr lang="en-US" smtClean="0">
                <a:solidFill>
                  <a:prstClr val="black">
                    <a:tint val="75000"/>
                  </a:prstClr>
                </a:solidFill>
              </a:rPr>
              <a:pPr algn="ctr"/>
              <a:t>11/3/2022</a:t>
            </a:fld>
            <a:endParaRPr lang="en-US" dirty="0">
              <a:solidFill>
                <a:prstClr val="black">
                  <a:tint val="75000"/>
                </a:prstClr>
              </a:solidFill>
            </a:endParaRPr>
          </a:p>
        </p:txBody>
      </p:sp>
      <p:sp>
        <p:nvSpPr>
          <p:cNvPr id="5" name="Footer Placeholder 4"/>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66577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lgn="ctr">
              <a:defRPr/>
            </a:lvl1pPr>
          </a:lstStyle>
          <a:p>
            <a:fld id="{0C19B4B8-96EC-45C9-99C1-F9C902E0DD3C}" type="datetime1">
              <a:rPr lang="en-US" smtClean="0">
                <a:solidFill>
                  <a:prstClr val="black">
                    <a:tint val="75000"/>
                  </a:prstClr>
                </a:solidFill>
              </a:rPr>
              <a:pPr/>
              <a:t>11/3/2022</a:t>
            </a:fld>
            <a:endParaRPr lang="en-US" dirty="0">
              <a:solidFill>
                <a:prstClr val="black">
                  <a:tint val="75000"/>
                </a:prstClr>
              </a:solidFill>
            </a:endParaRPr>
          </a:p>
        </p:txBody>
      </p:sp>
      <p:sp>
        <p:nvSpPr>
          <p:cNvPr id="5" name="Footer Placeholder 4"/>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5101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719963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lgn="ctr">
              <a:defRPr/>
            </a:lvl1pPr>
          </a:lstStyle>
          <a:p>
            <a:fld id="{51332603-61E1-4EC0-B7DC-80FCBA8F8F72}" type="datetime1">
              <a:rPr lang="en-US" smtClean="0">
                <a:solidFill>
                  <a:prstClr val="black">
                    <a:tint val="75000"/>
                  </a:prstClr>
                </a:solidFill>
              </a:rPr>
              <a:pPr/>
              <a:t>11/3/2022</a:t>
            </a:fld>
            <a:endParaRPr lang="en-US" dirty="0">
              <a:solidFill>
                <a:prstClr val="black">
                  <a:tint val="75000"/>
                </a:prstClr>
              </a:solidFill>
            </a:endParaRPr>
          </a:p>
        </p:txBody>
      </p:sp>
      <p:sp>
        <p:nvSpPr>
          <p:cNvPr id="6" name="Footer Placeholder 5"/>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972785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lgn="ctr">
              <a:defRPr/>
            </a:lvl1pPr>
          </a:lstStyle>
          <a:p>
            <a:fld id="{A2ACEAC2-D951-4326-AC30-C05059989BDA}" type="datetime1">
              <a:rPr lang="en-US" smtClean="0">
                <a:solidFill>
                  <a:prstClr val="black">
                    <a:tint val="75000"/>
                  </a:prstClr>
                </a:solidFill>
              </a:rPr>
              <a:pPr/>
              <a:t>11/3/2022</a:t>
            </a:fld>
            <a:endParaRPr lang="en-US" dirty="0">
              <a:solidFill>
                <a:prstClr val="black">
                  <a:tint val="75000"/>
                </a:prstClr>
              </a:solidFill>
            </a:endParaRPr>
          </a:p>
        </p:txBody>
      </p:sp>
      <p:sp>
        <p:nvSpPr>
          <p:cNvPr id="8" name="Footer Placeholder 7"/>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1469413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545617"/>
            <a:ext cx="10515600" cy="1325563"/>
          </a:xfrm>
        </p:spPr>
        <p:txBody>
          <a:bodyPr/>
          <a:lstStyle>
            <a:lvl1pPr algn="ctr">
              <a:defRPr>
                <a:solidFill>
                  <a:schemeClr val="bg1"/>
                </a:solidFill>
              </a:defRPr>
            </a:lvl1pPr>
          </a:lstStyle>
          <a:p>
            <a:r>
              <a:rPr lang="en-US" dirty="0"/>
              <a:t>Click to edit Master title style</a:t>
            </a:r>
          </a:p>
        </p:txBody>
      </p:sp>
      <p:sp>
        <p:nvSpPr>
          <p:cNvPr id="3" name="Date Placeholder 2"/>
          <p:cNvSpPr>
            <a:spLocks noGrp="1"/>
          </p:cNvSpPr>
          <p:nvPr>
            <p:ph type="dt" sz="half" idx="10"/>
          </p:nvPr>
        </p:nvSpPr>
        <p:spPr/>
        <p:txBody>
          <a:bodyPr/>
          <a:lstStyle>
            <a:lvl1pPr algn="ctr">
              <a:defRPr/>
            </a:lvl1pPr>
          </a:lstStyle>
          <a:p>
            <a:fld id="{BF73A919-5EA3-477E-BC53-F0D684D6619F}" type="datetime1">
              <a:rPr lang="en-US" smtClean="0">
                <a:solidFill>
                  <a:prstClr val="black">
                    <a:tint val="75000"/>
                  </a:prstClr>
                </a:solidFill>
              </a:rPr>
              <a:pPr/>
              <a:t>11/3/2022</a:t>
            </a:fld>
            <a:endParaRPr lang="en-US" dirty="0">
              <a:solidFill>
                <a:prstClr val="black">
                  <a:tint val="75000"/>
                </a:prstClr>
              </a:solidFill>
            </a:endParaRPr>
          </a:p>
        </p:txBody>
      </p:sp>
      <p:sp>
        <p:nvSpPr>
          <p:cNvPr id="4" name="Footer Placeholder 3"/>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172139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ctr">
              <a:defRPr/>
            </a:lvl1pPr>
          </a:lstStyle>
          <a:p>
            <a:fld id="{7A19C343-D376-43E5-9D0F-E9BAF80AEBBB}" type="datetime1">
              <a:rPr lang="en-US" smtClean="0">
                <a:solidFill>
                  <a:prstClr val="black">
                    <a:tint val="75000"/>
                  </a:prstClr>
                </a:solidFill>
              </a:rPr>
              <a:pPr/>
              <a:t>11/3/2022</a:t>
            </a:fld>
            <a:endParaRPr lang="en-US" dirty="0">
              <a:solidFill>
                <a:prstClr val="black">
                  <a:tint val="75000"/>
                </a:prstClr>
              </a:solidFill>
            </a:endParaRPr>
          </a:p>
        </p:txBody>
      </p:sp>
      <p:sp>
        <p:nvSpPr>
          <p:cNvPr id="3" name="Footer Placeholder 2"/>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695142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lgn="ctr">
              <a:defRPr/>
            </a:lvl1pPr>
          </a:lstStyle>
          <a:p>
            <a:fld id="{E444558B-70B5-4A0F-BAD6-63667F355868}" type="datetime1">
              <a:rPr lang="en-US" smtClean="0">
                <a:solidFill>
                  <a:prstClr val="black">
                    <a:tint val="75000"/>
                  </a:prstClr>
                </a:solidFill>
              </a:rPr>
              <a:pPr/>
              <a:t>11/3/2022</a:t>
            </a:fld>
            <a:endParaRPr lang="en-US" dirty="0">
              <a:solidFill>
                <a:prstClr val="black">
                  <a:tint val="75000"/>
                </a:prstClr>
              </a:solidFill>
            </a:endParaRPr>
          </a:p>
        </p:txBody>
      </p:sp>
      <p:sp>
        <p:nvSpPr>
          <p:cNvPr id="6" name="Footer Placeholder 5"/>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695828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lgn="ctr">
              <a:defRPr/>
            </a:lvl1pPr>
          </a:lstStyle>
          <a:p>
            <a:fld id="{289B1CAE-6521-456C-9FD7-598D0DAAA6AB}" type="datetime1">
              <a:rPr lang="en-US" smtClean="0">
                <a:solidFill>
                  <a:prstClr val="black">
                    <a:tint val="75000"/>
                  </a:prstClr>
                </a:solidFill>
              </a:rPr>
              <a:pPr/>
              <a:t>11/3/2022</a:t>
            </a:fld>
            <a:endParaRPr lang="en-US" dirty="0">
              <a:solidFill>
                <a:prstClr val="black">
                  <a:tint val="75000"/>
                </a:prstClr>
              </a:solidFill>
            </a:endParaRPr>
          </a:p>
        </p:txBody>
      </p:sp>
      <p:sp>
        <p:nvSpPr>
          <p:cNvPr id="6" name="Footer Placeholder 5"/>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561900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lgn="ctr">
              <a:defRPr/>
            </a:lvl1pPr>
          </a:lstStyle>
          <a:p>
            <a:fld id="{CCB78463-47EC-4C83-9E96-D27CF60A9894}" type="datetime1">
              <a:rPr lang="en-US" smtClean="0">
                <a:solidFill>
                  <a:prstClr val="black">
                    <a:tint val="75000"/>
                  </a:prstClr>
                </a:solidFill>
              </a:rPr>
              <a:pPr/>
              <a:t>11/3/2022</a:t>
            </a:fld>
            <a:endParaRPr lang="en-US" dirty="0">
              <a:solidFill>
                <a:prstClr val="black">
                  <a:tint val="75000"/>
                </a:prstClr>
              </a:solidFill>
            </a:endParaRPr>
          </a:p>
        </p:txBody>
      </p:sp>
      <p:sp>
        <p:nvSpPr>
          <p:cNvPr id="5" name="Footer Placeholder 4"/>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1323176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lgn="ctr">
              <a:defRPr/>
            </a:lvl1pPr>
          </a:lstStyle>
          <a:p>
            <a:fld id="{5B96041A-6101-4EA2-B6D8-40B583CFB1AB}" type="datetime1">
              <a:rPr lang="en-US" smtClean="0">
                <a:solidFill>
                  <a:prstClr val="black">
                    <a:tint val="75000"/>
                  </a:prstClr>
                </a:solidFill>
              </a:rPr>
              <a:pPr/>
              <a:t>11/3/2022</a:t>
            </a:fld>
            <a:endParaRPr lang="en-US" dirty="0">
              <a:solidFill>
                <a:prstClr val="black">
                  <a:tint val="75000"/>
                </a:prstClr>
              </a:solidFill>
            </a:endParaRPr>
          </a:p>
        </p:txBody>
      </p:sp>
      <p:sp>
        <p:nvSpPr>
          <p:cNvPr id="5" name="Footer Placeholder 4"/>
          <p:cNvSpPr>
            <a:spLocks noGrp="1"/>
          </p:cNvSpPr>
          <p:nvPr>
            <p:ph type="ftr" sz="quarter" idx="11"/>
          </p:nvPr>
        </p:nvSpPr>
        <p:spPr>
          <a:xfrm>
            <a:off x="398585" y="6350977"/>
            <a:ext cx="4114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B687C8F9-D69E-408A-9471-1F7D9DCD1C4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270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411098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91334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3.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3.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43548" y="6046967"/>
            <a:ext cx="1680048" cy="660819"/>
          </a:xfrm>
          <a:prstGeom prst="rect">
            <a:avLst/>
          </a:prstGeom>
        </p:spPr>
      </p:pic>
    </p:spTree>
    <p:extLst>
      <p:ext uri="{BB962C8B-B14F-4D97-AF65-F5344CB8AC3E}">
        <p14:creationId xmlns:p14="http://schemas.microsoft.com/office/powerpoint/2010/main" val="3354204344"/>
      </p:ext>
    </p:extLst>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Lst>
  <p:hf sldNum="0" hdr="0" ftr="0"/>
  <p:txStyles>
    <p:titleStyle>
      <a:lvl1pPr algn="l" defTabSz="914400" rtl="0" eaLnBrk="1" latinLnBrk="0" hangingPunct="1">
        <a:lnSpc>
          <a:spcPct val="90000"/>
        </a:lnSpc>
        <a:spcBef>
          <a:spcPct val="0"/>
        </a:spcBef>
        <a:buNone/>
        <a:defRPr sz="4400" b="1" kern="1200" cap="all" baseline="0">
          <a:solidFill>
            <a:srgbClr val="C00000"/>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 userDrawn="1">
          <p15:clr>
            <a:srgbClr val="F26B43"/>
          </p15:clr>
        </p15:guide>
        <p15:guide id="2" pos="288" userDrawn="1">
          <p15:clr>
            <a:srgbClr val="F26B43"/>
          </p15:clr>
        </p15:guide>
        <p15:guide id="3" orient="horz" pos="417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C6668098-28BC-1A4E-896C-123DC27CC37D}"/>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43548" y="6046967"/>
            <a:ext cx="1680048" cy="660819"/>
          </a:xfrm>
          <a:prstGeom prst="rect">
            <a:avLst/>
          </a:prstGeom>
        </p:spPr>
      </p:pic>
    </p:spTree>
    <p:extLst>
      <p:ext uri="{BB962C8B-B14F-4D97-AF65-F5344CB8AC3E}">
        <p14:creationId xmlns:p14="http://schemas.microsoft.com/office/powerpoint/2010/main" val="1537184664"/>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Lst>
  <p:hf sldNum="0" hdr="0" ftr="0"/>
  <p:txStyles>
    <p:titleStyle>
      <a:lvl1pPr algn="l" defTabSz="914400" rtl="0" eaLnBrk="1" latinLnBrk="0" hangingPunct="1">
        <a:lnSpc>
          <a:spcPct val="90000"/>
        </a:lnSpc>
        <a:spcBef>
          <a:spcPct val="0"/>
        </a:spcBef>
        <a:buNone/>
        <a:defRPr sz="4400" b="1" kern="1200" cap="all" baseline="0">
          <a:solidFill>
            <a:srgbClr val="C00000"/>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B8846FD3-3C72-924B-B012-E4373F9A50E4}"/>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43548" y="6046967"/>
            <a:ext cx="1680048" cy="660819"/>
          </a:xfrm>
          <a:prstGeom prst="rect">
            <a:avLst/>
          </a:prstGeom>
        </p:spPr>
      </p:pic>
    </p:spTree>
    <p:extLst>
      <p:ext uri="{BB962C8B-B14F-4D97-AF65-F5344CB8AC3E}">
        <p14:creationId xmlns:p14="http://schemas.microsoft.com/office/powerpoint/2010/main" val="548280166"/>
      </p:ext>
    </p:extLst>
  </p:cSld>
  <p:clrMap bg1="lt1" tx1="dk1" bg2="lt2" tx2="dk2" accent1="accent1" accent2="accent2" accent3="accent3" accent4="accent4" accent5="accent5" accent6="accent6" hlink="hlink" folHlink="folHlink"/>
  <p:sldLayoutIdLst>
    <p:sldLayoutId id="2147484208" r:id="rId1"/>
    <p:sldLayoutId id="2147484209" r:id="rId2"/>
    <p:sldLayoutId id="2147484210" r:id="rId3"/>
    <p:sldLayoutId id="2147484211" r:id="rId4"/>
    <p:sldLayoutId id="2147484212" r:id="rId5"/>
    <p:sldLayoutId id="2147484213" r:id="rId6"/>
    <p:sldLayoutId id="2147484214" r:id="rId7"/>
    <p:sldLayoutId id="2147484215" r:id="rId8"/>
    <p:sldLayoutId id="2147484216" r:id="rId9"/>
    <p:sldLayoutId id="2147484217" r:id="rId10"/>
    <p:sldLayoutId id="2147484218" r:id="rId11"/>
  </p:sldLayoutIdLst>
  <p:hf sldNum="0" hdr="0" ftr="0"/>
  <p:txStyles>
    <p:titleStyle>
      <a:lvl1pPr algn="l" defTabSz="914400" rtl="0" eaLnBrk="1" latinLnBrk="0" hangingPunct="1">
        <a:lnSpc>
          <a:spcPct val="90000"/>
        </a:lnSpc>
        <a:spcBef>
          <a:spcPct val="0"/>
        </a:spcBef>
        <a:buNone/>
        <a:defRPr sz="4400" b="1" kern="1200" cap="all" baseline="0">
          <a:solidFill>
            <a:srgbClr val="C00000"/>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B3B13C2D-8860-5E4B-A3E9-E03BD6C475B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43548" y="6046967"/>
            <a:ext cx="1680048" cy="660819"/>
          </a:xfrm>
          <a:prstGeom prst="rect">
            <a:avLst/>
          </a:prstGeom>
        </p:spPr>
      </p:pic>
    </p:spTree>
    <p:extLst>
      <p:ext uri="{BB962C8B-B14F-4D97-AF65-F5344CB8AC3E}">
        <p14:creationId xmlns:p14="http://schemas.microsoft.com/office/powerpoint/2010/main" val="1911163864"/>
      </p:ext>
    </p:extLst>
  </p:cSld>
  <p:clrMap bg1="lt1" tx1="dk1" bg2="lt2" tx2="dk2" accent1="accent1" accent2="accent2" accent3="accent3" accent4="accent4" accent5="accent5" accent6="accent6" hlink="hlink" folHlink="folHlink"/>
  <p:sldLayoutIdLst>
    <p:sldLayoutId id="2147484244" r:id="rId1"/>
    <p:sldLayoutId id="2147484245" r:id="rId2"/>
    <p:sldLayoutId id="2147484246" r:id="rId3"/>
    <p:sldLayoutId id="2147484247" r:id="rId4"/>
    <p:sldLayoutId id="2147484248" r:id="rId5"/>
    <p:sldLayoutId id="2147484249" r:id="rId6"/>
    <p:sldLayoutId id="2147484250" r:id="rId7"/>
    <p:sldLayoutId id="2147484251" r:id="rId8"/>
    <p:sldLayoutId id="2147484252" r:id="rId9"/>
    <p:sldLayoutId id="2147484253" r:id="rId10"/>
    <p:sldLayoutId id="2147484254" r:id="rId11"/>
  </p:sldLayoutIdLst>
  <p:hf sldNum="0" hdr="0" ftr="0"/>
  <p:txStyles>
    <p:titleStyle>
      <a:lvl1pPr algn="l" defTabSz="914400" rtl="0" eaLnBrk="1" latinLnBrk="0" hangingPunct="1">
        <a:lnSpc>
          <a:spcPct val="90000"/>
        </a:lnSpc>
        <a:spcBef>
          <a:spcPct val="0"/>
        </a:spcBef>
        <a:buNone/>
        <a:defRPr sz="4400" b="1" kern="1200" cap="all" baseline="0">
          <a:solidFill>
            <a:srgbClr val="C00000"/>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
          <p15:clr>
            <a:srgbClr val="F26B43"/>
          </p15:clr>
        </p15:guide>
        <p15:guide id="2" pos="288">
          <p15:clr>
            <a:srgbClr val="F26B43"/>
          </p15:clr>
        </p15:guide>
        <p15:guide id="3" orient="horz" pos="4176">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43548" y="6046967"/>
            <a:ext cx="1680048" cy="660819"/>
          </a:xfrm>
          <a:prstGeom prst="rect">
            <a:avLst/>
          </a:prstGeom>
        </p:spPr>
      </p:pic>
    </p:spTree>
    <p:extLst>
      <p:ext uri="{BB962C8B-B14F-4D97-AF65-F5344CB8AC3E}">
        <p14:creationId xmlns:p14="http://schemas.microsoft.com/office/powerpoint/2010/main" val="423023437"/>
      </p:ext>
    </p:extLst>
  </p:cSld>
  <p:clrMap bg1="lt1" tx1="dk1" bg2="lt2" tx2="dk2" accent1="accent1" accent2="accent2" accent3="accent3" accent4="accent4" accent5="accent5" accent6="accent6" hlink="hlink" folHlink="folHlink"/>
  <p:sldLayoutIdLst>
    <p:sldLayoutId id="2147484256" r:id="rId1"/>
    <p:sldLayoutId id="2147484257" r:id="rId2"/>
    <p:sldLayoutId id="2147484258" r:id="rId3"/>
    <p:sldLayoutId id="2147484259" r:id="rId4"/>
    <p:sldLayoutId id="2147484260" r:id="rId5"/>
    <p:sldLayoutId id="2147484261" r:id="rId6"/>
    <p:sldLayoutId id="2147484262" r:id="rId7"/>
    <p:sldLayoutId id="2147484263" r:id="rId8"/>
    <p:sldLayoutId id="2147484264" r:id="rId9"/>
    <p:sldLayoutId id="2147484265" r:id="rId10"/>
    <p:sldLayoutId id="2147484266" r:id="rId11"/>
  </p:sldLayoutIdLst>
  <p:hf sldNum="0" hdr="0"/>
  <p:txStyles>
    <p:titleStyle>
      <a:lvl1pPr algn="l" defTabSz="914400" rtl="0" eaLnBrk="1" latinLnBrk="0" hangingPunct="1">
        <a:lnSpc>
          <a:spcPct val="90000"/>
        </a:lnSpc>
        <a:spcBef>
          <a:spcPct val="0"/>
        </a:spcBef>
        <a:buNone/>
        <a:defRPr sz="4400" b="1" kern="1200" cap="all" baseline="0">
          <a:solidFill>
            <a:srgbClr val="C00000"/>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
          <p15:clr>
            <a:srgbClr val="F26B43"/>
          </p15:clr>
        </p15:guide>
        <p15:guide id="2" pos="288">
          <p15:clr>
            <a:srgbClr val="F26B43"/>
          </p15:clr>
        </p15:guide>
        <p15:guide id="3" orient="horz" pos="4176">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24400" y="6351139"/>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2F25CE-8172-49D1-B12A-BB48F1BA5A86}" type="datetime1">
              <a:rPr lang="en-US" smtClean="0"/>
              <a:t>11/3/2022</a:t>
            </a:fld>
            <a:endParaRPr lang="en-US" dirty="0"/>
          </a:p>
        </p:txBody>
      </p:sp>
      <p:sp>
        <p:nvSpPr>
          <p:cNvPr id="6" name="Slide Number Placeholder 5"/>
          <p:cNvSpPr>
            <a:spLocks noGrp="1"/>
          </p:cNvSpPr>
          <p:nvPr>
            <p:ph type="sldNum" sz="quarter" idx="4"/>
          </p:nvPr>
        </p:nvSpPr>
        <p:spPr>
          <a:xfrm>
            <a:off x="8610600" y="635651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87C8F9-D69E-408A-9471-1F7D9DCD1C43}" type="slidenum">
              <a:rPr lang="en-US" smtClean="0"/>
              <a:t>‹#›</a:t>
            </a:fld>
            <a:endParaRPr lang="en-US" dirty="0"/>
          </a:p>
        </p:txBody>
      </p:sp>
      <p:pic>
        <p:nvPicPr>
          <p:cNvPr id="7" name="Picture 6"/>
          <p:cNvPicPr>
            <a:picLocks noChangeAspect="1"/>
          </p:cNvPicPr>
          <p:nvPr userDrawn="1"/>
        </p:nvPicPr>
        <p:blipFill>
          <a:blip r:embed="rId13" cstate="print"/>
          <a:stretch>
            <a:fillRect/>
          </a:stretch>
        </p:blipFill>
        <p:spPr>
          <a:xfrm>
            <a:off x="398585" y="6126480"/>
            <a:ext cx="1872528" cy="565270"/>
          </a:xfrm>
          <a:prstGeom prst="rect">
            <a:avLst/>
          </a:prstGeom>
        </p:spPr>
      </p:pic>
    </p:spTree>
    <p:extLst>
      <p:ext uri="{BB962C8B-B14F-4D97-AF65-F5344CB8AC3E}">
        <p14:creationId xmlns:p14="http://schemas.microsoft.com/office/powerpoint/2010/main" val="1065686882"/>
      </p:ext>
    </p:extLst>
  </p:cSld>
  <p:clrMap bg1="lt1" tx1="dk1" bg2="lt2" tx2="dk2" accent1="accent1" accent2="accent2" accent3="accent3" accent4="accent4" accent5="accent5" accent6="accent6" hlink="hlink" folHlink="folHlink"/>
  <p:sldLayoutIdLst>
    <p:sldLayoutId id="2147484268" r:id="rId1"/>
    <p:sldLayoutId id="2147484269" r:id="rId2"/>
    <p:sldLayoutId id="2147484270" r:id="rId3"/>
    <p:sldLayoutId id="2147484271" r:id="rId4"/>
    <p:sldLayoutId id="2147484272" r:id="rId5"/>
    <p:sldLayoutId id="2147484273" r:id="rId6"/>
    <p:sldLayoutId id="2147484274" r:id="rId7"/>
    <p:sldLayoutId id="2147484275" r:id="rId8"/>
    <p:sldLayoutId id="2147484276" r:id="rId9"/>
    <p:sldLayoutId id="2147484277" r:id="rId10"/>
    <p:sldLayoutId id="2147484278" r:id="rId11"/>
  </p:sldLayoutIdLst>
  <p:hf hdr="0" ftr="0"/>
  <p:txStyles>
    <p:titleStyle>
      <a:lvl1pPr algn="l" defTabSz="914400" rtl="0" eaLnBrk="1" latinLnBrk="0" hangingPunct="1">
        <a:lnSpc>
          <a:spcPct val="90000"/>
        </a:lnSpc>
        <a:spcBef>
          <a:spcPct val="0"/>
        </a:spcBef>
        <a:buNone/>
        <a:defRPr sz="4400" b="1" kern="1200" cap="all" baseline="0">
          <a:solidFill>
            <a:srgbClr val="C00000"/>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24400" y="6350977"/>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2F25CE-8172-49D1-B12A-BB48F1BA5A86}" type="datetime1">
              <a:rPr lang="en-US" smtClean="0">
                <a:solidFill>
                  <a:prstClr val="black">
                    <a:tint val="75000"/>
                  </a:prstClr>
                </a:solidFill>
              </a:rPr>
              <a:pPr/>
              <a:t>11/3/2022</a:t>
            </a:fld>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87C8F9-D69E-408A-9471-1F7D9DCD1C43}"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p:cNvPicPr>
            <a:picLocks noChangeAspect="1"/>
          </p:cNvPicPr>
          <p:nvPr userDrawn="1"/>
        </p:nvPicPr>
        <p:blipFill>
          <a:blip r:embed="rId13" cstate="print"/>
          <a:stretch>
            <a:fillRect/>
          </a:stretch>
        </p:blipFill>
        <p:spPr>
          <a:xfrm>
            <a:off x="398585" y="6126480"/>
            <a:ext cx="1872528" cy="565270"/>
          </a:xfrm>
          <a:prstGeom prst="rect">
            <a:avLst/>
          </a:prstGeom>
        </p:spPr>
      </p:pic>
    </p:spTree>
    <p:extLst>
      <p:ext uri="{BB962C8B-B14F-4D97-AF65-F5344CB8AC3E}">
        <p14:creationId xmlns:p14="http://schemas.microsoft.com/office/powerpoint/2010/main" val="893761761"/>
      </p:ext>
    </p:extLst>
  </p:cSld>
  <p:clrMap bg1="lt1" tx1="dk1" bg2="lt2" tx2="dk2" accent1="accent1" accent2="accent2" accent3="accent3" accent4="accent4" accent5="accent5" accent6="accent6" hlink="hlink" folHlink="folHlink"/>
  <p:sldLayoutIdLst>
    <p:sldLayoutId id="2147484280" r:id="rId1"/>
    <p:sldLayoutId id="2147484281" r:id="rId2"/>
    <p:sldLayoutId id="2147484282" r:id="rId3"/>
    <p:sldLayoutId id="2147484283" r:id="rId4"/>
    <p:sldLayoutId id="2147484284" r:id="rId5"/>
    <p:sldLayoutId id="2147484285" r:id="rId6"/>
    <p:sldLayoutId id="2147484286" r:id="rId7"/>
    <p:sldLayoutId id="2147484287" r:id="rId8"/>
    <p:sldLayoutId id="2147484288" r:id="rId9"/>
    <p:sldLayoutId id="2147484289" r:id="rId10"/>
    <p:sldLayoutId id="2147484290" r:id="rId11"/>
  </p:sldLayoutIdLst>
  <p:hf hdr="0" ftr="0"/>
  <p:txStyles>
    <p:titleStyle>
      <a:lvl1pPr algn="l" defTabSz="914400" rtl="0" eaLnBrk="1" latinLnBrk="0" hangingPunct="1">
        <a:lnSpc>
          <a:spcPct val="90000"/>
        </a:lnSpc>
        <a:spcBef>
          <a:spcPct val="0"/>
        </a:spcBef>
        <a:buNone/>
        <a:defRPr sz="4400" b="1" kern="1200" cap="all" baseline="0">
          <a:solidFill>
            <a:srgbClr val="C00000"/>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0.xml.rels><?xml version="1.0" encoding="UTF-8" standalone="yes"?>
<Relationships xmlns="http://schemas.openxmlformats.org/package/2006/relationships"><Relationship Id="rId3" Type="http://schemas.openxmlformats.org/officeDocument/2006/relationships/hyperlink" Target="https://mke.diversitycompliance.com/FrontEnd/StartCertification.asp?TN=mke&amp;XID=9416" TargetMode="External"/><Relationship Id="rId2" Type="http://schemas.openxmlformats.org/officeDocument/2006/relationships/hyperlink" Target="https://mke.diversitycompliance.com/Default.asp" TargetMode="External"/><Relationship Id="rId1" Type="http://schemas.openxmlformats.org/officeDocument/2006/relationships/slideLayout" Target="../slideLayouts/slideLayout5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3" Type="http://schemas.openxmlformats.org/officeDocument/2006/relationships/hyperlink" Target="http://www.cityofmadison.com/dcr/" TargetMode="External"/><Relationship Id="rId2" Type="http://schemas.openxmlformats.org/officeDocument/2006/relationships/hyperlink" Target="mailto:DBE_Alert@dot.wi.gov" TargetMode="External"/><Relationship Id="rId1" Type="http://schemas.openxmlformats.org/officeDocument/2006/relationships/slideLayout" Target="../slideLayouts/slideLayout59.xml"/><Relationship Id="rId6" Type="http://schemas.openxmlformats.org/officeDocument/2006/relationships/hyperlink" Target="https://county.milwaukee.gov/EN/Administrative-Services/Community-Business-Development-Partners" TargetMode="External"/><Relationship Id="rId5" Type="http://schemas.openxmlformats.org/officeDocument/2006/relationships/hyperlink" Target="https://mke.diversitycompliance.com/FrontEnd/StartCertification.asp?TN=mke&amp;XID=9004" TargetMode="External"/><Relationship Id="rId4" Type="http://schemas.openxmlformats.org/officeDocument/2006/relationships/hyperlink" Target="https://oei-exec.countyofdane.com/"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www.sba.gov/size-standards/" TargetMode="External"/><Relationship Id="rId1" Type="http://schemas.openxmlformats.org/officeDocument/2006/relationships/slideLayout" Target="../slideLayouts/slideLayout59.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2.xml"/></Relationships>
</file>

<file path=ppt/slides/_rels/slide15.xml.rels><?xml version="1.0" encoding="UTF-8" standalone="yes"?>
<Relationships xmlns="http://schemas.openxmlformats.org/package/2006/relationships"><Relationship Id="rId3" Type="http://schemas.openxmlformats.org/officeDocument/2006/relationships/hyperlink" Target="http://mps.milwaukee.k12.wi.us/en/District/About-MPS/School-Board/Contract-Compliance-Services.htm" TargetMode="External"/><Relationship Id="rId2" Type="http://schemas.openxmlformats.org/officeDocument/2006/relationships/hyperlink" Target="http://mps.milwaukee.k12.wi.us/MPS-Shared/Documents1/AcceptedCertificationAgenciesPortalcopy092514.docx" TargetMode="External"/><Relationship Id="rId1" Type="http://schemas.openxmlformats.org/officeDocument/2006/relationships/slideLayout" Target="../slideLayouts/slideLayout5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21.xml.rels><?xml version="1.0" encoding="UTF-8" standalone="yes"?>
<Relationships xmlns="http://schemas.openxmlformats.org/package/2006/relationships"><Relationship Id="rId3" Type="http://schemas.openxmlformats.org/officeDocument/2006/relationships/hyperlink" Target="https://www.sba.gov/contracting/government-contracting-programs/service-disabled-veteran-owned-businesses" TargetMode="External"/><Relationship Id="rId2" Type="http://schemas.openxmlformats.org/officeDocument/2006/relationships/hyperlink" Target="https://www.sba.gov/contracting/government-contracting-programs/hubzone-program" TargetMode="External"/><Relationship Id="rId1" Type="http://schemas.openxmlformats.org/officeDocument/2006/relationships/slideLayout" Target="../slideLayouts/slideLayout59.xml"/><Relationship Id="rId5" Type="http://schemas.openxmlformats.org/officeDocument/2006/relationships/hyperlink" Target="http://city.milwaukee.gov/Directory/OSBD/Certifications.htm#.V_vLNSSo6io" TargetMode="External"/><Relationship Id="rId4" Type="http://schemas.openxmlformats.org/officeDocument/2006/relationships/hyperlink" Target="https://doa.wi.gov/Pages/StateEmployees/ProgramDescription.aspx"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danepurchasing.com/" TargetMode="External"/><Relationship Id="rId2" Type="http://schemas.openxmlformats.org/officeDocument/2006/relationships/hyperlink" Target="http://www.cityofmadison.com/dcr/aatbdir.cfm" TargetMode="External"/><Relationship Id="rId1" Type="http://schemas.openxmlformats.org/officeDocument/2006/relationships/slideLayout" Target="../slideLayouts/slideLayout59.xml"/><Relationship Id="rId5" Type="http://schemas.openxmlformats.org/officeDocument/2006/relationships/hyperlink" Target="http://www.hacm.org/business/ebe-program" TargetMode="External"/><Relationship Id="rId4" Type="http://schemas.openxmlformats.org/officeDocument/2006/relationships/hyperlink" Target="http://www.hacm.org/business/section-3-business"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7.xml"/></Relationships>
</file>

<file path=ppt/slides/_rels/slide3.xml.rels><?xml version="1.0" encoding="UTF-8" standalone="yes"?>
<Relationships xmlns="http://schemas.openxmlformats.org/package/2006/relationships"><Relationship Id="rId3" Type="http://schemas.openxmlformats.org/officeDocument/2006/relationships/hyperlink" Target="https://county.milwaukee.gov/EN/Administrative-Services/Community-Business-Development-Partners" TargetMode="External"/><Relationship Id="rId2" Type="http://schemas.openxmlformats.org/officeDocument/2006/relationships/hyperlink" Target="http://wisconsindot.gov/Pages/doing-bus/civil-rights/dbe/eligibity-requirements.aspx" TargetMode="External"/><Relationship Id="rId1" Type="http://schemas.openxmlformats.org/officeDocument/2006/relationships/slideLayout" Target="../slideLayouts/slideLayout59.xml"/><Relationship Id="rId4" Type="http://schemas.openxmlformats.org/officeDocument/2006/relationships/hyperlink" Target="http://county.milwaukee.gov/ImageLibrary/User/maverkamp/CBDP/Supporting_Docs_Checklist_NEW_APP.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cityofmadison.com/civil-rights/contract-compliance" TargetMode="External"/><Relationship Id="rId2" Type="http://schemas.openxmlformats.org/officeDocument/2006/relationships/hyperlink" Target="mailto:sparkman@countyofdane.com" TargetMode="External"/><Relationship Id="rId1" Type="http://schemas.openxmlformats.org/officeDocument/2006/relationships/slideLayout" Target="../slideLayouts/slideLayout59.xml"/></Relationships>
</file>

<file path=ppt/slides/_rels/slide5.xml.rels><?xml version="1.0" encoding="UTF-8" standalone="yes"?>
<Relationships xmlns="http://schemas.openxmlformats.org/package/2006/relationships"><Relationship Id="rId3" Type="http://schemas.openxmlformats.org/officeDocument/2006/relationships/hyperlink" Target="http://wisconsindot.gov/Documents/doing-bus/civil-rights/dbe/business-cntrctng-matrix.pdf" TargetMode="External"/><Relationship Id="rId2" Type="http://schemas.openxmlformats.org/officeDocument/2006/relationships/hyperlink" Target="http://wisconsindot.gov/Pages/doing-bus/civil-rights/dbe/certified-firms.aspx" TargetMode="External"/><Relationship Id="rId1" Type="http://schemas.openxmlformats.org/officeDocument/2006/relationships/slideLayout" Target="../slideLayouts/slideLayout59.xml"/><Relationship Id="rId4" Type="http://schemas.openxmlformats.org/officeDocument/2006/relationships/hyperlink" Target="http://wisconsindot.gov/Documents/doing-bus/civil-rights/dbe/mentor-protege.pdf"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8.xml.rels><?xml version="1.0" encoding="UTF-8" standalone="yes"?>
<Relationships xmlns="http://schemas.openxmlformats.org/package/2006/relationships"><Relationship Id="rId3" Type="http://schemas.openxmlformats.org/officeDocument/2006/relationships/hyperlink" Target="https://www.cityofmadison.com/civil-rights/contract-compliance/targeted-business-enterprise-programs" TargetMode="External"/><Relationship Id="rId2" Type="http://schemas.openxmlformats.org/officeDocument/2006/relationships/image" Target="../media/image5.png"/><Relationship Id="rId1" Type="http://schemas.openxmlformats.org/officeDocument/2006/relationships/slideLayout" Target="../slideLayouts/slideLayout59.xml"/></Relationships>
</file>

<file path=ppt/slides/_rels/slide9.xml.rels><?xml version="1.0" encoding="UTF-8" standalone="yes"?>
<Relationships xmlns="http://schemas.openxmlformats.org/package/2006/relationships"><Relationship Id="rId2" Type="http://schemas.openxmlformats.org/officeDocument/2006/relationships/hyperlink" Target="http://www.cityofmadison.com/civil-rights/documents/AAPInstructions.pdf" TargetMode="External"/><Relationship Id="rId1" Type="http://schemas.openxmlformats.org/officeDocument/2006/relationships/slideLayout" Target="../slideLayouts/slideLayout5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Unified certification program (</a:t>
            </a:r>
            <a:r>
              <a:rPr lang="en-US" dirty="0" err="1"/>
              <a:t>ucp</a:t>
            </a:r>
            <a:r>
              <a:rPr lang="en-US" dirty="0"/>
              <a:t>)</a:t>
            </a:r>
          </a:p>
        </p:txBody>
      </p:sp>
      <p:sp>
        <p:nvSpPr>
          <p:cNvPr id="7" name="Date Placeholder 6"/>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B83FDDB-C3D1-4386-A88C-E6AA5DDA3D29}"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071846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a:bodyPr>
          <a:lstStyle/>
          <a:p>
            <a:r>
              <a:rPr lang="en-US" b="1" dirty="0">
                <a:solidFill>
                  <a:srgbClr val="002060"/>
                </a:solidFill>
              </a:rPr>
              <a:t>Local governments – </a:t>
            </a:r>
            <a:r>
              <a:rPr lang="en-US" sz="3100" b="1" dirty="0">
                <a:solidFill>
                  <a:srgbClr val="002060"/>
                </a:solidFill>
              </a:rPr>
              <a:t>Milwaukee County</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9" name="Content Placeholder 2"/>
          <p:cNvSpPr>
            <a:spLocks noGrp="1"/>
          </p:cNvSpPr>
          <p:nvPr>
            <p:ph idx="1"/>
          </p:nvPr>
        </p:nvSpPr>
        <p:spPr>
          <a:xfrm>
            <a:off x="962265" y="1379375"/>
            <a:ext cx="9900387" cy="4879759"/>
          </a:xfrm>
        </p:spPr>
        <p:txBody>
          <a:bodyPr>
            <a:normAutofit/>
          </a:bodyPr>
          <a:lstStyle/>
          <a:p>
            <a:pPr>
              <a:lnSpc>
                <a:spcPct val="100000"/>
              </a:lnSpc>
              <a:spcBef>
                <a:spcPts val="0"/>
              </a:spcBef>
              <a:spcAft>
                <a:spcPts val="1200"/>
              </a:spcAft>
              <a:buSzPct val="75000"/>
            </a:pPr>
            <a:r>
              <a:rPr lang="en-US" b="1" dirty="0"/>
              <a:t>Milwaukee County </a:t>
            </a:r>
            <a:r>
              <a:rPr lang="en-US" dirty="0"/>
              <a:t>– DBE Program</a:t>
            </a:r>
          </a:p>
          <a:p>
            <a:pPr lvl="1">
              <a:lnSpc>
                <a:spcPct val="100000"/>
              </a:lnSpc>
              <a:spcBef>
                <a:spcPts val="0"/>
              </a:spcBef>
              <a:spcAft>
                <a:spcPts val="1200"/>
              </a:spcAft>
              <a:buSzPct val="75000"/>
            </a:pPr>
            <a:r>
              <a:rPr lang="en-US" dirty="0"/>
              <a:t>See UCP Certification </a:t>
            </a:r>
          </a:p>
          <a:p>
            <a:pPr lvl="1">
              <a:lnSpc>
                <a:spcPct val="100000"/>
              </a:lnSpc>
              <a:spcBef>
                <a:spcPts val="0"/>
              </a:spcBef>
              <a:spcAft>
                <a:spcPts val="1200"/>
              </a:spcAft>
              <a:buSzPct val="75000"/>
            </a:pPr>
            <a:r>
              <a:rPr lang="en-US" dirty="0"/>
              <a:t>Community Business Development Partners (CBDP) administers the Disadvantaged Business Enterprise (DBE), Small Business Enterprise (SBE) and Airport Concession Disadvantaged Business Enterprise (ACDBE) programs. These programs promote economic opportunities for minority, women, and emerging small businesses.</a:t>
            </a:r>
          </a:p>
          <a:p>
            <a:pPr lvl="2">
              <a:lnSpc>
                <a:spcPct val="100000"/>
              </a:lnSpc>
              <a:spcBef>
                <a:spcPts val="0"/>
              </a:spcBef>
              <a:spcAft>
                <a:spcPts val="1200"/>
              </a:spcAft>
              <a:buSzPct val="75000"/>
            </a:pPr>
            <a:r>
              <a:rPr lang="en-US" dirty="0">
                <a:hlinkClick r:id="rId2"/>
              </a:rPr>
              <a:t>https://mke.diversitycompliance.com/Default.asp</a:t>
            </a:r>
            <a:endParaRPr lang="en-US" dirty="0"/>
          </a:p>
          <a:p>
            <a:pPr lvl="2">
              <a:lnSpc>
                <a:spcPct val="100000"/>
              </a:lnSpc>
              <a:spcBef>
                <a:spcPts val="0"/>
              </a:spcBef>
              <a:spcAft>
                <a:spcPts val="1200"/>
              </a:spcAft>
              <a:buSzPct val="75000"/>
            </a:pPr>
            <a:r>
              <a:rPr lang="en-US" dirty="0">
                <a:hlinkClick r:id="rId3"/>
              </a:rPr>
              <a:t>https://mke.diversitycompliance.com/FrontEnd/StartCertification.asp?TN=mke&amp;XID=9416</a:t>
            </a:r>
            <a:endParaRPr lang="en-US" dirty="0"/>
          </a:p>
          <a:p>
            <a:endParaRPr lang="en-US" dirty="0"/>
          </a:p>
        </p:txBody>
      </p:sp>
    </p:spTree>
    <p:extLst>
      <p:ext uri="{BB962C8B-B14F-4D97-AF65-F5344CB8AC3E}">
        <p14:creationId xmlns:p14="http://schemas.microsoft.com/office/powerpoint/2010/main" val="2704662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88C19-75CB-4047-891D-62DBEDF17AB7}"/>
              </a:ext>
            </a:extLst>
          </p:cNvPr>
          <p:cNvSpPr>
            <a:spLocks noGrp="1"/>
          </p:cNvSpPr>
          <p:nvPr>
            <p:ph type="title"/>
          </p:nvPr>
        </p:nvSpPr>
        <p:spPr>
          <a:xfrm>
            <a:off x="838200" y="136363"/>
            <a:ext cx="10515600" cy="1325563"/>
          </a:xfrm>
        </p:spPr>
        <p:txBody>
          <a:bodyPr/>
          <a:lstStyle/>
          <a:p>
            <a:r>
              <a:rPr lang="en-US" dirty="0"/>
              <a:t>Milwaukee county</a:t>
            </a:r>
          </a:p>
        </p:txBody>
      </p:sp>
      <p:sp>
        <p:nvSpPr>
          <p:cNvPr id="3" name="Content Placeholder 2">
            <a:extLst>
              <a:ext uri="{FF2B5EF4-FFF2-40B4-BE49-F238E27FC236}">
                <a16:creationId xmlns:a16="http://schemas.microsoft.com/office/drawing/2014/main" id="{78418187-E995-4D73-A646-EC0D951E87E0}"/>
              </a:ext>
            </a:extLst>
          </p:cNvPr>
          <p:cNvSpPr>
            <a:spLocks noGrp="1"/>
          </p:cNvSpPr>
          <p:nvPr>
            <p:ph idx="1"/>
          </p:nvPr>
        </p:nvSpPr>
        <p:spPr>
          <a:xfrm>
            <a:off x="838200" y="1145406"/>
            <a:ext cx="10515600" cy="5031557"/>
          </a:xfrm>
        </p:spPr>
        <p:txBody>
          <a:bodyPr>
            <a:normAutofit fontScale="77500" lnSpcReduction="20000"/>
          </a:bodyPr>
          <a:lstStyle/>
          <a:p>
            <a:pPr algn="l"/>
            <a:r>
              <a:rPr lang="en-US" sz="3200" b="0" i="0" dirty="0">
                <a:solidFill>
                  <a:srgbClr val="333333"/>
                </a:solidFill>
                <a:effectLst/>
                <a:latin typeface="+mn-lt"/>
              </a:rPr>
              <a:t>Milwaukee County strives to meet a Targeted Business Enterprise goal across all county services of 25% for construction related activities and 17% for all other procurement and professional service activities.  Milwaukee County reviews RFP's and past history data as well as looking at departmental activities and achievement history to determine the appropriate goals using the US DOT recommendations for determining availability by NAICS code and utilizing US Census and other available data.</a:t>
            </a:r>
          </a:p>
          <a:p>
            <a:pPr algn="l"/>
            <a:r>
              <a:rPr lang="en-US" sz="3200" b="0" i="0" dirty="0">
                <a:solidFill>
                  <a:srgbClr val="333333"/>
                </a:solidFill>
                <a:effectLst/>
                <a:latin typeface="+mn-lt"/>
              </a:rPr>
              <a:t>US DOT Goal Setting - FAA DBE</a:t>
            </a:r>
          </a:p>
          <a:p>
            <a:pPr lvl="1"/>
            <a:r>
              <a:rPr lang="en-US" sz="2800" b="0" i="0" dirty="0">
                <a:solidFill>
                  <a:srgbClr val="333333"/>
                </a:solidFill>
                <a:effectLst/>
                <a:latin typeface="+mn-lt"/>
              </a:rPr>
              <a:t>Milwaukee County General Mitchell International Airport has budgeted FAA-assisted contracts for FFY2017-2019 totaling </a:t>
            </a:r>
            <a:r>
              <a:rPr lang="en-US" sz="2800" b="1" i="0" dirty="0">
                <a:solidFill>
                  <a:srgbClr val="333333"/>
                </a:solidFill>
                <a:effectLst/>
                <a:latin typeface="+mn-lt"/>
              </a:rPr>
              <a:t>$23,029,500</a:t>
            </a:r>
            <a:r>
              <a:rPr lang="en-US" sz="2800" b="0" i="0" dirty="0">
                <a:solidFill>
                  <a:srgbClr val="333333"/>
                </a:solidFill>
                <a:effectLst/>
                <a:latin typeface="+mn-lt"/>
              </a:rPr>
              <a:t>. The overall DBE goal is 19.3%, 7.7% will be race-neutral and 11.6% race-conscious.</a:t>
            </a:r>
          </a:p>
          <a:p>
            <a:pPr lvl="1"/>
            <a:r>
              <a:rPr lang="en-US" sz="2800" b="0" i="0" dirty="0">
                <a:solidFill>
                  <a:srgbClr val="333333"/>
                </a:solidFill>
                <a:effectLst/>
                <a:latin typeface="+mn-lt"/>
              </a:rPr>
              <a:t>The County has set the following preliminary goals for DBE participation on these contracts by sector:</a:t>
            </a:r>
          </a:p>
          <a:p>
            <a:pPr lvl="1"/>
            <a:r>
              <a:rPr lang="en-US" sz="2800" b="0" i="0" dirty="0">
                <a:solidFill>
                  <a:srgbClr val="333333"/>
                </a:solidFill>
                <a:effectLst/>
                <a:latin typeface="+mn-lt"/>
              </a:rPr>
              <a:t>Construction Projects: </a:t>
            </a:r>
            <a:r>
              <a:rPr lang="en-US" sz="2800" b="1" i="0" dirty="0">
                <a:solidFill>
                  <a:srgbClr val="333333"/>
                </a:solidFill>
                <a:effectLst/>
                <a:latin typeface="+mn-lt"/>
              </a:rPr>
              <a:t>20.6%</a:t>
            </a:r>
            <a:r>
              <a:rPr lang="en-US" sz="2800" b="0" i="0" dirty="0">
                <a:solidFill>
                  <a:srgbClr val="333333"/>
                </a:solidFill>
                <a:effectLst/>
                <a:latin typeface="+mn-lt"/>
              </a:rPr>
              <a:t> of funds anticipated for construction projects</a:t>
            </a:r>
          </a:p>
          <a:p>
            <a:pPr lvl="1"/>
            <a:r>
              <a:rPr lang="en-US" sz="2800" b="0" i="0" dirty="0">
                <a:solidFill>
                  <a:srgbClr val="333333"/>
                </a:solidFill>
                <a:effectLst/>
                <a:latin typeface="+mn-lt"/>
              </a:rPr>
              <a:t>Professional Services/Procurement: </a:t>
            </a:r>
            <a:r>
              <a:rPr lang="en-US" sz="2800" b="1" i="0" dirty="0">
                <a:solidFill>
                  <a:srgbClr val="333333"/>
                </a:solidFill>
                <a:effectLst/>
                <a:latin typeface="+mn-lt"/>
              </a:rPr>
              <a:t>6.6%</a:t>
            </a:r>
            <a:r>
              <a:rPr lang="en-US" sz="2800" b="0" i="0" dirty="0">
                <a:solidFill>
                  <a:srgbClr val="333333"/>
                </a:solidFill>
                <a:effectLst/>
                <a:latin typeface="+mn-lt"/>
              </a:rPr>
              <a:t> of funds anticipated for professional services and procurement of equipment</a:t>
            </a:r>
          </a:p>
          <a:p>
            <a:endParaRPr lang="en-US" dirty="0"/>
          </a:p>
        </p:txBody>
      </p:sp>
      <p:sp>
        <p:nvSpPr>
          <p:cNvPr id="4" name="Date Placeholder 3">
            <a:extLst>
              <a:ext uri="{FF2B5EF4-FFF2-40B4-BE49-F238E27FC236}">
                <a16:creationId xmlns:a16="http://schemas.microsoft.com/office/drawing/2014/main" id="{E49564C5-6880-47E7-95B9-CA5067F45BE6}"/>
              </a:ext>
            </a:extLst>
          </p:cNvPr>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336FE8-B02B-4F0C-80BD-4B3A967C78D6}"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8889DB55-4703-4FBC-A21B-EDF90026E28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87C8F9-D69E-408A-9471-1F7D9DCD1C43}"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84575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838200" y="120316"/>
            <a:ext cx="10868526" cy="1010652"/>
          </a:xfrm>
        </p:spPr>
        <p:txBody>
          <a:bodyPr>
            <a:normAutofit fontScale="90000"/>
          </a:bodyPr>
          <a:lstStyle/>
          <a:p>
            <a:pPr algn="ctr"/>
            <a:r>
              <a:rPr lang="en-US" b="0" dirty="0"/>
              <a:t>Wisconsin UCP, DBE, and ACDBE Certifying Agencies &amp; contacts</a:t>
            </a:r>
          </a:p>
        </p:txBody>
      </p:sp>
      <p:sp>
        <p:nvSpPr>
          <p:cNvPr id="8" name="Content Placeholder 7"/>
          <p:cNvSpPr>
            <a:spLocks noGrp="1"/>
          </p:cNvSpPr>
          <p:nvPr>
            <p:ph sz="half" idx="1"/>
          </p:nvPr>
        </p:nvSpPr>
        <p:spPr>
          <a:xfrm>
            <a:off x="838200" y="1305144"/>
            <a:ext cx="5181600" cy="4871819"/>
          </a:xfrm>
        </p:spPr>
        <p:txBody>
          <a:bodyPr>
            <a:normAutofit fontScale="55000" lnSpcReduction="20000"/>
          </a:bodyPr>
          <a:lstStyle/>
          <a:p>
            <a:pPr marL="0" indent="0">
              <a:buNone/>
            </a:pPr>
            <a:r>
              <a:rPr lang="en-US" sz="3300" b="1" dirty="0"/>
              <a:t>Wisconsin DOT</a:t>
            </a:r>
            <a:r>
              <a:rPr lang="en-US" sz="3300" dirty="0"/>
              <a:t>​ Office of Business Opportunity &amp; Equity Compliance</a:t>
            </a:r>
          </a:p>
          <a:p>
            <a:r>
              <a:rPr lang="en-US" sz="3300" dirty="0"/>
              <a:t>4822 Madison Yards Way</a:t>
            </a:r>
            <a:br>
              <a:rPr lang="en-US" sz="3300" dirty="0"/>
            </a:br>
            <a:r>
              <a:rPr lang="en-US" sz="3300" dirty="0"/>
              <a:t>Madison, WI 53705</a:t>
            </a:r>
            <a:br>
              <a:rPr lang="en-US" sz="3300" dirty="0"/>
            </a:br>
            <a:r>
              <a:rPr lang="en-US" sz="3300" dirty="0"/>
              <a:t>P.O. Box 7965  </a:t>
            </a:r>
            <a:br>
              <a:rPr lang="en-US" sz="3300" dirty="0"/>
            </a:br>
            <a:r>
              <a:rPr lang="en-US" sz="3300" dirty="0"/>
              <a:t>Phone: (608) 266-8216</a:t>
            </a:r>
            <a:br>
              <a:rPr lang="en-US" sz="3300" dirty="0"/>
            </a:br>
            <a:r>
              <a:rPr lang="en-US" sz="3300" dirty="0"/>
              <a:t>Fax: (608) 267-3641</a:t>
            </a:r>
            <a:br>
              <a:rPr lang="en-US" sz="3300" dirty="0"/>
            </a:br>
            <a:r>
              <a:rPr lang="en-US" sz="3300" dirty="0"/>
              <a:t>Email: </a:t>
            </a:r>
            <a:r>
              <a:rPr lang="en-US" sz="3300" dirty="0">
                <a:hlinkClick r:id="rId2"/>
              </a:rPr>
              <a:t>DBE_Alert@dot.wi.gov</a:t>
            </a:r>
            <a:br>
              <a:rPr lang="en-US" sz="3300" dirty="0"/>
            </a:br>
            <a:r>
              <a:rPr lang="en-US" sz="3300" b="1" dirty="0"/>
              <a:t>DBE Certifications Only</a:t>
            </a:r>
            <a:br>
              <a:rPr lang="en-US" sz="3300" dirty="0"/>
            </a:br>
            <a:r>
              <a:rPr lang="en-US" sz="3300" b="1" dirty="0"/>
              <a:t>Wisconsin and Non-Wisconsin firms</a:t>
            </a:r>
            <a:endParaRPr lang="en-US" sz="3300" dirty="0"/>
          </a:p>
          <a:p>
            <a:pPr marL="0" indent="0">
              <a:buNone/>
            </a:pPr>
            <a:r>
              <a:rPr lang="en-US" sz="3300" b="1" dirty="0"/>
              <a:t>City of Madison</a:t>
            </a:r>
            <a:r>
              <a:rPr lang="en-US" sz="3300" dirty="0"/>
              <a:t> ​​Civil Rights Affirmative Action Division</a:t>
            </a:r>
          </a:p>
          <a:p>
            <a:r>
              <a:rPr lang="en-US" sz="3300" dirty="0"/>
              <a:t>Dane County City-County Building, Room 523</a:t>
            </a:r>
            <a:br>
              <a:rPr lang="en-US" sz="3300" dirty="0"/>
            </a:br>
            <a:r>
              <a:rPr lang="en-US" sz="3300" dirty="0"/>
              <a:t>210 Martin Luther King Jr. Blvd.</a:t>
            </a:r>
            <a:br>
              <a:rPr lang="en-US" sz="3300" dirty="0"/>
            </a:br>
            <a:r>
              <a:rPr lang="en-US" sz="3300" dirty="0"/>
              <a:t>Madison, WI 53703</a:t>
            </a:r>
            <a:br>
              <a:rPr lang="en-US" sz="3300" dirty="0"/>
            </a:br>
            <a:r>
              <a:rPr lang="en-US" sz="3300" dirty="0"/>
              <a:t>Phone: (608) 266-4910</a:t>
            </a:r>
            <a:br>
              <a:rPr lang="en-US" sz="3300" dirty="0"/>
            </a:br>
            <a:r>
              <a:rPr lang="en-US" sz="3300" dirty="0"/>
              <a:t>Fax: (608) 266-6514</a:t>
            </a:r>
            <a:br>
              <a:rPr lang="en-US" sz="3300" dirty="0"/>
            </a:br>
            <a:r>
              <a:rPr lang="en-US" sz="3300" dirty="0"/>
              <a:t>TTY: (609) 266-4083 TTY</a:t>
            </a:r>
            <a:br>
              <a:rPr lang="en-US" sz="3300" dirty="0"/>
            </a:br>
            <a:r>
              <a:rPr lang="en-US" sz="3300" dirty="0">
                <a:hlinkClick r:id="rId3"/>
              </a:rPr>
              <a:t>http://www.cityofmadison.com/dcr/</a:t>
            </a:r>
            <a:br>
              <a:rPr lang="en-US" sz="3300" dirty="0"/>
            </a:br>
            <a:r>
              <a:rPr lang="en-US" sz="3300" b="1" dirty="0"/>
              <a:t>DBE Certifications Only</a:t>
            </a:r>
            <a:br>
              <a:rPr lang="en-US" sz="3300" dirty="0"/>
            </a:br>
            <a:r>
              <a:rPr lang="en-US" sz="3300" b="1" dirty="0"/>
              <a:t>Wisconsin Firms Only</a:t>
            </a:r>
            <a:endParaRPr lang="en-US" sz="3300" dirty="0"/>
          </a:p>
          <a:p>
            <a:endParaRPr lang="en-US" dirty="0"/>
          </a:p>
        </p:txBody>
      </p:sp>
      <p:sp>
        <p:nvSpPr>
          <p:cNvPr id="10" name="Content Placeholder 9"/>
          <p:cNvSpPr>
            <a:spLocks noGrp="1"/>
          </p:cNvSpPr>
          <p:nvPr>
            <p:ph sz="half" idx="2"/>
          </p:nvPr>
        </p:nvSpPr>
        <p:spPr>
          <a:xfrm>
            <a:off x="6172200" y="1305144"/>
            <a:ext cx="5181600" cy="4871819"/>
          </a:xfrm>
        </p:spPr>
        <p:txBody>
          <a:bodyPr>
            <a:normAutofit fontScale="55000" lnSpcReduction="20000"/>
          </a:bodyPr>
          <a:lstStyle/>
          <a:p>
            <a:pPr marL="0" indent="0">
              <a:buNone/>
            </a:pPr>
            <a:r>
              <a:rPr lang="en-US" sz="3300" b="1" dirty="0"/>
              <a:t>Dane County </a:t>
            </a:r>
            <a:r>
              <a:rPr lang="en-US" sz="3300" dirty="0"/>
              <a:t>​​Office of Equity and Inclusion</a:t>
            </a:r>
          </a:p>
          <a:p>
            <a:r>
              <a:rPr lang="en-US" sz="3300" dirty="0"/>
              <a:t>Dane County ​City-County Building, Room 356</a:t>
            </a:r>
            <a:br>
              <a:rPr lang="en-US" sz="3300" dirty="0"/>
            </a:br>
            <a:r>
              <a:rPr lang="en-US" sz="3300" dirty="0"/>
              <a:t>210 Martin Luther King Jr. Blvd.</a:t>
            </a:r>
            <a:br>
              <a:rPr lang="en-US" sz="3300" dirty="0"/>
            </a:br>
            <a:r>
              <a:rPr lang="en-US" sz="3300" dirty="0"/>
              <a:t>Madison, WI 53703</a:t>
            </a:r>
            <a:br>
              <a:rPr lang="en-US" sz="3300" dirty="0"/>
            </a:br>
            <a:r>
              <a:rPr lang="en-US" sz="3300" dirty="0"/>
              <a:t>Phone: (608) 283-1391</a:t>
            </a:r>
            <a:br>
              <a:rPr lang="en-US" sz="3300" dirty="0"/>
            </a:br>
            <a:r>
              <a:rPr lang="en-US" sz="3300" dirty="0"/>
              <a:t>Fax: (608) 266-2138</a:t>
            </a:r>
            <a:br>
              <a:rPr lang="en-US" sz="3300" dirty="0"/>
            </a:br>
            <a:r>
              <a:rPr lang="en-US" sz="3300" dirty="0">
                <a:hlinkClick r:id="rId4"/>
              </a:rPr>
              <a:t>https://oei-exec.countyofdane.com/</a:t>
            </a:r>
            <a:br>
              <a:rPr lang="en-US" sz="3300" dirty="0"/>
            </a:br>
            <a:r>
              <a:rPr lang="en-US" sz="3300" b="1" dirty="0"/>
              <a:t>DBE and ACDBE Certifications</a:t>
            </a:r>
            <a:br>
              <a:rPr lang="en-US" sz="3300" dirty="0"/>
            </a:br>
            <a:r>
              <a:rPr lang="en-US" sz="3300" b="1" dirty="0"/>
              <a:t>Wisconsin Firms Only</a:t>
            </a:r>
            <a:endParaRPr lang="en-US" sz="3300" dirty="0"/>
          </a:p>
          <a:p>
            <a:pPr marL="0" indent="0">
              <a:buNone/>
            </a:pPr>
            <a:r>
              <a:rPr lang="en-US" sz="3300" b="1" dirty="0"/>
              <a:t>Milwaukee County </a:t>
            </a:r>
            <a:r>
              <a:rPr lang="en-US" sz="3300" dirty="0"/>
              <a:t>Community Business Development Partners</a:t>
            </a:r>
          </a:p>
          <a:p>
            <a:r>
              <a:rPr lang="en-US" sz="3300" dirty="0"/>
              <a:t>Milwaukee County will only accept online Applications</a:t>
            </a:r>
            <a:br>
              <a:rPr lang="en-US" sz="3300" dirty="0"/>
            </a:br>
            <a:r>
              <a:rPr lang="en-US" sz="3300" dirty="0">
                <a:hlinkClick r:id="rId5"/>
              </a:rPr>
              <a:t>Click here for Online application</a:t>
            </a:r>
            <a:br>
              <a:rPr lang="en-US" sz="3300" dirty="0"/>
            </a:br>
            <a:r>
              <a:rPr lang="en-US" sz="3300" dirty="0"/>
              <a:t>DBE Program Administrators</a:t>
            </a:r>
            <a:br>
              <a:rPr lang="en-US" sz="3300" dirty="0"/>
            </a:br>
            <a:r>
              <a:rPr lang="en-US" sz="3300" dirty="0"/>
              <a:t>(414) 278-4747 Phone</a:t>
            </a:r>
            <a:br>
              <a:rPr lang="en-US" sz="3300" dirty="0"/>
            </a:br>
            <a:r>
              <a:rPr lang="en-US" sz="3300" dirty="0"/>
              <a:t>(414) 223-1958 fax</a:t>
            </a:r>
            <a:br>
              <a:rPr lang="en-US" sz="3300" dirty="0"/>
            </a:br>
            <a:r>
              <a:rPr lang="en-US" sz="3300" dirty="0">
                <a:hlinkClick r:id="rId6"/>
              </a:rPr>
              <a:t>CBDP Site Info</a:t>
            </a:r>
            <a:br>
              <a:rPr lang="en-US" sz="3300" dirty="0"/>
            </a:br>
            <a:r>
              <a:rPr lang="en-US" sz="3300" b="1" dirty="0"/>
              <a:t>DBE and ACDBE Certifications</a:t>
            </a:r>
            <a:br>
              <a:rPr lang="en-US" sz="3300" dirty="0"/>
            </a:br>
            <a:r>
              <a:rPr lang="en-US" sz="3300" b="1" dirty="0"/>
              <a:t>Wisconsin and Non-Wisconsin firms</a:t>
            </a:r>
            <a:endParaRPr lang="en-US" sz="3300" dirty="0"/>
          </a:p>
          <a:p>
            <a:endParaRPr lang="en-US" dirty="0"/>
          </a:p>
        </p:txBody>
      </p:sp>
      <p:sp>
        <p:nvSpPr>
          <p:cNvPr id="5" name="Date Placeholder 4"/>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1332603-61E1-4EC0-B7DC-80FCBA8F8F72}"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666894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92506"/>
            <a:ext cx="10515600" cy="685800"/>
          </a:xfrm>
        </p:spPr>
        <p:txBody>
          <a:bodyPr>
            <a:normAutofit fontScale="90000"/>
          </a:bodyPr>
          <a:lstStyle/>
          <a:p>
            <a:r>
              <a:rPr lang="en-US" b="1" dirty="0">
                <a:solidFill>
                  <a:srgbClr val="002060"/>
                </a:solidFill>
              </a:rPr>
              <a:t>Local governments </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9" name="Content Placeholder 2"/>
          <p:cNvSpPr>
            <a:spLocks noGrp="1"/>
          </p:cNvSpPr>
          <p:nvPr>
            <p:ph idx="1"/>
          </p:nvPr>
        </p:nvSpPr>
        <p:spPr>
          <a:xfrm>
            <a:off x="204537" y="878307"/>
            <a:ext cx="11369842" cy="5314008"/>
          </a:xfrm>
        </p:spPr>
        <p:txBody>
          <a:bodyPr>
            <a:noAutofit/>
          </a:bodyPr>
          <a:lstStyle/>
          <a:p>
            <a:pPr>
              <a:lnSpc>
                <a:spcPct val="110000"/>
              </a:lnSpc>
              <a:spcBef>
                <a:spcPts val="0"/>
              </a:spcBef>
              <a:spcAft>
                <a:spcPts val="1200"/>
              </a:spcAft>
            </a:pPr>
            <a:r>
              <a:rPr lang="en-US" sz="1600" b="1" dirty="0"/>
              <a:t>Milwaukee Metropolitan Sewerage District (MMSD) – </a:t>
            </a:r>
            <a:r>
              <a:rPr lang="en-US" sz="1600" dirty="0"/>
              <a:t>Small, Veteran, Women, Minority (SWMBE) Businesses – 318 certified in their database</a:t>
            </a:r>
          </a:p>
          <a:p>
            <a:pPr lvl="1">
              <a:lnSpc>
                <a:spcPct val="110000"/>
              </a:lnSpc>
              <a:spcBef>
                <a:spcPts val="0"/>
              </a:spcBef>
              <a:spcAft>
                <a:spcPts val="1200"/>
              </a:spcAft>
            </a:pPr>
            <a:r>
              <a:rPr lang="en-US" sz="1600" dirty="0"/>
              <a:t>To apply for MMSD SBE certification, businesses must complete the application. https://www.mmsd.com/procurement/supplier-diversity </a:t>
            </a:r>
            <a:br>
              <a:rPr lang="en-US" sz="1600" dirty="0"/>
            </a:br>
            <a:br>
              <a:rPr lang="en-US" sz="1600" dirty="0"/>
            </a:br>
            <a:r>
              <a:rPr lang="en-US" sz="1600" dirty="0"/>
              <a:t>MMSD SBE Certification is valid for three years. Firms wishing to renew their certification must submit a new application and business tax returns for the past three years.</a:t>
            </a:r>
            <a:endParaRPr lang="en-US" sz="1600" b="1" dirty="0"/>
          </a:p>
          <a:p>
            <a:pPr lvl="1">
              <a:lnSpc>
                <a:spcPct val="110000"/>
              </a:lnSpc>
              <a:spcBef>
                <a:spcPts val="0"/>
              </a:spcBef>
              <a:spcAft>
                <a:spcPts val="1200"/>
              </a:spcAft>
            </a:pPr>
            <a:r>
              <a:rPr lang="en-US" sz="1600" dirty="0"/>
              <a:t>Effective December 5, 2017, the Milwaukee Metropolitan Sewerage District (MMSD) modified its Small Business Enterprise (SBE) certification program to align with the U.S. Small Business Administration (SBA) in its definition of a small business.  Previously, MMSD defined a small business as a business not exceeding 2.5 million in gross sales during the most recent calendar or fiscal year. </a:t>
            </a:r>
            <a:r>
              <a:rPr lang="en-US" sz="1600" b="1" dirty="0"/>
              <a:t>Moving forward, a small business is defined as a business not exceeding the SBA size standard for its industry.  </a:t>
            </a:r>
            <a:r>
              <a:rPr lang="en-US" sz="1600" dirty="0"/>
              <a:t>A size standard represents the largest size that a business (including its subsidiaries and affiliates) may be to remain classified as a small business. SBA size standards vary by industry classification and can be defined by average annual receipts for the past three years or average number of employees over the past twelve months.  Businesses can use the</a:t>
            </a:r>
            <a:r>
              <a:rPr lang="en-US" sz="1600" dirty="0">
                <a:hlinkClick r:id="rId2"/>
              </a:rPr>
              <a:t> SBA size standards tool</a:t>
            </a:r>
            <a:r>
              <a:rPr lang="en-US" sz="1600" dirty="0"/>
              <a:t> to determine if their business can be classified as a small business.</a:t>
            </a:r>
            <a:endParaRPr lang="en-US" sz="1600" b="1" dirty="0"/>
          </a:p>
          <a:p>
            <a:pPr lvl="1">
              <a:lnSpc>
                <a:spcPct val="110000"/>
              </a:lnSpc>
              <a:spcBef>
                <a:spcPts val="0"/>
              </a:spcBef>
              <a:spcAft>
                <a:spcPts val="1200"/>
              </a:spcAft>
            </a:pPr>
            <a:r>
              <a:rPr lang="en-US" sz="1600" b="1" dirty="0"/>
              <a:t>NOTE:  </a:t>
            </a:r>
            <a:r>
              <a:rPr lang="en-US" sz="1600" dirty="0"/>
              <a:t>MMSD does recognize other certifications:</a:t>
            </a:r>
          </a:p>
        </p:txBody>
      </p:sp>
    </p:spTree>
    <p:extLst>
      <p:ext uri="{BB962C8B-B14F-4D97-AF65-F5344CB8AC3E}">
        <p14:creationId xmlns:p14="http://schemas.microsoft.com/office/powerpoint/2010/main" val="1804260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A19C343-D376-43E5-9D0F-E9BAF80AEBBB}"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4" name="Picture 3"/>
          <p:cNvPicPr>
            <a:picLocks noChangeAspect="1"/>
          </p:cNvPicPr>
          <p:nvPr/>
        </p:nvPicPr>
        <p:blipFill rotWithShape="1">
          <a:blip r:embed="rId2"/>
          <a:srcRect l="14704" t="9981" r="11974" b="11384"/>
          <a:stretch/>
        </p:blipFill>
        <p:spPr>
          <a:xfrm>
            <a:off x="397042" y="144721"/>
            <a:ext cx="10323093" cy="6376395"/>
          </a:xfrm>
          <a:prstGeom prst="rect">
            <a:avLst/>
          </a:prstGeom>
        </p:spPr>
      </p:pic>
    </p:spTree>
    <p:extLst>
      <p:ext uri="{BB962C8B-B14F-4D97-AF65-F5344CB8AC3E}">
        <p14:creationId xmlns:p14="http://schemas.microsoft.com/office/powerpoint/2010/main" val="2755692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a:bodyPr>
          <a:lstStyle/>
          <a:p>
            <a:r>
              <a:rPr lang="en-US" b="1" dirty="0">
                <a:solidFill>
                  <a:srgbClr val="002060"/>
                </a:solidFill>
              </a:rPr>
              <a:t>Local governments </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9" name="Content Placeholder 2"/>
          <p:cNvSpPr>
            <a:spLocks noGrp="1"/>
          </p:cNvSpPr>
          <p:nvPr>
            <p:ph idx="1"/>
          </p:nvPr>
        </p:nvSpPr>
        <p:spPr>
          <a:xfrm>
            <a:off x="971993" y="1389352"/>
            <a:ext cx="9900387" cy="4879759"/>
          </a:xfrm>
        </p:spPr>
        <p:txBody>
          <a:bodyPr>
            <a:noAutofit/>
          </a:bodyPr>
          <a:lstStyle/>
          <a:p>
            <a:pPr>
              <a:lnSpc>
                <a:spcPct val="100000"/>
              </a:lnSpc>
              <a:spcBef>
                <a:spcPts val="0"/>
              </a:spcBef>
              <a:spcAft>
                <a:spcPts val="1200"/>
              </a:spcAft>
              <a:buSzPct val="85000"/>
            </a:pPr>
            <a:r>
              <a:rPr lang="en-US" sz="2200" b="1" dirty="0"/>
              <a:t>Milwaukee Public Schools (MPS) – </a:t>
            </a:r>
            <a:r>
              <a:rPr lang="en-US" sz="2200" dirty="0"/>
              <a:t>Historical Underutilized Businesses Program</a:t>
            </a:r>
          </a:p>
          <a:p>
            <a:pPr lvl="1">
              <a:lnSpc>
                <a:spcPct val="100000"/>
              </a:lnSpc>
              <a:spcBef>
                <a:spcPts val="0"/>
              </a:spcBef>
              <a:spcAft>
                <a:spcPts val="1200"/>
              </a:spcAft>
              <a:buSzPct val="85000"/>
            </a:pPr>
            <a:r>
              <a:rPr lang="en-US" sz="2200" b="1" dirty="0"/>
              <a:t>Note: </a:t>
            </a:r>
            <a:r>
              <a:rPr lang="en-US" sz="2200" dirty="0"/>
              <a:t>MPS does not certify you as a HUB. However, if you are certified as an 8(a) or EDWOSB / WOSB by the SBA, WBE by the state of WI, SBE by the city of Milwaukee, or DBE by </a:t>
            </a:r>
            <a:r>
              <a:rPr lang="en-US" sz="2200" dirty="0" err="1"/>
              <a:t>WisDOT</a:t>
            </a:r>
            <a:r>
              <a:rPr lang="en-US" sz="2200" dirty="0"/>
              <a:t> or Milwaukee county you may participate in this program. </a:t>
            </a:r>
          </a:p>
          <a:p>
            <a:pPr lvl="1">
              <a:lnSpc>
                <a:spcPct val="100000"/>
              </a:lnSpc>
              <a:spcBef>
                <a:spcPts val="0"/>
              </a:spcBef>
              <a:spcAft>
                <a:spcPts val="1200"/>
              </a:spcAft>
              <a:buSzPct val="85000"/>
            </a:pPr>
            <a:r>
              <a:rPr lang="en-US" sz="2200" dirty="0"/>
              <a:t>List of accepted certification agencies: </a:t>
            </a:r>
            <a:r>
              <a:rPr lang="en-US" sz="2200" dirty="0">
                <a:hlinkClick r:id="rId2"/>
              </a:rPr>
              <a:t>http://mps.milwaukee.k12.wi.us/MPS-Shared/Documents1/AcceptedCertificationAgenciesPortalcopy092514.docx</a:t>
            </a:r>
            <a:endParaRPr lang="en-US" sz="2200" dirty="0"/>
          </a:p>
          <a:p>
            <a:pPr>
              <a:lnSpc>
                <a:spcPct val="100000"/>
              </a:lnSpc>
              <a:spcBef>
                <a:spcPts val="0"/>
              </a:spcBef>
              <a:spcAft>
                <a:spcPts val="1200"/>
              </a:spcAft>
              <a:buSzPct val="85000"/>
            </a:pPr>
            <a:r>
              <a:rPr lang="en-US" sz="2200" b="1" dirty="0"/>
              <a:t>Where and How do I get certified? </a:t>
            </a:r>
            <a:r>
              <a:rPr lang="en-US" sz="2200" dirty="0"/>
              <a:t>Submit recognized certification to Contact Contract Compliance Services - </a:t>
            </a:r>
            <a:r>
              <a:rPr lang="en-US" sz="2200" dirty="0">
                <a:hlinkClick r:id="rId3"/>
              </a:rPr>
              <a:t>http://mps.milwaukee.k12.wi.us/en/District/About-MPS/School-Board/Contract-Compliance-Services.htm</a:t>
            </a:r>
            <a:r>
              <a:rPr lang="en-US" sz="2200" dirty="0"/>
              <a:t> </a:t>
            </a:r>
            <a:endParaRPr lang="en-US" sz="2200" b="1" dirty="0">
              <a:solidFill>
                <a:srgbClr val="FF0000"/>
              </a:solidFill>
            </a:endParaRPr>
          </a:p>
          <a:p>
            <a:pPr>
              <a:lnSpc>
                <a:spcPct val="100000"/>
              </a:lnSpc>
              <a:spcBef>
                <a:spcPts val="0"/>
              </a:spcBef>
              <a:spcAft>
                <a:spcPts val="1200"/>
              </a:spcAft>
              <a:buSzPct val="85000"/>
            </a:pPr>
            <a:r>
              <a:rPr lang="en-US" sz="2200" b="1" dirty="0"/>
              <a:t>Cost </a:t>
            </a:r>
            <a:r>
              <a:rPr lang="en-US" sz="2200" dirty="0"/>
              <a:t>– There is no cost for this certification</a:t>
            </a:r>
            <a:endParaRPr lang="en-US" sz="2200" b="1" dirty="0"/>
          </a:p>
          <a:p>
            <a:pPr>
              <a:lnSpc>
                <a:spcPct val="110000"/>
              </a:lnSpc>
              <a:spcBef>
                <a:spcPts val="0"/>
              </a:spcBef>
              <a:spcAft>
                <a:spcPts val="1200"/>
              </a:spcAft>
            </a:pPr>
            <a:endParaRPr lang="en-US" sz="1550" dirty="0"/>
          </a:p>
        </p:txBody>
      </p:sp>
    </p:spTree>
    <p:extLst>
      <p:ext uri="{BB962C8B-B14F-4D97-AF65-F5344CB8AC3E}">
        <p14:creationId xmlns:p14="http://schemas.microsoft.com/office/powerpoint/2010/main" val="3273800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a:bodyPr>
          <a:lstStyle/>
          <a:p>
            <a:r>
              <a:rPr lang="en-US" b="1" dirty="0">
                <a:solidFill>
                  <a:srgbClr val="002060"/>
                </a:solidFill>
              </a:rPr>
              <a:t>Local governments </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9" name="Content Placeholder 2"/>
          <p:cNvSpPr>
            <a:spLocks noGrp="1"/>
          </p:cNvSpPr>
          <p:nvPr>
            <p:ph idx="1"/>
          </p:nvPr>
        </p:nvSpPr>
        <p:spPr>
          <a:xfrm>
            <a:off x="962265" y="1298308"/>
            <a:ext cx="9900387" cy="4879759"/>
          </a:xfrm>
        </p:spPr>
        <p:txBody>
          <a:bodyPr>
            <a:noAutofit/>
          </a:bodyPr>
          <a:lstStyle/>
          <a:p>
            <a:pPr>
              <a:lnSpc>
                <a:spcPct val="100000"/>
              </a:lnSpc>
              <a:spcBef>
                <a:spcPts val="0"/>
              </a:spcBef>
              <a:spcAft>
                <a:spcPts val="1200"/>
              </a:spcAft>
              <a:buSzPct val="75000"/>
            </a:pPr>
            <a:r>
              <a:rPr lang="en-US" b="1" dirty="0"/>
              <a:t>Milwaukee Public Schools (Continued)</a:t>
            </a:r>
          </a:p>
          <a:p>
            <a:pPr lvl="1">
              <a:lnSpc>
                <a:spcPct val="100000"/>
              </a:lnSpc>
              <a:spcBef>
                <a:spcPts val="0"/>
              </a:spcBef>
              <a:spcAft>
                <a:spcPts val="1200"/>
              </a:spcAft>
              <a:buSzPct val="75000"/>
            </a:pPr>
            <a:r>
              <a:rPr lang="en-US" dirty="0"/>
              <a:t>35% goal for HUB certified firms</a:t>
            </a:r>
          </a:p>
          <a:p>
            <a:pPr lvl="1">
              <a:lnSpc>
                <a:spcPct val="100000"/>
              </a:lnSpc>
              <a:spcBef>
                <a:spcPts val="0"/>
              </a:spcBef>
              <a:spcAft>
                <a:spcPts val="1200"/>
              </a:spcAft>
              <a:buSzPct val="75000"/>
            </a:pPr>
            <a:r>
              <a:rPr lang="en-US" dirty="0"/>
              <a:t>Ability to participate in MPS subcontracts that require a HUB utilization plan</a:t>
            </a:r>
          </a:p>
          <a:p>
            <a:pPr lvl="1">
              <a:lnSpc>
                <a:spcPct val="100000"/>
              </a:lnSpc>
              <a:spcBef>
                <a:spcPts val="0"/>
              </a:spcBef>
              <a:spcAft>
                <a:spcPts val="1200"/>
              </a:spcAft>
              <a:buSzPct val="75000"/>
            </a:pPr>
            <a:r>
              <a:rPr lang="en-US" dirty="0"/>
              <a:t>Joint Venture &amp; Mentor Protégé agreements are encouraged</a:t>
            </a:r>
          </a:p>
          <a:p>
            <a:pPr lvl="1">
              <a:lnSpc>
                <a:spcPct val="100000"/>
              </a:lnSpc>
              <a:spcBef>
                <a:spcPts val="0"/>
              </a:spcBef>
              <a:spcAft>
                <a:spcPts val="1200"/>
              </a:spcAft>
              <a:buSzPct val="75000"/>
            </a:pPr>
            <a:r>
              <a:rPr lang="en-US" dirty="0"/>
              <a:t>HUB Requirements are for contracts over $50,000</a:t>
            </a:r>
          </a:p>
          <a:p>
            <a:pPr>
              <a:lnSpc>
                <a:spcPct val="110000"/>
              </a:lnSpc>
              <a:spcBef>
                <a:spcPts val="0"/>
              </a:spcBef>
              <a:spcAft>
                <a:spcPts val="1200"/>
              </a:spcAft>
            </a:pPr>
            <a:endParaRPr lang="en-US" sz="1550" dirty="0"/>
          </a:p>
        </p:txBody>
      </p:sp>
    </p:spTree>
    <p:extLst>
      <p:ext uri="{BB962C8B-B14F-4D97-AF65-F5344CB8AC3E}">
        <p14:creationId xmlns:p14="http://schemas.microsoft.com/office/powerpoint/2010/main" val="341397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Corporate certifications</a:t>
            </a:r>
          </a:p>
        </p:txBody>
      </p:sp>
      <p:sp>
        <p:nvSpPr>
          <p:cNvPr id="7" name="Date Placeholder 6"/>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B83FDDB-C3D1-4386-A88C-E6AA5DDA3D29}"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25580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Third party certifiers</a:t>
            </a:r>
          </a:p>
        </p:txBody>
      </p:sp>
      <p:sp>
        <p:nvSpPr>
          <p:cNvPr id="3" name="Content Placeholder 2"/>
          <p:cNvSpPr>
            <a:spLocks noGrp="1"/>
          </p:cNvSpPr>
          <p:nvPr>
            <p:ph idx="1"/>
          </p:nvPr>
        </p:nvSpPr>
        <p:spPr/>
        <p:txBody>
          <a:bodyPr/>
          <a:lstStyle/>
          <a:p>
            <a:pPr marL="0" indent="0">
              <a:buNone/>
            </a:pPr>
            <a:r>
              <a:rPr lang="en-US" dirty="0"/>
              <a:t>There are  currently four entities that the SBA has approved as third-party certifiers:</a:t>
            </a:r>
          </a:p>
          <a:p>
            <a:r>
              <a:rPr lang="en-US" dirty="0"/>
              <a:t>The National Women’s Business Owners Corporation (NWBOC)</a:t>
            </a:r>
          </a:p>
          <a:p>
            <a:r>
              <a:rPr lang="en-US" dirty="0"/>
              <a:t>Women’s Enterprise National Council (WBENC)</a:t>
            </a:r>
          </a:p>
          <a:p>
            <a:r>
              <a:rPr lang="en-US" dirty="0"/>
              <a:t>The U.S. Women’s Chamber of Commerce (USWCC)</a:t>
            </a:r>
          </a:p>
          <a:p>
            <a:r>
              <a:rPr lang="en-US" dirty="0"/>
              <a:t>The El Paso Hispanic Chamber of Commerce (EPHCC)</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336FE8-B02B-4F0C-80BD-4B3A967C78D6}"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64242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a:bodyPr>
          <a:lstStyle/>
          <a:p>
            <a:r>
              <a:rPr lang="en-US" b="1" dirty="0">
                <a:solidFill>
                  <a:srgbClr val="002060"/>
                </a:solidFill>
              </a:rPr>
              <a:t>Third party certifier Notes:</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9" name="Content Placeholder 2"/>
          <p:cNvSpPr>
            <a:spLocks noGrp="1"/>
          </p:cNvSpPr>
          <p:nvPr>
            <p:ph idx="1"/>
          </p:nvPr>
        </p:nvSpPr>
        <p:spPr>
          <a:xfrm>
            <a:off x="525791" y="1462636"/>
            <a:ext cx="9615764" cy="4879759"/>
          </a:xfrm>
        </p:spPr>
        <p:txBody>
          <a:bodyPr>
            <a:noAutofit/>
          </a:bodyPr>
          <a:lstStyle/>
          <a:p>
            <a:pPr marL="457200" lvl="1" indent="0">
              <a:lnSpc>
                <a:spcPct val="100000"/>
              </a:lnSpc>
              <a:spcBef>
                <a:spcPts val="0"/>
              </a:spcBef>
              <a:spcAft>
                <a:spcPts val="1200"/>
              </a:spcAft>
              <a:buNone/>
            </a:pPr>
            <a:r>
              <a:rPr lang="en-US" b="1" dirty="0">
                <a:solidFill>
                  <a:prstClr val="black"/>
                </a:solidFill>
              </a:rPr>
              <a:t>Pros</a:t>
            </a:r>
          </a:p>
          <a:p>
            <a:pPr lvl="1">
              <a:lnSpc>
                <a:spcPct val="100000"/>
              </a:lnSpc>
              <a:spcBef>
                <a:spcPts val="0"/>
              </a:spcBef>
              <a:spcAft>
                <a:spcPts val="1200"/>
              </a:spcAft>
            </a:pPr>
            <a:r>
              <a:rPr lang="en-US" b="1" dirty="0">
                <a:solidFill>
                  <a:prstClr val="black"/>
                </a:solidFill>
              </a:rPr>
              <a:t>Provides additional contacts – resources</a:t>
            </a:r>
          </a:p>
          <a:p>
            <a:pPr lvl="1">
              <a:lnSpc>
                <a:spcPct val="100000"/>
              </a:lnSpc>
              <a:spcBef>
                <a:spcPts val="0"/>
              </a:spcBef>
              <a:spcAft>
                <a:spcPts val="1200"/>
              </a:spcAft>
            </a:pPr>
            <a:r>
              <a:rPr lang="en-US" b="1" dirty="0">
                <a:solidFill>
                  <a:prstClr val="black"/>
                </a:solidFill>
              </a:rPr>
              <a:t>Many Prime Contractors or Large Businesses require third party certification</a:t>
            </a:r>
          </a:p>
          <a:p>
            <a:pPr lvl="1">
              <a:lnSpc>
                <a:spcPct val="100000"/>
              </a:lnSpc>
              <a:spcBef>
                <a:spcPts val="0"/>
              </a:spcBef>
              <a:spcAft>
                <a:spcPts val="1200"/>
              </a:spcAft>
            </a:pPr>
            <a:endParaRPr lang="en-US" b="1" dirty="0">
              <a:solidFill>
                <a:prstClr val="black"/>
              </a:solidFill>
            </a:endParaRPr>
          </a:p>
          <a:p>
            <a:pPr marL="457200" lvl="1" indent="0">
              <a:lnSpc>
                <a:spcPct val="100000"/>
              </a:lnSpc>
              <a:spcBef>
                <a:spcPts val="0"/>
              </a:spcBef>
              <a:spcAft>
                <a:spcPts val="1200"/>
              </a:spcAft>
              <a:buNone/>
            </a:pPr>
            <a:r>
              <a:rPr lang="en-US" b="1" dirty="0">
                <a:solidFill>
                  <a:prstClr val="black"/>
                </a:solidFill>
              </a:rPr>
              <a:t>Cons</a:t>
            </a:r>
          </a:p>
          <a:p>
            <a:pPr lvl="1">
              <a:lnSpc>
                <a:spcPct val="100000"/>
              </a:lnSpc>
              <a:spcBef>
                <a:spcPts val="0"/>
              </a:spcBef>
              <a:spcAft>
                <a:spcPts val="1200"/>
              </a:spcAft>
            </a:pPr>
            <a:r>
              <a:rPr lang="en-US" b="1" dirty="0">
                <a:solidFill>
                  <a:prstClr val="black"/>
                </a:solidFill>
              </a:rPr>
              <a:t>There is a cost</a:t>
            </a:r>
          </a:p>
          <a:p>
            <a:pPr>
              <a:lnSpc>
                <a:spcPct val="110000"/>
              </a:lnSpc>
              <a:spcBef>
                <a:spcPts val="0"/>
              </a:spcBef>
              <a:spcAft>
                <a:spcPts val="1200"/>
              </a:spcAft>
            </a:pPr>
            <a:endParaRPr lang="en-US" sz="1550" dirty="0"/>
          </a:p>
        </p:txBody>
      </p:sp>
    </p:spTree>
    <p:extLst>
      <p:ext uri="{BB962C8B-B14F-4D97-AF65-F5344CB8AC3E}">
        <p14:creationId xmlns:p14="http://schemas.microsoft.com/office/powerpoint/2010/main" val="3414423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fontScale="90000"/>
          </a:bodyPr>
          <a:lstStyle/>
          <a:p>
            <a:r>
              <a:rPr lang="en-US" b="1" dirty="0">
                <a:solidFill>
                  <a:srgbClr val="002060"/>
                </a:solidFill>
              </a:rPr>
              <a:t>Unified certification program (UCP)</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12" name="Content Placeholder 2"/>
          <p:cNvSpPr>
            <a:spLocks noGrp="1"/>
          </p:cNvSpPr>
          <p:nvPr>
            <p:ph idx="1"/>
          </p:nvPr>
        </p:nvSpPr>
        <p:spPr>
          <a:xfrm>
            <a:off x="1040085" y="1415036"/>
            <a:ext cx="10149840" cy="4664752"/>
          </a:xfrm>
        </p:spPr>
        <p:txBody>
          <a:bodyPr>
            <a:normAutofit fontScale="92500" lnSpcReduction="20000"/>
          </a:bodyPr>
          <a:lstStyle/>
          <a:p>
            <a:pPr>
              <a:lnSpc>
                <a:spcPct val="100000"/>
              </a:lnSpc>
              <a:spcBef>
                <a:spcPts val="0"/>
              </a:spcBef>
              <a:spcAft>
                <a:spcPts val="1200"/>
              </a:spcAft>
            </a:pPr>
            <a:r>
              <a:rPr lang="en-US" sz="2000" b="1" dirty="0"/>
              <a:t>Disadvantaged Business Enterprise (DBE) – UCP</a:t>
            </a:r>
          </a:p>
          <a:p>
            <a:pPr lvl="1">
              <a:lnSpc>
                <a:spcPct val="100000"/>
              </a:lnSpc>
              <a:spcBef>
                <a:spcPts val="0"/>
              </a:spcBef>
              <a:spcAft>
                <a:spcPts val="1200"/>
              </a:spcAft>
            </a:pPr>
            <a:r>
              <a:rPr lang="en-US" sz="2000" b="1" dirty="0">
                <a:ea typeface="Calibri"/>
                <a:cs typeface="Times New Roman"/>
              </a:rPr>
              <a:t>NOTE: </a:t>
            </a:r>
            <a:r>
              <a:rPr lang="en-US" sz="2000" dirty="0">
                <a:ea typeface="Calibri"/>
                <a:cs typeface="Times New Roman"/>
              </a:rPr>
              <a:t>The DBE certification is part of the UCP – there are multiple certifying agencies and multiple agencies accept DBE certification. This will be discussed in more detail later in the presentation. </a:t>
            </a:r>
            <a:r>
              <a:rPr lang="en-US" sz="2000" b="1" dirty="0">
                <a:solidFill>
                  <a:srgbClr val="FF0000"/>
                </a:solidFill>
                <a:ea typeface="Calibri"/>
                <a:cs typeface="Times New Roman"/>
              </a:rPr>
              <a:t>The UCP Certification Program does not have the one year In Business requirement</a:t>
            </a:r>
            <a:r>
              <a:rPr lang="en-US" sz="2000" dirty="0">
                <a:ea typeface="Calibri"/>
                <a:cs typeface="Times New Roman"/>
              </a:rPr>
              <a:t>.</a:t>
            </a:r>
          </a:p>
          <a:p>
            <a:pPr lvl="1">
              <a:lnSpc>
                <a:spcPct val="100000"/>
              </a:lnSpc>
              <a:spcBef>
                <a:spcPts val="0"/>
              </a:spcBef>
              <a:spcAft>
                <a:spcPts val="1200"/>
              </a:spcAft>
            </a:pPr>
            <a:r>
              <a:rPr lang="en-US" sz="2000" b="1" dirty="0"/>
              <a:t>Definition of Minority &amp; Disadvantaged</a:t>
            </a:r>
            <a:r>
              <a:rPr lang="en-US" sz="2000" dirty="0"/>
              <a:t>: Disadvantaged Status - Belong to an ethnic minority group: Native American, Black, Hispanic, Asian Indian, Asian Pacific or women.</a:t>
            </a:r>
          </a:p>
          <a:p>
            <a:pPr lvl="1">
              <a:lnSpc>
                <a:spcPct val="100000"/>
              </a:lnSpc>
              <a:spcBef>
                <a:spcPts val="0"/>
              </a:spcBef>
              <a:spcAft>
                <a:spcPts val="1200"/>
              </a:spcAft>
            </a:pPr>
            <a:r>
              <a:rPr lang="en-US" sz="2000" b="1" dirty="0"/>
              <a:t>Eligibility Requirement </a:t>
            </a:r>
            <a:r>
              <a:rPr lang="en-US" sz="2000" dirty="0"/>
              <a:t>– 51 % owned and controlled by disadvantaged person(s). Small Business Status – must be a small business as defined by SBA size standards. It must not have annual average gross receipts over $19M in the previous 3 years or $40M for airport concessionaires. Personal net worth less than $1.32M excluding home &amp; ownership in business.</a:t>
            </a:r>
          </a:p>
          <a:p>
            <a:pPr marL="684926" lvl="3">
              <a:lnSpc>
                <a:spcPct val="100000"/>
              </a:lnSpc>
              <a:spcBef>
                <a:spcPts val="0"/>
              </a:spcBef>
              <a:spcAft>
                <a:spcPts val="1200"/>
              </a:spcAft>
              <a:buSzPct val="75000"/>
            </a:pPr>
            <a:r>
              <a:rPr lang="en-US" sz="2200" dirty="0"/>
              <a:t>No cost </a:t>
            </a:r>
          </a:p>
          <a:p>
            <a:pPr marL="684926" lvl="3">
              <a:lnSpc>
                <a:spcPct val="100000"/>
              </a:lnSpc>
              <a:spcBef>
                <a:spcPts val="0"/>
              </a:spcBef>
              <a:spcAft>
                <a:spcPts val="1200"/>
              </a:spcAft>
              <a:buSzPct val="75000"/>
            </a:pPr>
            <a:r>
              <a:rPr lang="en-US" sz="2200" dirty="0"/>
              <a:t>Re-evaluated every 3 years</a:t>
            </a:r>
          </a:p>
          <a:p>
            <a:pPr lvl="1">
              <a:lnSpc>
                <a:spcPct val="100000"/>
              </a:lnSpc>
              <a:spcBef>
                <a:spcPts val="0"/>
              </a:spcBef>
              <a:spcAft>
                <a:spcPts val="1200"/>
              </a:spcAft>
            </a:pPr>
            <a:endParaRPr lang="en-US" sz="2000" dirty="0"/>
          </a:p>
          <a:p>
            <a:endParaRPr lang="en-US" dirty="0"/>
          </a:p>
        </p:txBody>
      </p:sp>
    </p:spTree>
    <p:extLst>
      <p:ext uri="{BB962C8B-B14F-4D97-AF65-F5344CB8AC3E}">
        <p14:creationId xmlns:p14="http://schemas.microsoft.com/office/powerpoint/2010/main" val="1568496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Gender/race neutral certifications</a:t>
            </a:r>
          </a:p>
        </p:txBody>
      </p:sp>
      <p:sp>
        <p:nvSpPr>
          <p:cNvPr id="7" name="Date Placeholder 6"/>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B83FDDB-C3D1-4386-A88C-E6AA5DDA3D29}"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024704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fontScale="90000"/>
          </a:bodyPr>
          <a:lstStyle/>
          <a:p>
            <a:r>
              <a:rPr lang="en-US" b="1" dirty="0">
                <a:solidFill>
                  <a:srgbClr val="002060"/>
                </a:solidFill>
              </a:rPr>
              <a:t>Gender/race neutral certifications</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9" name="Content Placeholder 2"/>
          <p:cNvSpPr>
            <a:spLocks noGrp="1"/>
          </p:cNvSpPr>
          <p:nvPr>
            <p:ph idx="1"/>
          </p:nvPr>
        </p:nvSpPr>
        <p:spPr>
          <a:xfrm>
            <a:off x="520529" y="1445220"/>
            <a:ext cx="9205456" cy="4879759"/>
          </a:xfrm>
        </p:spPr>
        <p:txBody>
          <a:bodyPr>
            <a:noAutofit/>
          </a:bodyPr>
          <a:lstStyle/>
          <a:p>
            <a:pPr lvl="1">
              <a:lnSpc>
                <a:spcPct val="100000"/>
              </a:lnSpc>
              <a:spcBef>
                <a:spcPts val="0"/>
              </a:spcBef>
              <a:spcAft>
                <a:spcPts val="1200"/>
              </a:spcAft>
            </a:pPr>
            <a:r>
              <a:rPr lang="en-US" sz="2000" dirty="0"/>
              <a:t>HUBZone Certification (Federal): </a:t>
            </a:r>
            <a:r>
              <a:rPr lang="en-US" sz="2000" dirty="0">
                <a:hlinkClick r:id="rId2"/>
              </a:rPr>
              <a:t>https://www.sba.gov/contracting/government-contracting-programs/hubzone-program</a:t>
            </a:r>
            <a:r>
              <a:rPr lang="en-US" sz="2000" dirty="0"/>
              <a:t> </a:t>
            </a:r>
          </a:p>
          <a:p>
            <a:pPr lvl="1">
              <a:lnSpc>
                <a:spcPct val="100000"/>
              </a:lnSpc>
              <a:spcBef>
                <a:spcPts val="0"/>
              </a:spcBef>
              <a:spcAft>
                <a:spcPts val="1200"/>
              </a:spcAft>
            </a:pPr>
            <a:r>
              <a:rPr lang="en-US" sz="2000" dirty="0"/>
              <a:t>Service Disabled Veteran Owned Businesses (Federal): </a:t>
            </a:r>
            <a:r>
              <a:rPr lang="en-US" sz="2000" dirty="0">
                <a:hlinkClick r:id="rId3"/>
              </a:rPr>
              <a:t>https://www.sba.gov/contracting/government-contracting-programs/service-disabled-veteran-owned-businesses</a:t>
            </a:r>
            <a:endParaRPr lang="en-US" sz="2000" dirty="0"/>
          </a:p>
          <a:p>
            <a:pPr lvl="1">
              <a:lnSpc>
                <a:spcPct val="100000"/>
              </a:lnSpc>
              <a:spcBef>
                <a:spcPts val="0"/>
              </a:spcBef>
              <a:spcAft>
                <a:spcPts val="1200"/>
              </a:spcAft>
            </a:pPr>
            <a:r>
              <a:rPr lang="en-US" sz="2000" dirty="0"/>
              <a:t>Disabled Veteran-Owned Business Enterprise (State of Wisconsin): </a:t>
            </a:r>
            <a:r>
              <a:rPr lang="en-US" sz="2000" dirty="0">
                <a:hlinkClick r:id="rId4"/>
              </a:rPr>
              <a:t>https://doa.wi.gov/Pages/StateEmployees/ProgramDescription.aspx</a:t>
            </a:r>
            <a:endParaRPr lang="en-US" sz="2000" dirty="0"/>
          </a:p>
          <a:p>
            <a:pPr lvl="1">
              <a:lnSpc>
                <a:spcPct val="100000"/>
              </a:lnSpc>
              <a:spcBef>
                <a:spcPts val="0"/>
              </a:spcBef>
              <a:spcAft>
                <a:spcPts val="1200"/>
              </a:spcAft>
            </a:pPr>
            <a:r>
              <a:rPr lang="en-US" sz="2000" dirty="0"/>
              <a:t>Small Business Enterprise (SBE) (City of Milwaukee): </a:t>
            </a:r>
            <a:r>
              <a:rPr lang="en-US" sz="2000" dirty="0">
                <a:hlinkClick r:id="rId5"/>
              </a:rPr>
              <a:t>http://city.milwaukee.gov/Directory/OSBD/Certifications.htm#.V_vLNSSo6io</a:t>
            </a:r>
            <a:r>
              <a:rPr lang="en-US" sz="2000" dirty="0"/>
              <a:t> </a:t>
            </a:r>
          </a:p>
          <a:p>
            <a:pPr>
              <a:lnSpc>
                <a:spcPct val="110000"/>
              </a:lnSpc>
              <a:spcBef>
                <a:spcPts val="0"/>
              </a:spcBef>
              <a:spcAft>
                <a:spcPts val="1200"/>
              </a:spcAft>
            </a:pPr>
            <a:endParaRPr lang="en-US" sz="1550" dirty="0"/>
          </a:p>
        </p:txBody>
      </p:sp>
    </p:spTree>
    <p:extLst>
      <p:ext uri="{BB962C8B-B14F-4D97-AF65-F5344CB8AC3E}">
        <p14:creationId xmlns:p14="http://schemas.microsoft.com/office/powerpoint/2010/main" val="12550198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fontScale="90000"/>
          </a:bodyPr>
          <a:lstStyle/>
          <a:p>
            <a:r>
              <a:rPr lang="en-US" b="1" dirty="0">
                <a:solidFill>
                  <a:srgbClr val="002060"/>
                </a:solidFill>
              </a:rPr>
              <a:t>Gender/race neutral certifications</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9" name="Content Placeholder 2"/>
          <p:cNvSpPr>
            <a:spLocks noGrp="1"/>
          </p:cNvSpPr>
          <p:nvPr>
            <p:ph idx="1"/>
          </p:nvPr>
        </p:nvSpPr>
        <p:spPr>
          <a:xfrm>
            <a:off x="528261" y="1322286"/>
            <a:ext cx="9205456" cy="4879759"/>
          </a:xfrm>
        </p:spPr>
        <p:txBody>
          <a:bodyPr>
            <a:noAutofit/>
          </a:bodyPr>
          <a:lstStyle/>
          <a:p>
            <a:pPr lvl="1">
              <a:lnSpc>
                <a:spcPct val="100000"/>
              </a:lnSpc>
              <a:spcBef>
                <a:spcPts val="0"/>
              </a:spcBef>
              <a:spcAft>
                <a:spcPts val="1200"/>
              </a:spcAft>
              <a:buSzPct val="75000"/>
            </a:pPr>
            <a:r>
              <a:rPr lang="en-US" dirty="0"/>
              <a:t>Small Business Enterprise (SBE) (City of Madison): </a:t>
            </a:r>
            <a:r>
              <a:rPr lang="en-US" dirty="0">
                <a:hlinkClick r:id="rId2"/>
              </a:rPr>
              <a:t>http://www.cityofmadison.com/dcr/aatbdir.cfm</a:t>
            </a:r>
            <a:endParaRPr lang="en-US" dirty="0"/>
          </a:p>
          <a:p>
            <a:pPr lvl="1">
              <a:lnSpc>
                <a:spcPct val="100000"/>
              </a:lnSpc>
              <a:spcBef>
                <a:spcPts val="0"/>
              </a:spcBef>
              <a:spcAft>
                <a:spcPts val="1200"/>
              </a:spcAft>
              <a:buSzPct val="75000"/>
            </a:pPr>
            <a:r>
              <a:rPr lang="en-US" dirty="0"/>
              <a:t>Emerging Small Business Enterprise (ESBE) (Dane County): </a:t>
            </a:r>
            <a:r>
              <a:rPr lang="en-US" dirty="0">
                <a:hlinkClick r:id="rId3"/>
              </a:rPr>
              <a:t>https://danepurchasing.com/</a:t>
            </a:r>
            <a:endParaRPr lang="en-US" dirty="0"/>
          </a:p>
          <a:p>
            <a:pPr lvl="1">
              <a:lnSpc>
                <a:spcPct val="100000"/>
              </a:lnSpc>
              <a:spcBef>
                <a:spcPts val="0"/>
              </a:spcBef>
              <a:spcAft>
                <a:spcPts val="1200"/>
              </a:spcAft>
              <a:buSzPct val="75000"/>
            </a:pPr>
            <a:r>
              <a:rPr lang="en-US" dirty="0"/>
              <a:t> Section 3 (Housing Authority of the City of Milwaukee, various municipalities): </a:t>
            </a:r>
            <a:r>
              <a:rPr lang="en-US" dirty="0">
                <a:hlinkClick r:id="rId4"/>
              </a:rPr>
              <a:t>http://www.hacm.org/business/section-3-business</a:t>
            </a:r>
            <a:r>
              <a:rPr lang="en-US" dirty="0"/>
              <a:t> </a:t>
            </a:r>
          </a:p>
          <a:p>
            <a:pPr lvl="1">
              <a:lnSpc>
                <a:spcPct val="100000"/>
              </a:lnSpc>
              <a:spcBef>
                <a:spcPts val="0"/>
              </a:spcBef>
              <a:spcAft>
                <a:spcPts val="1200"/>
              </a:spcAft>
              <a:buSzPct val="75000"/>
            </a:pPr>
            <a:r>
              <a:rPr lang="en-US" dirty="0"/>
              <a:t>Housing Authority's Emerging Business Enterprise (EBE) Program – City of Milwaukee:  </a:t>
            </a:r>
            <a:r>
              <a:rPr lang="en-US" dirty="0">
                <a:hlinkClick r:id="rId5"/>
              </a:rPr>
              <a:t>http://www.hacm.org/business/ebe-program</a:t>
            </a:r>
            <a:endParaRPr lang="en-US" dirty="0"/>
          </a:p>
          <a:p>
            <a:pPr>
              <a:lnSpc>
                <a:spcPct val="110000"/>
              </a:lnSpc>
              <a:spcBef>
                <a:spcPts val="0"/>
              </a:spcBef>
              <a:spcAft>
                <a:spcPts val="1200"/>
              </a:spcAft>
            </a:pPr>
            <a:endParaRPr lang="en-US" sz="1550" dirty="0"/>
          </a:p>
        </p:txBody>
      </p:sp>
    </p:spTree>
    <p:extLst>
      <p:ext uri="{BB962C8B-B14F-4D97-AF65-F5344CB8AC3E}">
        <p14:creationId xmlns:p14="http://schemas.microsoft.com/office/powerpoint/2010/main" val="32669501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600502"/>
          </a:xfrm>
        </p:spPr>
        <p:txBody>
          <a:bodyPr>
            <a:normAutofit fontScale="90000"/>
          </a:bodyPr>
          <a:lstStyle/>
          <a:p>
            <a:r>
              <a:rPr lang="en-US" dirty="0">
                <a:solidFill>
                  <a:srgbClr val="002060"/>
                </a:solidFill>
              </a:rPr>
              <a:t>Last word on certifications</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336FE8-B02B-4F0C-80BD-4B3A967C78D6}"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Content Placeholder 2"/>
          <p:cNvSpPr>
            <a:spLocks noGrp="1"/>
          </p:cNvSpPr>
          <p:nvPr>
            <p:ph idx="1"/>
          </p:nvPr>
        </p:nvSpPr>
        <p:spPr>
          <a:xfrm>
            <a:off x="947381" y="1429840"/>
            <a:ext cx="10515600" cy="4351338"/>
          </a:xfrm>
        </p:spPr>
        <p:txBody>
          <a:bodyPr>
            <a:normAutofit fontScale="85000" lnSpcReduction="10000"/>
          </a:bodyPr>
          <a:lstStyle/>
          <a:p>
            <a:pPr>
              <a:lnSpc>
                <a:spcPct val="120000"/>
              </a:lnSpc>
              <a:spcBef>
                <a:spcPts val="0"/>
              </a:spcBef>
              <a:spcAft>
                <a:spcPts val="1200"/>
              </a:spcAft>
              <a:buSzPct val="75000"/>
            </a:pPr>
            <a:r>
              <a:rPr lang="en-US" dirty="0"/>
              <a:t>Never imply the Government must purchase from you since you have a certification</a:t>
            </a:r>
          </a:p>
          <a:p>
            <a:pPr>
              <a:lnSpc>
                <a:spcPct val="120000"/>
              </a:lnSpc>
              <a:spcBef>
                <a:spcPts val="0"/>
              </a:spcBef>
              <a:spcAft>
                <a:spcPts val="1200"/>
              </a:spcAft>
              <a:buSzPct val="75000"/>
            </a:pPr>
            <a:r>
              <a:rPr lang="en-US" dirty="0"/>
              <a:t>Certifications can provide a competitive edge through </a:t>
            </a:r>
          </a:p>
          <a:p>
            <a:pPr lvl="1">
              <a:lnSpc>
                <a:spcPct val="120000"/>
              </a:lnSpc>
              <a:spcBef>
                <a:spcPts val="0"/>
              </a:spcBef>
              <a:spcAft>
                <a:spcPts val="1200"/>
              </a:spcAft>
              <a:buSzPct val="75000"/>
            </a:pPr>
            <a:r>
              <a:rPr lang="en-US" dirty="0"/>
              <a:t>Set asides</a:t>
            </a:r>
          </a:p>
          <a:p>
            <a:pPr lvl="1">
              <a:lnSpc>
                <a:spcPct val="120000"/>
              </a:lnSpc>
              <a:spcBef>
                <a:spcPts val="0"/>
              </a:spcBef>
              <a:spcAft>
                <a:spcPts val="1200"/>
              </a:spcAft>
              <a:buSzPct val="75000"/>
            </a:pPr>
            <a:r>
              <a:rPr lang="en-US" dirty="0"/>
              <a:t>Equally submitted  proposals </a:t>
            </a:r>
          </a:p>
          <a:p>
            <a:pPr>
              <a:lnSpc>
                <a:spcPct val="120000"/>
              </a:lnSpc>
              <a:spcBef>
                <a:spcPts val="0"/>
              </a:spcBef>
              <a:spcAft>
                <a:spcPts val="1200"/>
              </a:spcAft>
              <a:buSzPct val="75000"/>
            </a:pPr>
            <a:r>
              <a:rPr lang="en-US" dirty="0"/>
              <a:t>Acquiring or selling company: be aware of contracts that may be affected based on certifications</a:t>
            </a:r>
          </a:p>
          <a:p>
            <a:pPr>
              <a:lnSpc>
                <a:spcPct val="120000"/>
              </a:lnSpc>
              <a:spcBef>
                <a:spcPts val="0"/>
              </a:spcBef>
              <a:spcAft>
                <a:spcPts val="1200"/>
              </a:spcAft>
              <a:buSzPct val="75000"/>
            </a:pPr>
            <a:r>
              <a:rPr lang="en-US" dirty="0"/>
              <a:t>Contact WPI for free assistance in registrations and certification applications</a:t>
            </a:r>
          </a:p>
          <a:p>
            <a:pPr>
              <a:lnSpc>
                <a:spcPct val="100000"/>
              </a:lnSpc>
              <a:spcBef>
                <a:spcPts val="0"/>
              </a:spcBef>
              <a:spcAft>
                <a:spcPts val="1200"/>
              </a:spcAft>
              <a:buSzPct val="75000"/>
            </a:pPr>
            <a:endParaRPr lang="en-US" dirty="0"/>
          </a:p>
        </p:txBody>
      </p:sp>
    </p:spTree>
    <p:extLst>
      <p:ext uri="{BB962C8B-B14F-4D97-AF65-F5344CB8AC3E}">
        <p14:creationId xmlns:p14="http://schemas.microsoft.com/office/powerpoint/2010/main" val="4237984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901" y="141736"/>
            <a:ext cx="10515600" cy="903532"/>
          </a:xfrm>
        </p:spPr>
        <p:txBody>
          <a:bodyPr>
            <a:normAutofit fontScale="90000"/>
          </a:bodyPr>
          <a:lstStyle/>
          <a:p>
            <a:r>
              <a:rPr lang="en-US" b="1" dirty="0">
                <a:solidFill>
                  <a:srgbClr val="002060"/>
                </a:solidFill>
              </a:rPr>
              <a:t>Unified certification program (UCP)</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12" name="Content Placeholder 2"/>
          <p:cNvSpPr>
            <a:spLocks noGrp="1"/>
          </p:cNvSpPr>
          <p:nvPr>
            <p:ph idx="1"/>
          </p:nvPr>
        </p:nvSpPr>
        <p:spPr>
          <a:xfrm>
            <a:off x="545249" y="1222409"/>
            <a:ext cx="9900387" cy="5226034"/>
          </a:xfrm>
        </p:spPr>
        <p:txBody>
          <a:bodyPr>
            <a:normAutofit fontScale="92500" lnSpcReduction="20000"/>
          </a:bodyPr>
          <a:lstStyle/>
          <a:p>
            <a:pPr lvl="1">
              <a:lnSpc>
                <a:spcPct val="100000"/>
              </a:lnSpc>
              <a:spcBef>
                <a:spcPts val="0"/>
              </a:spcBef>
              <a:spcAft>
                <a:spcPts val="1200"/>
              </a:spcAft>
            </a:pPr>
            <a:r>
              <a:rPr lang="en-US" sz="2000" b="1" dirty="0"/>
              <a:t>Where and How do I get certified? </a:t>
            </a:r>
          </a:p>
          <a:p>
            <a:pPr lvl="2">
              <a:lnSpc>
                <a:spcPct val="100000"/>
              </a:lnSpc>
              <a:spcBef>
                <a:spcPts val="0"/>
              </a:spcBef>
              <a:spcAft>
                <a:spcPts val="1200"/>
              </a:spcAft>
            </a:pPr>
            <a:r>
              <a:rPr lang="en-US" dirty="0"/>
              <a:t>Contact one of the four certifying agencies  - Wisconsin Department of Transportation, Milwaukee County – Community Business Development Partners, Dane County Purchasing Division- Contract Compliance or City of Madison Department of Civil Rights – Target Business Enterprise Program.</a:t>
            </a:r>
          </a:p>
          <a:p>
            <a:pPr lvl="3">
              <a:lnSpc>
                <a:spcPct val="100000"/>
              </a:lnSpc>
              <a:spcBef>
                <a:spcPts val="0"/>
              </a:spcBef>
              <a:spcAft>
                <a:spcPts val="1200"/>
              </a:spcAft>
            </a:pPr>
            <a:r>
              <a:rPr lang="en-US" sz="2000" b="1" dirty="0" err="1"/>
              <a:t>WisDOT</a:t>
            </a:r>
            <a:r>
              <a:rPr lang="en-US" sz="2000" b="1" dirty="0"/>
              <a:t> </a:t>
            </a:r>
            <a:r>
              <a:rPr lang="en-US" sz="2000" dirty="0"/>
              <a:t>: </a:t>
            </a:r>
            <a:r>
              <a:rPr lang="en-US" sz="2000" dirty="0">
                <a:hlinkClick r:id="rId2"/>
              </a:rPr>
              <a:t>http://wisconsindot.gov/Pages/doing-bus/civil-rights/dbe/eligibity-requirements.aspx</a:t>
            </a:r>
            <a:r>
              <a:rPr lang="en-US" sz="2000" dirty="0"/>
              <a:t> </a:t>
            </a:r>
          </a:p>
          <a:p>
            <a:pPr lvl="4">
              <a:lnSpc>
                <a:spcPct val="100000"/>
              </a:lnSpc>
              <a:spcBef>
                <a:spcPts val="0"/>
              </a:spcBef>
              <a:spcAft>
                <a:spcPts val="1200"/>
              </a:spcAft>
            </a:pPr>
            <a:r>
              <a:rPr lang="en-US" sz="2000" dirty="0"/>
              <a:t>The federal DBE program requires all DBE firms to submit an annual affidavit and business taxes annually. </a:t>
            </a:r>
          </a:p>
          <a:p>
            <a:pPr lvl="3">
              <a:lnSpc>
                <a:spcPct val="100000"/>
              </a:lnSpc>
              <a:spcBef>
                <a:spcPts val="0"/>
              </a:spcBef>
              <a:spcAft>
                <a:spcPts val="1200"/>
              </a:spcAft>
            </a:pPr>
            <a:r>
              <a:rPr lang="en-US" sz="2000" b="1" dirty="0"/>
              <a:t>Milwaukee County Online Certification</a:t>
            </a:r>
            <a:r>
              <a:rPr lang="en-US" sz="2000" dirty="0"/>
              <a:t>: processes applications submitted by firms interested in working on projects that are partially funded by the USDOT, FAA, FHWA, or FTA. The County of Milwaukee shall process applications for airport concessionaires located anywhere in this state. </a:t>
            </a:r>
            <a:r>
              <a:rPr lang="en-US" sz="2000" dirty="0">
                <a:hlinkClick r:id="rId3"/>
              </a:rPr>
              <a:t>https://county.milwaukee.gov/EN/Administrative-Services/Community-Business-Development-Partners</a:t>
            </a:r>
            <a:endParaRPr lang="en-US" sz="2000" dirty="0"/>
          </a:p>
          <a:p>
            <a:pPr lvl="3">
              <a:lnSpc>
                <a:spcPct val="100000"/>
              </a:lnSpc>
              <a:spcBef>
                <a:spcPts val="0"/>
              </a:spcBef>
              <a:spcAft>
                <a:spcPts val="1200"/>
              </a:spcAft>
            </a:pPr>
            <a:r>
              <a:rPr lang="en-US" sz="2000" dirty="0"/>
              <a:t>Checklist:  </a:t>
            </a:r>
            <a:r>
              <a:rPr lang="en-US" sz="2000" dirty="0">
                <a:hlinkClick r:id="rId4"/>
              </a:rPr>
              <a:t>http://county.milwaukee.gov/ImageLibrary/User/maverkamp/CBDP/Supporting_Docs_Checklist_NEW_APP.pdf</a:t>
            </a:r>
            <a:endParaRPr lang="en-US" sz="2000" dirty="0"/>
          </a:p>
          <a:p>
            <a:endParaRPr lang="en-US" dirty="0"/>
          </a:p>
        </p:txBody>
      </p:sp>
    </p:spTree>
    <p:extLst>
      <p:ext uri="{BB962C8B-B14F-4D97-AF65-F5344CB8AC3E}">
        <p14:creationId xmlns:p14="http://schemas.microsoft.com/office/powerpoint/2010/main" val="4138679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fontScale="90000"/>
          </a:bodyPr>
          <a:lstStyle/>
          <a:p>
            <a:r>
              <a:rPr lang="en-US" b="1" dirty="0">
                <a:solidFill>
                  <a:srgbClr val="002060"/>
                </a:solidFill>
              </a:rPr>
              <a:t>Unified certification program (UCP)</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12" name="Content Placeholder 2"/>
          <p:cNvSpPr>
            <a:spLocks noGrp="1"/>
          </p:cNvSpPr>
          <p:nvPr>
            <p:ph idx="1"/>
          </p:nvPr>
        </p:nvSpPr>
        <p:spPr>
          <a:xfrm>
            <a:off x="962265" y="1302827"/>
            <a:ext cx="9900387" cy="4839850"/>
          </a:xfrm>
        </p:spPr>
        <p:txBody>
          <a:bodyPr>
            <a:normAutofit lnSpcReduction="10000"/>
          </a:bodyPr>
          <a:lstStyle/>
          <a:p>
            <a:pPr>
              <a:lnSpc>
                <a:spcPct val="110000"/>
              </a:lnSpc>
              <a:spcBef>
                <a:spcPts val="0"/>
              </a:spcBef>
              <a:spcAft>
                <a:spcPts val="1200"/>
              </a:spcAft>
            </a:pPr>
            <a:r>
              <a:rPr lang="en-US" sz="2200" b="1" dirty="0"/>
              <a:t>Disadvantaged Business Enterprise (DBE) – UCP</a:t>
            </a:r>
          </a:p>
          <a:p>
            <a:pPr lvl="1">
              <a:lnSpc>
                <a:spcPct val="110000"/>
              </a:lnSpc>
              <a:spcBef>
                <a:spcPts val="0"/>
              </a:spcBef>
              <a:spcAft>
                <a:spcPts val="1200"/>
              </a:spcAft>
            </a:pPr>
            <a:r>
              <a:rPr lang="en-US" sz="2200" b="1" dirty="0"/>
              <a:t>Where and How do I get certified? </a:t>
            </a:r>
          </a:p>
          <a:p>
            <a:pPr lvl="3">
              <a:lnSpc>
                <a:spcPct val="110000"/>
              </a:lnSpc>
              <a:spcBef>
                <a:spcPts val="0"/>
              </a:spcBef>
              <a:spcAft>
                <a:spcPts val="1200"/>
              </a:spcAft>
            </a:pPr>
            <a:r>
              <a:rPr lang="en-US" sz="2200" b="1" dirty="0"/>
              <a:t>Dane County: </a:t>
            </a:r>
            <a:r>
              <a:rPr lang="en-US" sz="2200" dirty="0"/>
              <a:t>Only certifies airport concessionaires – contact Wesley Sparkman, Contract Compliance Officer 608.266-5623 </a:t>
            </a:r>
            <a:r>
              <a:rPr lang="en-US" sz="2200" dirty="0">
                <a:hlinkClick r:id="rId2"/>
              </a:rPr>
              <a:t>sparkman@countyofdane.com</a:t>
            </a:r>
            <a:r>
              <a:rPr lang="en-US" sz="2200" dirty="0"/>
              <a:t> for additional information.</a:t>
            </a:r>
            <a:endParaRPr lang="en-US" sz="2200" b="1" dirty="0">
              <a:solidFill>
                <a:srgbClr val="FF0000"/>
              </a:solidFill>
            </a:endParaRPr>
          </a:p>
          <a:p>
            <a:pPr lvl="3">
              <a:lnSpc>
                <a:spcPct val="110000"/>
              </a:lnSpc>
              <a:spcBef>
                <a:spcPts val="0"/>
              </a:spcBef>
              <a:spcAft>
                <a:spcPts val="1200"/>
              </a:spcAft>
            </a:pPr>
            <a:r>
              <a:rPr lang="en-US" sz="2200" b="1" dirty="0"/>
              <a:t>City of Madison: </a:t>
            </a:r>
            <a:r>
              <a:rPr lang="en-US" sz="2200" dirty="0"/>
              <a:t> The City of Madison shall provide certification-related services to firms located in Dane County, and shall process only applications submitted by firms interested in working on projects assisted by the Federal Transit Administration (FTA). </a:t>
            </a:r>
          </a:p>
          <a:p>
            <a:pPr lvl="4">
              <a:lnSpc>
                <a:spcPct val="110000"/>
              </a:lnSpc>
              <a:spcBef>
                <a:spcPts val="0"/>
              </a:spcBef>
              <a:spcAft>
                <a:spcPts val="1200"/>
              </a:spcAft>
            </a:pPr>
            <a:r>
              <a:rPr lang="en-US" sz="2200" dirty="0"/>
              <a:t>Application is available online: </a:t>
            </a:r>
            <a:r>
              <a:rPr lang="en-US" sz="2200" dirty="0">
                <a:solidFill>
                  <a:srgbClr val="FF0000"/>
                </a:solidFill>
                <a:hlinkClick r:id="rId3"/>
              </a:rPr>
              <a:t>http://www.cityofmadison.com/civil-rights/contract-compliance</a:t>
            </a:r>
            <a:endParaRPr lang="en-US" sz="2200" dirty="0">
              <a:solidFill>
                <a:srgbClr val="FF0000"/>
              </a:solidFill>
            </a:endParaRPr>
          </a:p>
          <a:p>
            <a:endParaRPr lang="en-US" dirty="0"/>
          </a:p>
        </p:txBody>
      </p:sp>
    </p:spTree>
    <p:extLst>
      <p:ext uri="{BB962C8B-B14F-4D97-AF65-F5344CB8AC3E}">
        <p14:creationId xmlns:p14="http://schemas.microsoft.com/office/powerpoint/2010/main" val="502672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fontScale="90000"/>
          </a:bodyPr>
          <a:lstStyle/>
          <a:p>
            <a:r>
              <a:rPr lang="en-US" b="1" dirty="0">
                <a:solidFill>
                  <a:srgbClr val="002060"/>
                </a:solidFill>
              </a:rPr>
              <a:t>Unified certification program (UCP)</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12" name="Content Placeholder 2"/>
          <p:cNvSpPr>
            <a:spLocks noGrp="1"/>
          </p:cNvSpPr>
          <p:nvPr>
            <p:ph idx="1"/>
          </p:nvPr>
        </p:nvSpPr>
        <p:spPr>
          <a:xfrm>
            <a:off x="1040085" y="1298307"/>
            <a:ext cx="9900387" cy="4308287"/>
          </a:xfrm>
        </p:spPr>
        <p:txBody>
          <a:bodyPr>
            <a:normAutofit fontScale="25000" lnSpcReduction="20000"/>
          </a:bodyPr>
          <a:lstStyle/>
          <a:p>
            <a:pPr>
              <a:lnSpc>
                <a:spcPct val="120000"/>
              </a:lnSpc>
              <a:spcBef>
                <a:spcPts val="0"/>
              </a:spcBef>
              <a:spcAft>
                <a:spcPts val="1200"/>
              </a:spcAft>
            </a:pPr>
            <a:r>
              <a:rPr lang="en-US" sz="6800" b="1" dirty="0">
                <a:ea typeface="Calibri"/>
                <a:cs typeface="Times New Roman"/>
              </a:rPr>
              <a:t>Benefits – </a:t>
            </a:r>
            <a:r>
              <a:rPr lang="en-US" sz="6800" b="1" dirty="0" err="1">
                <a:ea typeface="Calibri"/>
                <a:cs typeface="Times New Roman"/>
              </a:rPr>
              <a:t>WisDOT</a:t>
            </a:r>
            <a:r>
              <a:rPr lang="en-US" sz="6800" b="1" dirty="0">
                <a:ea typeface="Calibri"/>
                <a:cs typeface="Times New Roman"/>
              </a:rPr>
              <a:t> </a:t>
            </a:r>
          </a:p>
          <a:p>
            <a:pPr lvl="1">
              <a:lnSpc>
                <a:spcPct val="120000"/>
              </a:lnSpc>
              <a:spcBef>
                <a:spcPts val="0"/>
              </a:spcBef>
              <a:spcAft>
                <a:spcPts val="1200"/>
              </a:spcAft>
            </a:pPr>
            <a:r>
              <a:rPr lang="en-US" sz="6800" dirty="0">
                <a:ea typeface="Calibri"/>
                <a:cs typeface="Times New Roman"/>
              </a:rPr>
              <a:t>Database of all certified companies with NAIC’s codes for Buyers to easily find you: </a:t>
            </a:r>
            <a:r>
              <a:rPr lang="en-US" sz="6800" dirty="0">
                <a:ea typeface="Calibri"/>
                <a:cs typeface="Times New Roman"/>
                <a:hlinkClick r:id="rId2"/>
              </a:rPr>
              <a:t>http://wisconsindot.gov/Pages/doing-bus/civil-rights/dbe/certified-firms.aspx</a:t>
            </a:r>
            <a:endParaRPr lang="en-US" sz="6800" dirty="0">
              <a:ea typeface="Calibri"/>
              <a:cs typeface="Times New Roman"/>
            </a:endParaRPr>
          </a:p>
          <a:p>
            <a:pPr lvl="1">
              <a:lnSpc>
                <a:spcPct val="120000"/>
              </a:lnSpc>
              <a:spcBef>
                <a:spcPts val="0"/>
              </a:spcBef>
              <a:spcAft>
                <a:spcPts val="1200"/>
              </a:spcAft>
            </a:pPr>
            <a:r>
              <a:rPr lang="en-US" sz="6800" dirty="0">
                <a:ea typeface="Calibri"/>
                <a:cs typeface="Times New Roman"/>
              </a:rPr>
              <a:t>Support Services are available to certified firms free of charge including technical, marketing and financial assistance. Matrix:  </a:t>
            </a:r>
            <a:r>
              <a:rPr lang="en-US" sz="6800" dirty="0">
                <a:ea typeface="Calibri"/>
                <a:cs typeface="Times New Roman"/>
                <a:hlinkClick r:id="rId3"/>
              </a:rPr>
              <a:t>http://wisconsindot.gov/Documents/doing-bus/civil-rights/dbe/business-cntrctng-matrix.pdf</a:t>
            </a:r>
            <a:endParaRPr lang="en-US" sz="6800" b="1" dirty="0">
              <a:ea typeface="Calibri"/>
              <a:cs typeface="Times New Roman"/>
            </a:endParaRPr>
          </a:p>
          <a:p>
            <a:pPr marL="738316" lvl="1" indent="-250621">
              <a:lnSpc>
                <a:spcPct val="120000"/>
              </a:lnSpc>
              <a:spcBef>
                <a:spcPts val="0"/>
              </a:spcBef>
              <a:spcAft>
                <a:spcPts val="1200"/>
              </a:spcAft>
              <a:defRPr/>
            </a:pPr>
            <a:r>
              <a:rPr lang="en-US" sz="6800" dirty="0" err="1">
                <a:ea typeface="Calibri"/>
                <a:cs typeface="Times New Roman"/>
              </a:rPr>
              <a:t>WisDOT</a:t>
            </a:r>
            <a:r>
              <a:rPr lang="en-US" sz="6800" dirty="0">
                <a:ea typeface="Calibri"/>
                <a:cs typeface="Times New Roman"/>
              </a:rPr>
              <a:t> offers two programs designed to assist DBEs making connections with Prime contractors: Mentor Connection (6-month) and Mentor Protégé (3-year): </a:t>
            </a:r>
            <a:r>
              <a:rPr lang="en-US" sz="6800" dirty="0">
                <a:ea typeface="Calibri"/>
                <a:cs typeface="Times New Roman"/>
                <a:hlinkClick r:id="rId4"/>
              </a:rPr>
              <a:t>http://wisconsindot.gov/Documents/doing-bus/civil-rights/dbe/mentor-protege.pdf</a:t>
            </a:r>
            <a:r>
              <a:rPr lang="en-US" sz="6800" dirty="0">
                <a:ea typeface="Calibri"/>
                <a:cs typeface="Times New Roman"/>
              </a:rPr>
              <a:t> </a:t>
            </a:r>
          </a:p>
          <a:p>
            <a:pPr marL="741703" lvl="1" indent="-306503">
              <a:lnSpc>
                <a:spcPct val="120000"/>
              </a:lnSpc>
              <a:spcBef>
                <a:spcPts val="0"/>
              </a:spcBef>
              <a:spcAft>
                <a:spcPts val="1200"/>
              </a:spcAft>
              <a:defRPr/>
            </a:pPr>
            <a:r>
              <a:rPr lang="en-US" sz="6800" dirty="0">
                <a:ea typeface="Calibri"/>
                <a:cs typeface="Times New Roman"/>
              </a:rPr>
              <a:t>Mega project goal setting for DBE participation</a:t>
            </a:r>
          </a:p>
          <a:p>
            <a:pPr marL="1281894" lvl="2" indent="-306503">
              <a:lnSpc>
                <a:spcPct val="120000"/>
              </a:lnSpc>
              <a:spcBef>
                <a:spcPts val="0"/>
              </a:spcBef>
              <a:spcAft>
                <a:spcPts val="1200"/>
              </a:spcAft>
              <a:defRPr/>
            </a:pPr>
            <a:r>
              <a:rPr lang="en-US" sz="6800" dirty="0"/>
              <a:t>National goal of placing at least 10 percent of federal highway and transit funds with persons who qualify as disadvantaged small business operators.</a:t>
            </a:r>
            <a:endParaRPr lang="en-US" sz="6800" dirty="0">
              <a:ea typeface="Calibri"/>
              <a:cs typeface="Times New Roman"/>
            </a:endParaRPr>
          </a:p>
          <a:p>
            <a:pPr marL="738316" lvl="1" indent="-316664">
              <a:lnSpc>
                <a:spcPct val="120000"/>
              </a:lnSpc>
              <a:spcBef>
                <a:spcPts val="0"/>
              </a:spcBef>
              <a:spcAft>
                <a:spcPts val="1200"/>
              </a:spcAft>
              <a:tabLst>
                <a:tab pos="421654" algn="l"/>
              </a:tabLst>
              <a:defRPr/>
            </a:pPr>
            <a:r>
              <a:rPr lang="en-US" sz="6800" dirty="0">
                <a:ea typeface="Calibri"/>
                <a:cs typeface="Times New Roman"/>
              </a:rPr>
              <a:t>UCP is a cooperative of 24 different Wisconsin cities, counties , airport and transit authorities that benefit from USDOT funding – incorporate DBE goals into their federally funded transportation projects.</a:t>
            </a:r>
          </a:p>
          <a:p>
            <a:endParaRPr lang="en-US" dirty="0"/>
          </a:p>
        </p:txBody>
      </p:sp>
    </p:spTree>
    <p:extLst>
      <p:ext uri="{BB962C8B-B14F-4D97-AF65-F5344CB8AC3E}">
        <p14:creationId xmlns:p14="http://schemas.microsoft.com/office/powerpoint/2010/main" val="805764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766104"/>
          </a:xfrm>
        </p:spPr>
        <p:txBody>
          <a:bodyPr>
            <a:normAutofit fontScale="90000"/>
          </a:bodyPr>
          <a:lstStyle/>
          <a:p>
            <a:r>
              <a:rPr lang="en-US" b="1" dirty="0">
                <a:solidFill>
                  <a:srgbClr val="002060"/>
                </a:solidFill>
              </a:rPr>
              <a:t>Unified certification program (UCP)</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pic>
        <p:nvPicPr>
          <p:cNvPr id="7" name="Picture 6"/>
          <p:cNvPicPr>
            <a:picLocks noChangeAspect="1"/>
          </p:cNvPicPr>
          <p:nvPr/>
        </p:nvPicPr>
        <p:blipFill>
          <a:blip r:embed="rId2"/>
          <a:stretch>
            <a:fillRect/>
          </a:stretch>
        </p:blipFill>
        <p:spPr>
          <a:xfrm>
            <a:off x="3445221" y="1215957"/>
            <a:ext cx="6000339" cy="5165818"/>
          </a:xfrm>
          <a:prstGeom prst="rect">
            <a:avLst/>
          </a:prstGeom>
        </p:spPr>
      </p:pic>
    </p:spTree>
    <p:extLst>
      <p:ext uri="{BB962C8B-B14F-4D97-AF65-F5344CB8AC3E}">
        <p14:creationId xmlns:p14="http://schemas.microsoft.com/office/powerpoint/2010/main" val="2698875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Local governments</a:t>
            </a:r>
          </a:p>
        </p:txBody>
      </p:sp>
      <p:sp>
        <p:nvSpPr>
          <p:cNvPr id="7" name="Date Placeholder 6"/>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B83FDDB-C3D1-4386-A88C-E6AA5DDA3D29}"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882040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730"/>
            <a:ext cx="10515600" cy="903532"/>
          </a:xfrm>
        </p:spPr>
        <p:txBody>
          <a:bodyPr>
            <a:normAutofit fontScale="90000"/>
          </a:bodyPr>
          <a:lstStyle/>
          <a:p>
            <a:r>
              <a:rPr lang="en-US" b="1" dirty="0">
                <a:solidFill>
                  <a:srgbClr val="002060"/>
                </a:solidFill>
              </a:rPr>
              <a:t>Local governments – city of Madison</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pic>
        <p:nvPicPr>
          <p:cNvPr id="8" name="Content Placeholder 7"/>
          <p:cNvPicPr>
            <a:picLocks noGrp="1" noChangeAspect="1"/>
          </p:cNvPicPr>
          <p:nvPr>
            <p:ph sz="half" idx="1"/>
          </p:nvPr>
        </p:nvPicPr>
        <p:blipFill rotWithShape="1">
          <a:blip r:embed="rId2"/>
          <a:srcRect t="9957"/>
          <a:stretch/>
        </p:blipFill>
        <p:spPr>
          <a:xfrm>
            <a:off x="336884" y="950495"/>
            <a:ext cx="11369841" cy="5028093"/>
          </a:xfrm>
          <a:prstGeom prst="rect">
            <a:avLst/>
          </a:prstGeom>
        </p:spPr>
      </p:pic>
      <p:sp>
        <p:nvSpPr>
          <p:cNvPr id="9" name="Rectangle 8"/>
          <p:cNvSpPr/>
          <p:nvPr/>
        </p:nvSpPr>
        <p:spPr>
          <a:xfrm>
            <a:off x="6902115" y="2443914"/>
            <a:ext cx="5562600" cy="92333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hlinkClick r:id="rId3"/>
              </a:rPr>
              <a:t>https://www.cityofmadison.com/civil-rights/contract-compliance/targeted-business-enterprise-programs</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727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8640"/>
            <a:ext cx="10515600" cy="903532"/>
          </a:xfrm>
        </p:spPr>
        <p:txBody>
          <a:bodyPr>
            <a:normAutofit/>
          </a:bodyPr>
          <a:lstStyle/>
          <a:p>
            <a:r>
              <a:rPr lang="en-US" b="1" dirty="0">
                <a:solidFill>
                  <a:srgbClr val="002060"/>
                </a:solidFill>
              </a:rPr>
              <a:t>Local governments</a:t>
            </a: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E13199D-DE1B-43B0-912A-BEF77BB2970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11/3/2022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Rectangle 5"/>
          <p:cNvSpPr/>
          <p:nvPr/>
        </p:nvSpPr>
        <p:spPr>
          <a:xfrm>
            <a:off x="1040193" y="1298303"/>
            <a:ext cx="18473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p:txBody>
      </p:sp>
      <p:sp>
        <p:nvSpPr>
          <p:cNvPr id="9" name="Content Placeholder 2"/>
          <p:cNvSpPr>
            <a:spLocks noGrp="1"/>
          </p:cNvSpPr>
          <p:nvPr>
            <p:ph idx="1"/>
          </p:nvPr>
        </p:nvSpPr>
        <p:spPr>
          <a:xfrm>
            <a:off x="965757" y="1369644"/>
            <a:ext cx="9900387" cy="4879759"/>
          </a:xfrm>
        </p:spPr>
        <p:txBody>
          <a:bodyPr>
            <a:normAutofit fontScale="77500" lnSpcReduction="20000"/>
          </a:bodyPr>
          <a:lstStyle/>
          <a:p>
            <a:pPr>
              <a:lnSpc>
                <a:spcPct val="120000"/>
              </a:lnSpc>
              <a:spcBef>
                <a:spcPts val="0"/>
              </a:spcBef>
              <a:spcAft>
                <a:spcPts val="1200"/>
              </a:spcAft>
            </a:pPr>
            <a:r>
              <a:rPr lang="en-US" sz="2600" b="1" dirty="0"/>
              <a:t>City of Madison </a:t>
            </a:r>
            <a:r>
              <a:rPr lang="en-US" sz="2600" dirty="0"/>
              <a:t>– Targeted Business Certification Program </a:t>
            </a:r>
          </a:p>
          <a:p>
            <a:pPr>
              <a:lnSpc>
                <a:spcPct val="120000"/>
              </a:lnSpc>
              <a:spcBef>
                <a:spcPts val="0"/>
              </a:spcBef>
              <a:spcAft>
                <a:spcPts val="1200"/>
              </a:spcAft>
            </a:pPr>
            <a:r>
              <a:rPr lang="en-US" sz="2600" dirty="0"/>
              <a:t>The </a:t>
            </a:r>
            <a:r>
              <a:rPr lang="en-US" sz="2600" dirty="0" err="1"/>
              <a:t>MADcertification</a:t>
            </a:r>
            <a:r>
              <a:rPr lang="en-US" sz="2600" dirty="0"/>
              <a:t> Program is the targeted business certification program of the City of Madison. The program has been designed to perform the function of certifying targeted businesses for participation on City projects with targeted business goals including WBE’s.</a:t>
            </a:r>
          </a:p>
          <a:p>
            <a:pPr>
              <a:lnSpc>
                <a:spcPct val="120000"/>
              </a:lnSpc>
              <a:spcBef>
                <a:spcPts val="0"/>
              </a:spcBef>
              <a:spcAft>
                <a:spcPts val="1200"/>
              </a:spcAft>
            </a:pPr>
            <a:r>
              <a:rPr lang="en-US" sz="2600" b="1" dirty="0"/>
              <a:t>Where and How do you get certified? </a:t>
            </a:r>
          </a:p>
          <a:p>
            <a:pPr lvl="1">
              <a:lnSpc>
                <a:spcPct val="120000"/>
              </a:lnSpc>
              <a:spcBef>
                <a:spcPts val="0"/>
              </a:spcBef>
              <a:spcAft>
                <a:spcPts val="1200"/>
              </a:spcAft>
            </a:pPr>
            <a:r>
              <a:rPr lang="en-US" sz="2600" dirty="0"/>
              <a:t>Certification available online at: </a:t>
            </a:r>
            <a:r>
              <a:rPr lang="en-US" sz="2600" dirty="0">
                <a:hlinkClick r:id="rId2"/>
              </a:rPr>
              <a:t>http://www.cityofmadison.com/civil-rights/documents/AAPInstructions.pdf</a:t>
            </a:r>
            <a:r>
              <a:rPr lang="en-US" sz="2600" dirty="0"/>
              <a:t> and must be submitted to  City of Madison, Affirmative Action Division, 210 Martin Luther King, Jr. Blvd., Rm. 523 , Madison, WI 53703. 	</a:t>
            </a:r>
          </a:p>
          <a:p>
            <a:pPr>
              <a:lnSpc>
                <a:spcPct val="120000"/>
              </a:lnSpc>
              <a:spcBef>
                <a:spcPts val="0"/>
              </a:spcBef>
              <a:spcAft>
                <a:spcPts val="1200"/>
              </a:spcAft>
            </a:pPr>
            <a:r>
              <a:rPr lang="en-US" sz="2600" b="1" dirty="0"/>
              <a:t>Certification length</a:t>
            </a:r>
            <a:r>
              <a:rPr lang="en-US" sz="2600" dirty="0"/>
              <a:t> – Recertification annually</a:t>
            </a:r>
          </a:p>
          <a:p>
            <a:pPr>
              <a:lnSpc>
                <a:spcPct val="120000"/>
              </a:lnSpc>
              <a:spcBef>
                <a:spcPts val="0"/>
              </a:spcBef>
              <a:spcAft>
                <a:spcPts val="1200"/>
              </a:spcAft>
            </a:pPr>
            <a:r>
              <a:rPr lang="en-US" sz="2600" b="1" dirty="0"/>
              <a:t>Cost for Certification </a:t>
            </a:r>
            <a:r>
              <a:rPr lang="en-US" sz="2600" dirty="0"/>
              <a:t>– There is no cost for certification. </a:t>
            </a:r>
          </a:p>
          <a:p>
            <a:endParaRPr lang="en-US" dirty="0"/>
          </a:p>
        </p:txBody>
      </p:sp>
    </p:spTree>
    <p:extLst>
      <p:ext uri="{BB962C8B-B14F-4D97-AF65-F5344CB8AC3E}">
        <p14:creationId xmlns:p14="http://schemas.microsoft.com/office/powerpoint/2010/main" val="3403879246"/>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1C2AF12-4A9E-454A-939E-BCBFD79F929C}" vid="{F41FD4C8-1CAF-44C9-B4C9-C837BBC98E9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1C2AF12-4A9E-454A-939E-BCBFD79F929C}" vid="{F41FD4C8-1CAF-44C9-B4C9-C837BBC98E9A}"/>
    </a:ext>
  </a:extLst>
</a:theme>
</file>

<file path=ppt/theme/theme3.xml><?xml version="1.0" encoding="utf-8"?>
<a:theme xmlns:a="http://schemas.openxmlformats.org/drawingml/2006/main" name="28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1C2AF12-4A9E-454A-939E-BCBFD79F929C}" vid="{F41FD4C8-1CAF-44C9-B4C9-C837BBC98E9A}"/>
    </a:ext>
  </a:extLst>
</a:theme>
</file>

<file path=ppt/theme/theme4.xml><?xml version="1.0" encoding="utf-8"?>
<a:theme xmlns:a="http://schemas.openxmlformats.org/drawingml/2006/main" name="2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1C2AF12-4A9E-454A-939E-BCBFD79F929C}" vid="{F41FD4C8-1CAF-44C9-B4C9-C837BBC98E9A}"/>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1C2AF12-4A9E-454A-939E-BCBFD79F929C}" vid="{F41FD4C8-1CAF-44C9-B4C9-C837BBC98E9A}"/>
    </a:ext>
  </a:extLst>
</a:theme>
</file>

<file path=ppt/theme/theme6.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1C2AF12-4A9E-454A-939E-BCBFD79F929C}" vid="{F41FD4C8-1CAF-44C9-B4C9-C837BBC98E9A}"/>
    </a:ext>
  </a:extLst>
</a:theme>
</file>

<file path=ppt/theme/theme7.xml><?xml version="1.0" encoding="utf-8"?>
<a:theme xmlns:a="http://schemas.openxmlformats.org/drawingml/2006/main" name="19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1C2AF12-4A9E-454A-939E-BCBFD79F929C}" vid="{F41FD4C8-1CAF-44C9-B4C9-C837BBC98E9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Parallax</Template>
  <TotalTime>9472</TotalTime>
  <Words>2117</Words>
  <Application>Microsoft Office PowerPoint</Application>
  <PresentationFormat>Widescreen</PresentationFormat>
  <Paragraphs>136</Paragraphs>
  <Slides>23</Slides>
  <Notes>1</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23</vt:i4>
      </vt:variant>
    </vt:vector>
  </HeadingPairs>
  <TitlesOfParts>
    <vt:vector size="33" baseType="lpstr">
      <vt:lpstr>Arial</vt:lpstr>
      <vt:lpstr>Calibri</vt:lpstr>
      <vt:lpstr>Corbel</vt:lpstr>
      <vt:lpstr>1_Custom Design</vt:lpstr>
      <vt:lpstr>Custom Design</vt:lpstr>
      <vt:lpstr>28_Custom Design</vt:lpstr>
      <vt:lpstr>23_Custom Design</vt:lpstr>
      <vt:lpstr>2_Custom Design</vt:lpstr>
      <vt:lpstr>3_Custom Design</vt:lpstr>
      <vt:lpstr>19_Custom Design</vt:lpstr>
      <vt:lpstr>Unified certification program (ucp)</vt:lpstr>
      <vt:lpstr>Unified certification program (UCP)</vt:lpstr>
      <vt:lpstr>Unified certification program (UCP)</vt:lpstr>
      <vt:lpstr>Unified certification program (UCP)</vt:lpstr>
      <vt:lpstr>Unified certification program (UCP)</vt:lpstr>
      <vt:lpstr>Unified certification program (UCP)</vt:lpstr>
      <vt:lpstr>Local governments</vt:lpstr>
      <vt:lpstr>Local governments – city of Madison</vt:lpstr>
      <vt:lpstr>Local governments</vt:lpstr>
      <vt:lpstr>Local governments – Milwaukee County</vt:lpstr>
      <vt:lpstr>Milwaukee county</vt:lpstr>
      <vt:lpstr>Wisconsin UCP, DBE, and ACDBE Certifying Agencies &amp; contacts</vt:lpstr>
      <vt:lpstr>Local governments </vt:lpstr>
      <vt:lpstr>PowerPoint Presentation</vt:lpstr>
      <vt:lpstr>Local governments </vt:lpstr>
      <vt:lpstr>Local governments </vt:lpstr>
      <vt:lpstr>Corporate certifications</vt:lpstr>
      <vt:lpstr>Third party certifiers</vt:lpstr>
      <vt:lpstr>Third party certifier Notes:</vt:lpstr>
      <vt:lpstr>Gender/race neutral certifications</vt:lpstr>
      <vt:lpstr>Gender/race neutral certifications</vt:lpstr>
      <vt:lpstr>Gender/race neutral certifications</vt:lpstr>
      <vt:lpstr>Last word on certifications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Aina</dc:creator>
  <cp:lastModifiedBy>Jack Laufenberg</cp:lastModifiedBy>
  <cp:revision>504</cp:revision>
  <cp:lastPrinted>2018-10-09T16:49:15Z</cp:lastPrinted>
  <dcterms:created xsi:type="dcterms:W3CDTF">2015-01-14T23:46:48Z</dcterms:created>
  <dcterms:modified xsi:type="dcterms:W3CDTF">2022-11-03T19:41:46Z</dcterms:modified>
</cp:coreProperties>
</file>