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97" r:id="rId2"/>
    <p:sldId id="475" r:id="rId3"/>
    <p:sldId id="585" r:id="rId4"/>
    <p:sldId id="485" r:id="rId5"/>
    <p:sldId id="476" r:id="rId6"/>
    <p:sldId id="619" r:id="rId7"/>
    <p:sldId id="618" r:id="rId8"/>
    <p:sldId id="620" r:id="rId9"/>
    <p:sldId id="256" r:id="rId10"/>
    <p:sldId id="297" r:id="rId11"/>
    <p:sldId id="299" r:id="rId12"/>
    <p:sldId id="452" r:id="rId13"/>
    <p:sldId id="285" r:id="rId14"/>
    <p:sldId id="263" r:id="rId15"/>
    <p:sldId id="2624" r:id="rId16"/>
    <p:sldId id="2736" r:id="rId17"/>
    <p:sldId id="288" r:id="rId18"/>
    <p:sldId id="289" r:id="rId19"/>
    <p:sldId id="296" r:id="rId20"/>
    <p:sldId id="292" r:id="rId21"/>
    <p:sldId id="293" r:id="rId22"/>
    <p:sldId id="758" r:id="rId23"/>
    <p:sldId id="262" r:id="rId24"/>
    <p:sldId id="2744" r:id="rId25"/>
    <p:sldId id="375" r:id="rId26"/>
    <p:sldId id="480" r:id="rId27"/>
    <p:sldId id="496" r:id="rId28"/>
    <p:sldId id="497" r:id="rId29"/>
    <p:sldId id="498" r:id="rId30"/>
    <p:sldId id="499" r:id="rId31"/>
    <p:sldId id="500" r:id="rId32"/>
    <p:sldId id="501" r:id="rId33"/>
    <p:sldId id="502" r:id="rId34"/>
    <p:sldId id="504" r:id="rId35"/>
    <p:sldId id="505" r:id="rId36"/>
    <p:sldId id="506" r:id="rId37"/>
    <p:sldId id="503" r:id="rId38"/>
    <p:sldId id="507" r:id="rId39"/>
    <p:sldId id="2745" r:id="rId40"/>
    <p:sldId id="477" r:id="rId41"/>
    <p:sldId id="508" r:id="rId42"/>
    <p:sldId id="509" r:id="rId43"/>
    <p:sldId id="491" r:id="rId44"/>
    <p:sldId id="492" r:id="rId45"/>
    <p:sldId id="493" r:id="rId46"/>
    <p:sldId id="494" r:id="rId47"/>
    <p:sldId id="596" r:id="rId48"/>
    <p:sldId id="447" r:id="rId49"/>
    <p:sldId id="665" r:id="rId50"/>
    <p:sldId id="625" r:id="rId51"/>
    <p:sldId id="667" r:id="rId52"/>
    <p:sldId id="668" r:id="rId53"/>
    <p:sldId id="669" r:id="rId54"/>
    <p:sldId id="666" r:id="rId55"/>
    <p:sldId id="490" r:id="rId56"/>
    <p:sldId id="489" r:id="rId57"/>
    <p:sldId id="670" r:id="rId58"/>
    <p:sldId id="59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6F57BF-EB40-439A-9BAA-8C1F40E36F83}" v="3" dt="2023-02-03T17:58:47.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32" y="16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theme" Target="theme/theme1.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69"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 Laufenberg" userId="0980a559-a079-4d0c-9f70-5180bf59d764" providerId="ADAL" clId="{D96F57BF-EB40-439A-9BAA-8C1F40E36F83}"/>
    <pc:docChg chg="custSel addSld modSld">
      <pc:chgData name="Jack Laufenberg" userId="0980a559-a079-4d0c-9f70-5180bf59d764" providerId="ADAL" clId="{D96F57BF-EB40-439A-9BAA-8C1F40E36F83}" dt="2023-02-03T17:58:47.482" v="5"/>
      <pc:docMkLst>
        <pc:docMk/>
      </pc:docMkLst>
      <pc:sldChg chg="add">
        <pc:chgData name="Jack Laufenberg" userId="0980a559-a079-4d0c-9f70-5180bf59d764" providerId="ADAL" clId="{D96F57BF-EB40-439A-9BAA-8C1F40E36F83}" dt="2023-02-03T17:58:33.944" v="3"/>
        <pc:sldMkLst>
          <pc:docMk/>
          <pc:sldMk cId="2447581" sldId="256"/>
        </pc:sldMkLst>
      </pc:sldChg>
      <pc:sldChg chg="add">
        <pc:chgData name="Jack Laufenberg" userId="0980a559-a079-4d0c-9f70-5180bf59d764" providerId="ADAL" clId="{D96F57BF-EB40-439A-9BAA-8C1F40E36F83}" dt="2023-02-03T17:58:33.944" v="3"/>
        <pc:sldMkLst>
          <pc:docMk/>
          <pc:sldMk cId="3419214654" sldId="262"/>
        </pc:sldMkLst>
      </pc:sldChg>
      <pc:sldChg chg="add">
        <pc:chgData name="Jack Laufenberg" userId="0980a559-a079-4d0c-9f70-5180bf59d764" providerId="ADAL" clId="{D96F57BF-EB40-439A-9BAA-8C1F40E36F83}" dt="2023-02-03T17:58:33.944" v="3"/>
        <pc:sldMkLst>
          <pc:docMk/>
          <pc:sldMk cId="2911350826" sldId="263"/>
        </pc:sldMkLst>
      </pc:sldChg>
      <pc:sldChg chg="add">
        <pc:chgData name="Jack Laufenberg" userId="0980a559-a079-4d0c-9f70-5180bf59d764" providerId="ADAL" clId="{D96F57BF-EB40-439A-9BAA-8C1F40E36F83}" dt="2023-02-03T17:58:33.944" v="3"/>
        <pc:sldMkLst>
          <pc:docMk/>
          <pc:sldMk cId="626838463" sldId="285"/>
        </pc:sldMkLst>
      </pc:sldChg>
      <pc:sldChg chg="add">
        <pc:chgData name="Jack Laufenberg" userId="0980a559-a079-4d0c-9f70-5180bf59d764" providerId="ADAL" clId="{D96F57BF-EB40-439A-9BAA-8C1F40E36F83}" dt="2023-02-03T17:58:33.944" v="3"/>
        <pc:sldMkLst>
          <pc:docMk/>
          <pc:sldMk cId="2587229093" sldId="288"/>
        </pc:sldMkLst>
      </pc:sldChg>
      <pc:sldChg chg="add">
        <pc:chgData name="Jack Laufenberg" userId="0980a559-a079-4d0c-9f70-5180bf59d764" providerId="ADAL" clId="{D96F57BF-EB40-439A-9BAA-8C1F40E36F83}" dt="2023-02-03T17:58:33.944" v="3"/>
        <pc:sldMkLst>
          <pc:docMk/>
          <pc:sldMk cId="2165444430" sldId="289"/>
        </pc:sldMkLst>
      </pc:sldChg>
      <pc:sldChg chg="add">
        <pc:chgData name="Jack Laufenberg" userId="0980a559-a079-4d0c-9f70-5180bf59d764" providerId="ADAL" clId="{D96F57BF-EB40-439A-9BAA-8C1F40E36F83}" dt="2023-02-03T17:58:33.944" v="3"/>
        <pc:sldMkLst>
          <pc:docMk/>
          <pc:sldMk cId="3027024461" sldId="292"/>
        </pc:sldMkLst>
      </pc:sldChg>
      <pc:sldChg chg="modSp add mod">
        <pc:chgData name="Jack Laufenberg" userId="0980a559-a079-4d0c-9f70-5180bf59d764" providerId="ADAL" clId="{D96F57BF-EB40-439A-9BAA-8C1F40E36F83}" dt="2023-02-03T17:58:34.046" v="4" actId="27636"/>
        <pc:sldMkLst>
          <pc:docMk/>
          <pc:sldMk cId="2489106612" sldId="293"/>
        </pc:sldMkLst>
        <pc:spChg chg="mod">
          <ac:chgData name="Jack Laufenberg" userId="0980a559-a079-4d0c-9f70-5180bf59d764" providerId="ADAL" clId="{D96F57BF-EB40-439A-9BAA-8C1F40E36F83}" dt="2023-02-03T17:58:34.046" v="4" actId="27636"/>
          <ac:spMkLst>
            <pc:docMk/>
            <pc:sldMk cId="2489106612" sldId="293"/>
            <ac:spMk id="3" creationId="{BC8429D0-F1D3-4556-BD75-FCF319E7349D}"/>
          </ac:spMkLst>
        </pc:spChg>
      </pc:sldChg>
      <pc:sldChg chg="add">
        <pc:chgData name="Jack Laufenberg" userId="0980a559-a079-4d0c-9f70-5180bf59d764" providerId="ADAL" clId="{D96F57BF-EB40-439A-9BAA-8C1F40E36F83}" dt="2023-02-03T17:58:33.944" v="3"/>
        <pc:sldMkLst>
          <pc:docMk/>
          <pc:sldMk cId="3879760309" sldId="296"/>
        </pc:sldMkLst>
      </pc:sldChg>
      <pc:sldChg chg="add">
        <pc:chgData name="Jack Laufenberg" userId="0980a559-a079-4d0c-9f70-5180bf59d764" providerId="ADAL" clId="{D96F57BF-EB40-439A-9BAA-8C1F40E36F83}" dt="2023-02-03T17:58:33.944" v="3"/>
        <pc:sldMkLst>
          <pc:docMk/>
          <pc:sldMk cId="3182309705" sldId="297"/>
        </pc:sldMkLst>
      </pc:sldChg>
      <pc:sldChg chg="add">
        <pc:chgData name="Jack Laufenberg" userId="0980a559-a079-4d0c-9f70-5180bf59d764" providerId="ADAL" clId="{D96F57BF-EB40-439A-9BAA-8C1F40E36F83}" dt="2023-02-03T17:58:33.944" v="3"/>
        <pc:sldMkLst>
          <pc:docMk/>
          <pc:sldMk cId="3175949208" sldId="299"/>
        </pc:sldMkLst>
      </pc:sldChg>
      <pc:sldChg chg="add">
        <pc:chgData name="Jack Laufenberg" userId="0980a559-a079-4d0c-9f70-5180bf59d764" providerId="ADAL" clId="{D96F57BF-EB40-439A-9BAA-8C1F40E36F83}" dt="2023-02-03T17:58:47.482" v="5"/>
        <pc:sldMkLst>
          <pc:docMk/>
          <pc:sldMk cId="3193508952" sldId="375"/>
        </pc:sldMkLst>
      </pc:sldChg>
      <pc:sldChg chg="add">
        <pc:chgData name="Jack Laufenberg" userId="0980a559-a079-4d0c-9f70-5180bf59d764" providerId="ADAL" clId="{D96F57BF-EB40-439A-9BAA-8C1F40E36F83}" dt="2023-02-03T17:58:19.071" v="0"/>
        <pc:sldMkLst>
          <pc:docMk/>
          <pc:sldMk cId="878148237" sldId="397"/>
        </pc:sldMkLst>
      </pc:sldChg>
      <pc:sldChg chg="add">
        <pc:chgData name="Jack Laufenberg" userId="0980a559-a079-4d0c-9f70-5180bf59d764" providerId="ADAL" clId="{D96F57BF-EB40-439A-9BAA-8C1F40E36F83}" dt="2023-02-03T17:58:19.071" v="0"/>
        <pc:sldMkLst>
          <pc:docMk/>
          <pc:sldMk cId="1031474589" sldId="447"/>
        </pc:sldMkLst>
      </pc:sldChg>
      <pc:sldChg chg="add">
        <pc:chgData name="Jack Laufenberg" userId="0980a559-a079-4d0c-9f70-5180bf59d764" providerId="ADAL" clId="{D96F57BF-EB40-439A-9BAA-8C1F40E36F83}" dt="2023-02-03T17:58:33.944" v="3"/>
        <pc:sldMkLst>
          <pc:docMk/>
          <pc:sldMk cId="1499063070" sldId="452"/>
        </pc:sldMkLst>
      </pc:sldChg>
      <pc:sldChg chg="add">
        <pc:chgData name="Jack Laufenberg" userId="0980a559-a079-4d0c-9f70-5180bf59d764" providerId="ADAL" clId="{D96F57BF-EB40-439A-9BAA-8C1F40E36F83}" dt="2023-02-03T17:58:19.071" v="0"/>
        <pc:sldMkLst>
          <pc:docMk/>
          <pc:sldMk cId="1077763423" sldId="475"/>
        </pc:sldMkLst>
      </pc:sldChg>
      <pc:sldChg chg="add">
        <pc:chgData name="Jack Laufenberg" userId="0980a559-a079-4d0c-9f70-5180bf59d764" providerId="ADAL" clId="{D96F57BF-EB40-439A-9BAA-8C1F40E36F83}" dt="2023-02-03T17:58:19.071" v="0"/>
        <pc:sldMkLst>
          <pc:docMk/>
          <pc:sldMk cId="3833778984" sldId="476"/>
        </pc:sldMkLst>
      </pc:sldChg>
      <pc:sldChg chg="add">
        <pc:chgData name="Jack Laufenberg" userId="0980a559-a079-4d0c-9f70-5180bf59d764" providerId="ADAL" clId="{D96F57BF-EB40-439A-9BAA-8C1F40E36F83}" dt="2023-02-03T17:58:47.482" v="5"/>
        <pc:sldMkLst>
          <pc:docMk/>
          <pc:sldMk cId="852148553" sldId="477"/>
        </pc:sldMkLst>
      </pc:sldChg>
      <pc:sldChg chg="add">
        <pc:chgData name="Jack Laufenberg" userId="0980a559-a079-4d0c-9f70-5180bf59d764" providerId="ADAL" clId="{D96F57BF-EB40-439A-9BAA-8C1F40E36F83}" dt="2023-02-03T17:58:47.482" v="5"/>
        <pc:sldMkLst>
          <pc:docMk/>
          <pc:sldMk cId="3780019896" sldId="480"/>
        </pc:sldMkLst>
      </pc:sldChg>
      <pc:sldChg chg="modSp add mod">
        <pc:chgData name="Jack Laufenberg" userId="0980a559-a079-4d0c-9f70-5180bf59d764" providerId="ADAL" clId="{D96F57BF-EB40-439A-9BAA-8C1F40E36F83}" dt="2023-02-03T17:58:19.295" v="1" actId="27636"/>
        <pc:sldMkLst>
          <pc:docMk/>
          <pc:sldMk cId="4085290359" sldId="485"/>
        </pc:sldMkLst>
        <pc:spChg chg="mod">
          <ac:chgData name="Jack Laufenberg" userId="0980a559-a079-4d0c-9f70-5180bf59d764" providerId="ADAL" clId="{D96F57BF-EB40-439A-9BAA-8C1F40E36F83}" dt="2023-02-03T17:58:19.295" v="1" actId="27636"/>
          <ac:spMkLst>
            <pc:docMk/>
            <pc:sldMk cId="4085290359" sldId="485"/>
            <ac:spMk id="10" creationId="{01070C8B-1977-8A46-914A-C0EBB7D1B30A}"/>
          </ac:spMkLst>
        </pc:spChg>
      </pc:sldChg>
      <pc:sldChg chg="add">
        <pc:chgData name="Jack Laufenberg" userId="0980a559-a079-4d0c-9f70-5180bf59d764" providerId="ADAL" clId="{D96F57BF-EB40-439A-9BAA-8C1F40E36F83}" dt="2023-02-03T17:58:19.071" v="0"/>
        <pc:sldMkLst>
          <pc:docMk/>
          <pc:sldMk cId="136135540" sldId="489"/>
        </pc:sldMkLst>
      </pc:sldChg>
      <pc:sldChg chg="add">
        <pc:chgData name="Jack Laufenberg" userId="0980a559-a079-4d0c-9f70-5180bf59d764" providerId="ADAL" clId="{D96F57BF-EB40-439A-9BAA-8C1F40E36F83}" dt="2023-02-03T17:58:19.071" v="0"/>
        <pc:sldMkLst>
          <pc:docMk/>
          <pc:sldMk cId="3805859230" sldId="490"/>
        </pc:sldMkLst>
      </pc:sldChg>
      <pc:sldChg chg="add">
        <pc:chgData name="Jack Laufenberg" userId="0980a559-a079-4d0c-9f70-5180bf59d764" providerId="ADAL" clId="{D96F57BF-EB40-439A-9BAA-8C1F40E36F83}" dt="2023-02-03T17:58:47.482" v="5"/>
        <pc:sldMkLst>
          <pc:docMk/>
          <pc:sldMk cId="1478720422" sldId="491"/>
        </pc:sldMkLst>
      </pc:sldChg>
      <pc:sldChg chg="add">
        <pc:chgData name="Jack Laufenberg" userId="0980a559-a079-4d0c-9f70-5180bf59d764" providerId="ADAL" clId="{D96F57BF-EB40-439A-9BAA-8C1F40E36F83}" dt="2023-02-03T17:58:47.482" v="5"/>
        <pc:sldMkLst>
          <pc:docMk/>
          <pc:sldMk cId="3293622495" sldId="492"/>
        </pc:sldMkLst>
      </pc:sldChg>
      <pc:sldChg chg="add">
        <pc:chgData name="Jack Laufenberg" userId="0980a559-a079-4d0c-9f70-5180bf59d764" providerId="ADAL" clId="{D96F57BF-EB40-439A-9BAA-8C1F40E36F83}" dt="2023-02-03T17:58:47.482" v="5"/>
        <pc:sldMkLst>
          <pc:docMk/>
          <pc:sldMk cId="4246974973" sldId="493"/>
        </pc:sldMkLst>
      </pc:sldChg>
      <pc:sldChg chg="add">
        <pc:chgData name="Jack Laufenberg" userId="0980a559-a079-4d0c-9f70-5180bf59d764" providerId="ADAL" clId="{D96F57BF-EB40-439A-9BAA-8C1F40E36F83}" dt="2023-02-03T17:58:47.482" v="5"/>
        <pc:sldMkLst>
          <pc:docMk/>
          <pc:sldMk cId="535962357" sldId="494"/>
        </pc:sldMkLst>
      </pc:sldChg>
      <pc:sldChg chg="add">
        <pc:chgData name="Jack Laufenberg" userId="0980a559-a079-4d0c-9f70-5180bf59d764" providerId="ADAL" clId="{D96F57BF-EB40-439A-9BAA-8C1F40E36F83}" dt="2023-02-03T17:58:47.482" v="5"/>
        <pc:sldMkLst>
          <pc:docMk/>
          <pc:sldMk cId="142708102" sldId="496"/>
        </pc:sldMkLst>
      </pc:sldChg>
      <pc:sldChg chg="add">
        <pc:chgData name="Jack Laufenberg" userId="0980a559-a079-4d0c-9f70-5180bf59d764" providerId="ADAL" clId="{D96F57BF-EB40-439A-9BAA-8C1F40E36F83}" dt="2023-02-03T17:58:47.482" v="5"/>
        <pc:sldMkLst>
          <pc:docMk/>
          <pc:sldMk cId="1875981622" sldId="497"/>
        </pc:sldMkLst>
      </pc:sldChg>
      <pc:sldChg chg="add">
        <pc:chgData name="Jack Laufenberg" userId="0980a559-a079-4d0c-9f70-5180bf59d764" providerId="ADAL" clId="{D96F57BF-EB40-439A-9BAA-8C1F40E36F83}" dt="2023-02-03T17:58:47.482" v="5"/>
        <pc:sldMkLst>
          <pc:docMk/>
          <pc:sldMk cId="1975349486" sldId="498"/>
        </pc:sldMkLst>
      </pc:sldChg>
      <pc:sldChg chg="add">
        <pc:chgData name="Jack Laufenberg" userId="0980a559-a079-4d0c-9f70-5180bf59d764" providerId="ADAL" clId="{D96F57BF-EB40-439A-9BAA-8C1F40E36F83}" dt="2023-02-03T17:58:47.482" v="5"/>
        <pc:sldMkLst>
          <pc:docMk/>
          <pc:sldMk cId="542049977" sldId="499"/>
        </pc:sldMkLst>
      </pc:sldChg>
      <pc:sldChg chg="add">
        <pc:chgData name="Jack Laufenberg" userId="0980a559-a079-4d0c-9f70-5180bf59d764" providerId="ADAL" clId="{D96F57BF-EB40-439A-9BAA-8C1F40E36F83}" dt="2023-02-03T17:58:47.482" v="5"/>
        <pc:sldMkLst>
          <pc:docMk/>
          <pc:sldMk cId="1730639891" sldId="500"/>
        </pc:sldMkLst>
      </pc:sldChg>
      <pc:sldChg chg="add">
        <pc:chgData name="Jack Laufenberg" userId="0980a559-a079-4d0c-9f70-5180bf59d764" providerId="ADAL" clId="{D96F57BF-EB40-439A-9BAA-8C1F40E36F83}" dt="2023-02-03T17:58:47.482" v="5"/>
        <pc:sldMkLst>
          <pc:docMk/>
          <pc:sldMk cId="219545188" sldId="501"/>
        </pc:sldMkLst>
      </pc:sldChg>
      <pc:sldChg chg="add">
        <pc:chgData name="Jack Laufenberg" userId="0980a559-a079-4d0c-9f70-5180bf59d764" providerId="ADAL" clId="{D96F57BF-EB40-439A-9BAA-8C1F40E36F83}" dt="2023-02-03T17:58:47.482" v="5"/>
        <pc:sldMkLst>
          <pc:docMk/>
          <pc:sldMk cId="146184042" sldId="502"/>
        </pc:sldMkLst>
      </pc:sldChg>
      <pc:sldChg chg="add">
        <pc:chgData name="Jack Laufenberg" userId="0980a559-a079-4d0c-9f70-5180bf59d764" providerId="ADAL" clId="{D96F57BF-EB40-439A-9BAA-8C1F40E36F83}" dt="2023-02-03T17:58:47.482" v="5"/>
        <pc:sldMkLst>
          <pc:docMk/>
          <pc:sldMk cId="422068605" sldId="503"/>
        </pc:sldMkLst>
      </pc:sldChg>
      <pc:sldChg chg="add">
        <pc:chgData name="Jack Laufenberg" userId="0980a559-a079-4d0c-9f70-5180bf59d764" providerId="ADAL" clId="{D96F57BF-EB40-439A-9BAA-8C1F40E36F83}" dt="2023-02-03T17:58:47.482" v="5"/>
        <pc:sldMkLst>
          <pc:docMk/>
          <pc:sldMk cId="1229243890" sldId="504"/>
        </pc:sldMkLst>
      </pc:sldChg>
      <pc:sldChg chg="add">
        <pc:chgData name="Jack Laufenberg" userId="0980a559-a079-4d0c-9f70-5180bf59d764" providerId="ADAL" clId="{D96F57BF-EB40-439A-9BAA-8C1F40E36F83}" dt="2023-02-03T17:58:47.482" v="5"/>
        <pc:sldMkLst>
          <pc:docMk/>
          <pc:sldMk cId="3900891073" sldId="505"/>
        </pc:sldMkLst>
      </pc:sldChg>
      <pc:sldChg chg="add">
        <pc:chgData name="Jack Laufenberg" userId="0980a559-a079-4d0c-9f70-5180bf59d764" providerId="ADAL" clId="{D96F57BF-EB40-439A-9BAA-8C1F40E36F83}" dt="2023-02-03T17:58:47.482" v="5"/>
        <pc:sldMkLst>
          <pc:docMk/>
          <pc:sldMk cId="2395810435" sldId="506"/>
        </pc:sldMkLst>
      </pc:sldChg>
      <pc:sldChg chg="add">
        <pc:chgData name="Jack Laufenberg" userId="0980a559-a079-4d0c-9f70-5180bf59d764" providerId="ADAL" clId="{D96F57BF-EB40-439A-9BAA-8C1F40E36F83}" dt="2023-02-03T17:58:47.482" v="5"/>
        <pc:sldMkLst>
          <pc:docMk/>
          <pc:sldMk cId="1826858361" sldId="507"/>
        </pc:sldMkLst>
      </pc:sldChg>
      <pc:sldChg chg="add">
        <pc:chgData name="Jack Laufenberg" userId="0980a559-a079-4d0c-9f70-5180bf59d764" providerId="ADAL" clId="{D96F57BF-EB40-439A-9BAA-8C1F40E36F83}" dt="2023-02-03T17:58:47.482" v="5"/>
        <pc:sldMkLst>
          <pc:docMk/>
          <pc:sldMk cId="384153782" sldId="508"/>
        </pc:sldMkLst>
      </pc:sldChg>
      <pc:sldChg chg="add">
        <pc:chgData name="Jack Laufenberg" userId="0980a559-a079-4d0c-9f70-5180bf59d764" providerId="ADAL" clId="{D96F57BF-EB40-439A-9BAA-8C1F40E36F83}" dt="2023-02-03T17:58:47.482" v="5"/>
        <pc:sldMkLst>
          <pc:docMk/>
          <pc:sldMk cId="2665621433" sldId="509"/>
        </pc:sldMkLst>
      </pc:sldChg>
      <pc:sldChg chg="add">
        <pc:chgData name="Jack Laufenberg" userId="0980a559-a079-4d0c-9f70-5180bf59d764" providerId="ADAL" clId="{D96F57BF-EB40-439A-9BAA-8C1F40E36F83}" dt="2023-02-03T17:58:19.071" v="0"/>
        <pc:sldMkLst>
          <pc:docMk/>
          <pc:sldMk cId="690354137" sldId="585"/>
        </pc:sldMkLst>
      </pc:sldChg>
      <pc:sldChg chg="add">
        <pc:chgData name="Jack Laufenberg" userId="0980a559-a079-4d0c-9f70-5180bf59d764" providerId="ADAL" clId="{D96F57BF-EB40-439A-9BAA-8C1F40E36F83}" dt="2023-02-03T17:58:19.071" v="0"/>
        <pc:sldMkLst>
          <pc:docMk/>
          <pc:sldMk cId="702130929" sldId="596"/>
        </pc:sldMkLst>
      </pc:sldChg>
      <pc:sldChg chg="add">
        <pc:chgData name="Jack Laufenberg" userId="0980a559-a079-4d0c-9f70-5180bf59d764" providerId="ADAL" clId="{D96F57BF-EB40-439A-9BAA-8C1F40E36F83}" dt="2023-02-03T17:58:19.071" v="0"/>
        <pc:sldMkLst>
          <pc:docMk/>
          <pc:sldMk cId="1277498656" sldId="599"/>
        </pc:sldMkLst>
      </pc:sldChg>
      <pc:sldChg chg="add">
        <pc:chgData name="Jack Laufenberg" userId="0980a559-a079-4d0c-9f70-5180bf59d764" providerId="ADAL" clId="{D96F57BF-EB40-439A-9BAA-8C1F40E36F83}" dt="2023-02-03T17:58:19.071" v="0"/>
        <pc:sldMkLst>
          <pc:docMk/>
          <pc:sldMk cId="3122722236" sldId="618"/>
        </pc:sldMkLst>
      </pc:sldChg>
      <pc:sldChg chg="add">
        <pc:chgData name="Jack Laufenberg" userId="0980a559-a079-4d0c-9f70-5180bf59d764" providerId="ADAL" clId="{D96F57BF-EB40-439A-9BAA-8C1F40E36F83}" dt="2023-02-03T17:58:19.071" v="0"/>
        <pc:sldMkLst>
          <pc:docMk/>
          <pc:sldMk cId="2847072445" sldId="619"/>
        </pc:sldMkLst>
      </pc:sldChg>
      <pc:sldChg chg="add">
        <pc:chgData name="Jack Laufenberg" userId="0980a559-a079-4d0c-9f70-5180bf59d764" providerId="ADAL" clId="{D96F57BF-EB40-439A-9BAA-8C1F40E36F83}" dt="2023-02-03T17:58:19.071" v="0"/>
        <pc:sldMkLst>
          <pc:docMk/>
          <pc:sldMk cId="577790071" sldId="620"/>
        </pc:sldMkLst>
      </pc:sldChg>
      <pc:sldChg chg="add">
        <pc:chgData name="Jack Laufenberg" userId="0980a559-a079-4d0c-9f70-5180bf59d764" providerId="ADAL" clId="{D96F57BF-EB40-439A-9BAA-8C1F40E36F83}" dt="2023-02-03T17:58:19.071" v="0"/>
        <pc:sldMkLst>
          <pc:docMk/>
          <pc:sldMk cId="4051120610" sldId="625"/>
        </pc:sldMkLst>
      </pc:sldChg>
      <pc:sldChg chg="add">
        <pc:chgData name="Jack Laufenberg" userId="0980a559-a079-4d0c-9f70-5180bf59d764" providerId="ADAL" clId="{D96F57BF-EB40-439A-9BAA-8C1F40E36F83}" dt="2023-02-03T17:58:19.071" v="0"/>
        <pc:sldMkLst>
          <pc:docMk/>
          <pc:sldMk cId="3525238548" sldId="665"/>
        </pc:sldMkLst>
      </pc:sldChg>
      <pc:sldChg chg="add">
        <pc:chgData name="Jack Laufenberg" userId="0980a559-a079-4d0c-9f70-5180bf59d764" providerId="ADAL" clId="{D96F57BF-EB40-439A-9BAA-8C1F40E36F83}" dt="2023-02-03T17:58:19.071" v="0"/>
        <pc:sldMkLst>
          <pc:docMk/>
          <pc:sldMk cId="380757570" sldId="666"/>
        </pc:sldMkLst>
      </pc:sldChg>
      <pc:sldChg chg="add">
        <pc:chgData name="Jack Laufenberg" userId="0980a559-a079-4d0c-9f70-5180bf59d764" providerId="ADAL" clId="{D96F57BF-EB40-439A-9BAA-8C1F40E36F83}" dt="2023-02-03T17:58:19.071" v="0"/>
        <pc:sldMkLst>
          <pc:docMk/>
          <pc:sldMk cId="573837888" sldId="667"/>
        </pc:sldMkLst>
      </pc:sldChg>
      <pc:sldChg chg="add">
        <pc:chgData name="Jack Laufenberg" userId="0980a559-a079-4d0c-9f70-5180bf59d764" providerId="ADAL" clId="{D96F57BF-EB40-439A-9BAA-8C1F40E36F83}" dt="2023-02-03T17:58:19.071" v="0"/>
        <pc:sldMkLst>
          <pc:docMk/>
          <pc:sldMk cId="781577900" sldId="668"/>
        </pc:sldMkLst>
      </pc:sldChg>
      <pc:sldChg chg="modSp add mod">
        <pc:chgData name="Jack Laufenberg" userId="0980a559-a079-4d0c-9f70-5180bf59d764" providerId="ADAL" clId="{D96F57BF-EB40-439A-9BAA-8C1F40E36F83}" dt="2023-02-03T17:58:19.350" v="2" actId="27636"/>
        <pc:sldMkLst>
          <pc:docMk/>
          <pc:sldMk cId="4027136348" sldId="669"/>
        </pc:sldMkLst>
        <pc:spChg chg="mod">
          <ac:chgData name="Jack Laufenberg" userId="0980a559-a079-4d0c-9f70-5180bf59d764" providerId="ADAL" clId="{D96F57BF-EB40-439A-9BAA-8C1F40E36F83}" dt="2023-02-03T17:58:19.350" v="2" actId="27636"/>
          <ac:spMkLst>
            <pc:docMk/>
            <pc:sldMk cId="4027136348" sldId="669"/>
            <ac:spMk id="3" creationId="{1688ED97-24AD-F0E5-A565-CA174CB5EECB}"/>
          </ac:spMkLst>
        </pc:spChg>
      </pc:sldChg>
      <pc:sldChg chg="add">
        <pc:chgData name="Jack Laufenberg" userId="0980a559-a079-4d0c-9f70-5180bf59d764" providerId="ADAL" clId="{D96F57BF-EB40-439A-9BAA-8C1F40E36F83}" dt="2023-02-03T17:58:19.071" v="0"/>
        <pc:sldMkLst>
          <pc:docMk/>
          <pc:sldMk cId="3975587330" sldId="670"/>
        </pc:sldMkLst>
      </pc:sldChg>
      <pc:sldChg chg="add">
        <pc:chgData name="Jack Laufenberg" userId="0980a559-a079-4d0c-9f70-5180bf59d764" providerId="ADAL" clId="{D96F57BF-EB40-439A-9BAA-8C1F40E36F83}" dt="2023-02-03T17:58:33.944" v="3"/>
        <pc:sldMkLst>
          <pc:docMk/>
          <pc:sldMk cId="1272536810" sldId="758"/>
        </pc:sldMkLst>
      </pc:sldChg>
      <pc:sldChg chg="add">
        <pc:chgData name="Jack Laufenberg" userId="0980a559-a079-4d0c-9f70-5180bf59d764" providerId="ADAL" clId="{D96F57BF-EB40-439A-9BAA-8C1F40E36F83}" dt="2023-02-03T17:58:33.944" v="3"/>
        <pc:sldMkLst>
          <pc:docMk/>
          <pc:sldMk cId="2856404968" sldId="2624"/>
        </pc:sldMkLst>
      </pc:sldChg>
      <pc:sldChg chg="add">
        <pc:chgData name="Jack Laufenberg" userId="0980a559-a079-4d0c-9f70-5180bf59d764" providerId="ADAL" clId="{D96F57BF-EB40-439A-9BAA-8C1F40E36F83}" dt="2023-02-03T17:58:33.944" v="3"/>
        <pc:sldMkLst>
          <pc:docMk/>
          <pc:sldMk cId="11921960" sldId="2736"/>
        </pc:sldMkLst>
      </pc:sldChg>
      <pc:sldChg chg="add">
        <pc:chgData name="Jack Laufenberg" userId="0980a559-a079-4d0c-9f70-5180bf59d764" providerId="ADAL" clId="{D96F57BF-EB40-439A-9BAA-8C1F40E36F83}" dt="2023-02-03T17:58:33.944" v="3"/>
        <pc:sldMkLst>
          <pc:docMk/>
          <pc:sldMk cId="1563385745" sldId="2744"/>
        </pc:sldMkLst>
      </pc:sldChg>
      <pc:sldChg chg="add">
        <pc:chgData name="Jack Laufenberg" userId="0980a559-a079-4d0c-9f70-5180bf59d764" providerId="ADAL" clId="{D96F57BF-EB40-439A-9BAA-8C1F40E36F83}" dt="2023-02-03T17:58:47.482" v="5"/>
        <pc:sldMkLst>
          <pc:docMk/>
          <pc:sldMk cId="3743665063" sldId="27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8FC0C-E862-4EE2-A005-8BC0AA1FE146}"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30DEF-78CC-4B85-9ACF-6602CA73CD27}" type="slidenum">
              <a:rPr lang="en-US" smtClean="0"/>
              <a:t>‹#›</a:t>
            </a:fld>
            <a:endParaRPr lang="en-US"/>
          </a:p>
        </p:txBody>
      </p:sp>
    </p:spTree>
    <p:extLst>
      <p:ext uri="{BB962C8B-B14F-4D97-AF65-F5344CB8AC3E}">
        <p14:creationId xmlns:p14="http://schemas.microsoft.com/office/powerpoint/2010/main" val="3807176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osdbuweb.dot.gov/DBEProgra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ertify.sba.gov/"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mailto:help@certify.sba.gov"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532DF-9924-4741-83DD-716B927E107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1173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1663" y="1181100"/>
            <a:ext cx="3424237" cy="2568575"/>
          </a:xfrm>
        </p:spPr>
      </p:sp>
      <p:sp>
        <p:nvSpPr>
          <p:cNvPr id="3" name="Notes Placeholder 2"/>
          <p:cNvSpPr>
            <a:spLocks noGrp="1"/>
          </p:cNvSpPr>
          <p:nvPr>
            <p:ph type="body" idx="1"/>
          </p:nvPr>
        </p:nvSpPr>
        <p:spPr/>
        <p:txBody>
          <a:bodyPr/>
          <a:lstStyle/>
          <a:p>
            <a:pPr lvl="1" eaLnBrk="0" hangingPunct="0"/>
            <a:r>
              <a:rPr lang="en-US" dirty="0"/>
              <a:t>Is a business development program. </a:t>
            </a:r>
            <a:endParaRPr lang="en-US" sz="1100" dirty="0"/>
          </a:p>
          <a:p>
            <a:pPr lvl="1" eaLnBrk="0" hangingPunct="0"/>
            <a:r>
              <a:rPr lang="en-US" dirty="0"/>
              <a:t>8(a) Participants are not in any way guaranteed or entitled to receive federal contracts</a:t>
            </a:r>
            <a:endParaRPr lang="en-US" sz="1100" dirty="0"/>
          </a:p>
          <a:p>
            <a:pPr lvl="1" eaLnBrk="0" hangingPunct="0"/>
            <a:r>
              <a:rPr lang="en-US" dirty="0"/>
              <a:t>Not suited for all firms:</a:t>
            </a:r>
            <a:endParaRPr lang="en-US" sz="1100" dirty="0"/>
          </a:p>
          <a:p>
            <a:pPr lvl="2" eaLnBrk="0" hangingPunct="0"/>
            <a:r>
              <a:rPr lang="en-US" dirty="0"/>
              <a:t>Not yet in business or less than 2 years in business</a:t>
            </a:r>
            <a:endParaRPr lang="en-US" sz="1100" dirty="0"/>
          </a:p>
          <a:p>
            <a:pPr lvl="2" eaLnBrk="0" hangingPunct="0"/>
            <a:r>
              <a:rPr lang="en-US" dirty="0"/>
              <a:t>Too small to effectively pursue federal prime contracts</a:t>
            </a:r>
            <a:endParaRPr lang="en-US" sz="1100" dirty="0"/>
          </a:p>
          <a:p>
            <a:pPr lvl="2" eaLnBrk="0" hangingPunct="0"/>
            <a:r>
              <a:rPr lang="en-US" dirty="0"/>
              <a:t>No experience in public contracting (local, state or federal)</a:t>
            </a:r>
            <a:endParaRPr lang="en-US" sz="1100" dirty="0"/>
          </a:p>
          <a:p>
            <a:pPr lvl="2" eaLnBrk="0" hangingPunct="0"/>
            <a:r>
              <a:rPr lang="en-US" dirty="0"/>
              <a:t>May produce a service/product not purchased through prime contracts</a:t>
            </a:r>
            <a:endParaRPr lang="en-US" sz="1100" dirty="0"/>
          </a:p>
          <a:p>
            <a:pPr lvl="0" eaLnBrk="0" hangingPunct="0"/>
            <a:r>
              <a:rPr lang="en-US" b="1" dirty="0"/>
              <a:t>8(a) BD Program Goals and Requirements (CFR 124.104)</a:t>
            </a:r>
            <a:endParaRPr lang="en-US" dirty="0"/>
          </a:p>
          <a:p>
            <a:pPr lvl="1" eaLnBrk="0" hangingPunct="0"/>
            <a:r>
              <a:rPr lang="en-US" dirty="0"/>
              <a:t>Maintain a balance between your commercial and government business.</a:t>
            </a:r>
            <a:endParaRPr lang="en-US" sz="1100" dirty="0"/>
          </a:p>
          <a:p>
            <a:pPr lvl="1" eaLnBrk="0" hangingPunct="0"/>
            <a:r>
              <a:rPr lang="en-US" dirty="0"/>
              <a:t>Limit on total dollar value of 8(a) contracts that a firm can receive in program:  </a:t>
            </a:r>
            <a:endParaRPr lang="en-US" sz="1100" dirty="0"/>
          </a:p>
          <a:p>
            <a:pPr lvl="0" eaLnBrk="0" hangingPunct="0"/>
            <a:r>
              <a:rPr lang="en-US" dirty="0"/>
              <a:t>(1) for a firm having a average annual receipts-based primary NAICS Code, $100 million and </a:t>
            </a:r>
          </a:p>
          <a:p>
            <a:pPr lvl="0" eaLnBrk="0" hangingPunct="0"/>
            <a:r>
              <a:rPr lang="en-US" dirty="0"/>
              <a:t>(2) for a firm having an employee-based primary NAICS code, the limit is $100 million.</a:t>
            </a:r>
          </a:p>
          <a:p>
            <a:pPr lvl="1" eaLnBrk="0" hangingPunct="0"/>
            <a:r>
              <a:rPr lang="en-US" dirty="0"/>
              <a:t>Monitor and measure progress of participants through annual reviews, business planning, systematic evaluations.</a:t>
            </a:r>
            <a:endParaRPr lang="en-US" sz="1100" dirty="0"/>
          </a:p>
        </p:txBody>
      </p:sp>
      <p:sp>
        <p:nvSpPr>
          <p:cNvPr id="4" name="Slide Number Placeholder 3"/>
          <p:cNvSpPr>
            <a:spLocks noGrp="1"/>
          </p:cNvSpPr>
          <p:nvPr>
            <p:ph type="sldNum" sz="quarter" idx="10"/>
          </p:nvPr>
        </p:nvSpPr>
        <p:spPr/>
        <p:txBody>
          <a:bodyPr/>
          <a:lstStyle/>
          <a:p>
            <a:fld id="{452140A9-11FD-AB46-B99D-C1331D8D84D1}" type="slidenum">
              <a:rPr lang="en-US" smtClean="0"/>
              <a:t>16</a:t>
            </a:fld>
            <a:endParaRPr lang="en-US"/>
          </a:p>
        </p:txBody>
      </p:sp>
    </p:spTree>
    <p:extLst>
      <p:ext uri="{BB962C8B-B14F-4D97-AF65-F5344CB8AC3E}">
        <p14:creationId xmlns:p14="http://schemas.microsoft.com/office/powerpoint/2010/main" val="3439721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1162050"/>
            <a:ext cx="3368675" cy="2525713"/>
          </a:xfrm>
        </p:spPr>
      </p:sp>
      <p:sp>
        <p:nvSpPr>
          <p:cNvPr id="3" name="Notes Placeholder 2"/>
          <p:cNvSpPr>
            <a:spLocks noGrp="1"/>
          </p:cNvSpPr>
          <p:nvPr>
            <p:ph type="body" idx="1"/>
          </p:nvPr>
        </p:nvSpPr>
        <p:spPr/>
        <p:txBody>
          <a:bodyPr/>
          <a:lstStyle/>
          <a:p>
            <a:pPr lvl="0" eaLnBrk="0" hangingPunct="0"/>
            <a:r>
              <a:rPr lang="en-US" sz="1100" dirty="0">
                <a:latin typeface="Source Sans Pro" panose="020B0503030403020204"/>
              </a:rPr>
              <a:t>The 8(a) program is a one-time only, 9-year program.  </a:t>
            </a:r>
          </a:p>
          <a:p>
            <a:pPr lvl="0" eaLnBrk="0" hangingPunct="0"/>
            <a:r>
              <a:rPr lang="en-US" sz="1100" dirty="0">
                <a:latin typeface="Source Sans Pro" panose="020B0503030403020204"/>
              </a:rPr>
              <a:t>Think about WHEN to apply to the program so you can make the most of the limited time and increase your chances of winning contracts.  </a:t>
            </a:r>
          </a:p>
          <a:p>
            <a:pPr lvl="0" eaLnBrk="0" hangingPunct="0"/>
            <a:r>
              <a:rPr lang="en-US" sz="1100" dirty="0">
                <a:latin typeface="Source Sans Pro" panose="020B0503030403020204"/>
              </a:rPr>
              <a:t>Ask yourself these questions and be honest with yourself.  </a:t>
            </a:r>
          </a:p>
          <a:p>
            <a:pPr lvl="0" eaLnBrk="0" hangingPunct="0"/>
            <a:r>
              <a:rPr lang="en-US" sz="1100" dirty="0">
                <a:latin typeface="Source Sans Pro" panose="020B0503030403020204"/>
              </a:rPr>
              <a:t>If you’re a single-person company who has never done a contract larger than $X, you may want to focus on building your business a bit more before applying for the program. </a:t>
            </a:r>
            <a:endParaRPr lang="en-US" sz="1100" dirty="0">
              <a:solidFill>
                <a:schemeClr val="tx2"/>
              </a:solidFill>
              <a:latin typeface="Source Sans Pro" panose="020B0503030403020204" pitchFamily="34" charset="0"/>
              <a:cs typeface="Calibri" pitchFamily="34" charset="0"/>
            </a:endParaRPr>
          </a:p>
          <a:p>
            <a:endParaRPr lang="en-US" sz="1100" dirty="0"/>
          </a:p>
        </p:txBody>
      </p:sp>
      <p:sp>
        <p:nvSpPr>
          <p:cNvPr id="4" name="Slide Number Placeholder 3"/>
          <p:cNvSpPr>
            <a:spLocks noGrp="1"/>
          </p:cNvSpPr>
          <p:nvPr>
            <p:ph type="sldNum" sz="quarter" idx="10"/>
          </p:nvPr>
        </p:nvSpPr>
        <p:spPr/>
        <p:txBody>
          <a:bodyPr/>
          <a:lstStyle/>
          <a:p>
            <a:fld id="{452140A9-11FD-AB46-B99D-C1331D8D84D1}" type="slidenum">
              <a:rPr lang="en-US" smtClean="0"/>
              <a:t>17</a:t>
            </a:fld>
            <a:endParaRPr lang="en-US"/>
          </a:p>
        </p:txBody>
      </p:sp>
      <p:sp>
        <p:nvSpPr>
          <p:cNvPr id="6" name="Notes Placeholder 2">
            <a:extLst>
              <a:ext uri="{FF2B5EF4-FFF2-40B4-BE49-F238E27FC236}">
                <a16:creationId xmlns:a16="http://schemas.microsoft.com/office/drawing/2014/main" id="{2FE0E8A6-4902-4137-8BDA-D9637CBC160F}"/>
              </a:ext>
            </a:extLst>
          </p:cNvPr>
          <p:cNvSpPr txBox="1">
            <a:spLocks/>
          </p:cNvSpPr>
          <p:nvPr/>
        </p:nvSpPr>
        <p:spPr>
          <a:xfrm>
            <a:off x="960119" y="3800767"/>
            <a:ext cx="5608320" cy="3660458"/>
          </a:xfrm>
          <a:prstGeom prst="rect">
            <a:avLst/>
          </a:prstGeom>
        </p:spPr>
        <p:txBody>
          <a:bodyPr vert="horz" lIns="93172" tIns="46587" rIns="93172" bIns="46587" rtlCol="0"/>
          <a:lstStyle>
            <a:lvl1pPr marL="171450" indent="-171450" algn="l" defTabSz="914400" rtl="0" eaLnBrk="1" latinLnBrk="0" hangingPunct="1">
              <a:lnSpc>
                <a:spcPct val="108000"/>
              </a:lnSpc>
              <a:buFont typeface="Wingdings" panose="05000000000000000000" pitchFamily="2" charset="2"/>
              <a:buChar char="Ø"/>
              <a:defRPr sz="1100" kern="1200">
                <a:solidFill>
                  <a:schemeClr val="tx1"/>
                </a:solidFill>
                <a:latin typeface="Source Sans Pro" panose="020B0503030403020204"/>
                <a:ea typeface="+mn-ea"/>
                <a:cs typeface="+mn-cs"/>
              </a:defRPr>
            </a:lvl1pPr>
            <a:lvl2pPr marL="628650" indent="-171450" algn="l" defTabSz="914400" rtl="0" eaLnBrk="1" latinLnBrk="0" hangingPunct="1">
              <a:lnSpc>
                <a:spcPct val="108000"/>
              </a:lnSpc>
              <a:buFont typeface="Courier New" panose="02070309020205020404" pitchFamily="49" charset="0"/>
              <a:buChar char="o"/>
              <a:defRPr sz="1050" kern="1200">
                <a:solidFill>
                  <a:schemeClr val="tx1"/>
                </a:solidFill>
                <a:latin typeface="Source Sans Pro" panose="020B0503030403020204"/>
                <a:ea typeface="+mn-ea"/>
                <a:cs typeface="+mn-cs"/>
              </a:defRPr>
            </a:lvl2pPr>
            <a:lvl3pPr marL="1085850" indent="-171450" algn="l" defTabSz="914400" rtl="0" eaLnBrk="1" latinLnBrk="0" hangingPunct="1">
              <a:lnSpc>
                <a:spcPct val="108000"/>
              </a:lnSpc>
              <a:buFont typeface="Wingdings" panose="05000000000000000000" pitchFamily="2" charset="2"/>
              <a:buChar char="§"/>
              <a:defRPr sz="1000" kern="1200">
                <a:solidFill>
                  <a:schemeClr val="tx1"/>
                </a:solidFill>
                <a:latin typeface="Source Sans Pro" panose="020B0503030403020204"/>
                <a:ea typeface="+mn-ea"/>
                <a:cs typeface="+mn-cs"/>
              </a:defRPr>
            </a:lvl3pPr>
            <a:lvl4pPr marL="1543050" indent="-171450" algn="l" defTabSz="914400" rtl="0" eaLnBrk="1" latinLnBrk="0" hangingPunct="1">
              <a:lnSpc>
                <a:spcPct val="108000"/>
              </a:lnSpc>
              <a:buFont typeface="Arial" panose="020B0604020202020204" pitchFamily="34" charset="0"/>
              <a:buChar char="•"/>
              <a:defRPr sz="1000" kern="1200">
                <a:solidFill>
                  <a:schemeClr val="tx1"/>
                </a:solidFill>
                <a:latin typeface="Source Sans Pro" panose="020B0503030403020204"/>
                <a:ea typeface="+mn-ea"/>
                <a:cs typeface="+mn-cs"/>
              </a:defRPr>
            </a:lvl4pPr>
            <a:lvl5pPr marL="1828800" algn="l" defTabSz="914400" rtl="0" eaLnBrk="1" latinLnBrk="0" hangingPunct="1">
              <a:lnSpc>
                <a:spcPct val="108000"/>
              </a:lnSpc>
              <a:defRPr sz="1000" kern="1200">
                <a:solidFill>
                  <a:schemeClr val="tx1"/>
                </a:solidFill>
                <a:latin typeface="Source Sans Pro" panose="020B0503030403020204"/>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lvl="0" eaLnBrk="0" hangingPunct="0"/>
            <a:r>
              <a:rPr lang="en-US" b="1" dirty="0">
                <a:solidFill>
                  <a:srgbClr val="C00000"/>
                </a:solidFill>
              </a:rPr>
              <a:t>Presenter Tip: Talk about the appropriate timing for a business to enter the 8(a) business development program in order to be successful. Highlight the factors to be considered before applying and provide case studies of success and failures based on timing.</a:t>
            </a:r>
            <a:endParaRPr lang="en-US" dirty="0">
              <a:solidFill>
                <a:srgbClr val="C00000"/>
              </a:solidFill>
            </a:endParaRPr>
          </a:p>
          <a:p>
            <a:pPr lvl="0" eaLnBrk="0" hangingPunct="0"/>
            <a:r>
              <a:rPr lang="en-US" dirty="0"/>
              <a:t>The 8(a) program is a one-time only, 9-year program.  </a:t>
            </a:r>
          </a:p>
          <a:p>
            <a:pPr lvl="0" eaLnBrk="0" hangingPunct="0"/>
            <a:r>
              <a:rPr lang="en-US" dirty="0"/>
              <a:t>Think about WHEN to apply to the program so you can make the most of the limited time and increase your chances of winning contracts.  </a:t>
            </a:r>
          </a:p>
          <a:p>
            <a:pPr lvl="0" eaLnBrk="0" hangingPunct="0"/>
            <a:r>
              <a:rPr lang="en-US" dirty="0"/>
              <a:t>Ask yourself these questions and be honest with yourself.  </a:t>
            </a:r>
          </a:p>
          <a:p>
            <a:pPr lvl="0" eaLnBrk="0" hangingPunct="0"/>
            <a:r>
              <a:rPr lang="en-US" dirty="0"/>
              <a:t>If you’re a single-person company who has never done a contract larger than $X, you may want to focus on building your business a bit more before applying for the program. </a:t>
            </a:r>
          </a:p>
          <a:p>
            <a:pPr marL="0" indent="0">
              <a:buNone/>
            </a:pPr>
            <a:endParaRPr lang="en-US" dirty="0">
              <a:solidFill>
                <a:schemeClr val="tx2"/>
              </a:solidFill>
              <a:latin typeface="Source Sans Pro" panose="020B0503030403020204" pitchFamily="34" charset="0"/>
            </a:endParaRPr>
          </a:p>
          <a:p>
            <a:endParaRPr lang="en-US" dirty="0"/>
          </a:p>
        </p:txBody>
      </p:sp>
    </p:spTree>
    <p:extLst>
      <p:ext uri="{BB962C8B-B14F-4D97-AF65-F5344CB8AC3E}">
        <p14:creationId xmlns:p14="http://schemas.microsoft.com/office/powerpoint/2010/main" val="1255962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17700" y="1162050"/>
            <a:ext cx="3348038" cy="2509838"/>
          </a:xfrm>
        </p:spPr>
      </p:sp>
      <p:sp>
        <p:nvSpPr>
          <p:cNvPr id="3" name="Notes Placeholder 2"/>
          <p:cNvSpPr>
            <a:spLocks noGrp="1"/>
          </p:cNvSpPr>
          <p:nvPr>
            <p:ph type="body" idx="1"/>
          </p:nvPr>
        </p:nvSpPr>
        <p:spPr>
          <a:xfrm>
            <a:off x="433429" y="3736327"/>
            <a:ext cx="6217920" cy="5029200"/>
          </a:xfrm>
        </p:spPr>
        <p:txBody>
          <a:bodyPr/>
          <a:lstStyle/>
          <a:p>
            <a:pPr lvl="0" eaLnBrk="0" hangingPunct="0"/>
            <a:r>
              <a:rPr lang="en-US" b="1" dirty="0"/>
              <a:t>Designated Socially Disadvantaged Groups</a:t>
            </a:r>
            <a:endParaRPr lang="en-US" dirty="0"/>
          </a:p>
          <a:p>
            <a:pPr lvl="1" eaLnBrk="0" hangingPunct="0"/>
            <a:r>
              <a:rPr lang="en-US" dirty="0"/>
              <a:t>Black American</a:t>
            </a:r>
            <a:endParaRPr lang="en-US" sz="1100" dirty="0"/>
          </a:p>
          <a:p>
            <a:pPr lvl="1" eaLnBrk="0" hangingPunct="0"/>
            <a:r>
              <a:rPr lang="en-US" dirty="0"/>
              <a:t>Asian Pacific American </a:t>
            </a:r>
            <a:endParaRPr lang="en-US" sz="1100" dirty="0"/>
          </a:p>
          <a:p>
            <a:pPr lvl="2" eaLnBrk="0" hangingPunct="0"/>
            <a:r>
              <a:rPr lang="en-US" dirty="0"/>
              <a:t>Individuals with origins from Burma, Thailand, Malaysia, Indonesia, Singapore, Brunei, Japan, China, Taiwan, Laos, Cambodia, Vietnam, Korea, The Philippines, U.S. Trust Terr. of the Pacific Islands, Rep. of the Marshall Islands. Fed. States of Micronesia, Comm. of the Northern Mariana Islands, Guam, Samoa, Macao, Fiji, Tonga, Kiribati, Tuvalu, or Nauru </a:t>
            </a:r>
            <a:endParaRPr lang="en-US" sz="1100" dirty="0"/>
          </a:p>
          <a:p>
            <a:pPr lvl="1" eaLnBrk="0" hangingPunct="0"/>
            <a:r>
              <a:rPr lang="en-US" dirty="0"/>
              <a:t>Hispanic American</a:t>
            </a:r>
            <a:endParaRPr lang="en-US" sz="1100" dirty="0"/>
          </a:p>
          <a:p>
            <a:pPr lvl="2" eaLnBrk="0" hangingPunct="0"/>
            <a:r>
              <a:rPr lang="en-US" dirty="0"/>
              <a:t>Individuals of Spanish and Portuguese descent</a:t>
            </a:r>
            <a:endParaRPr lang="en-US" sz="1100" dirty="0"/>
          </a:p>
          <a:p>
            <a:pPr lvl="1" eaLnBrk="0" hangingPunct="0"/>
            <a:r>
              <a:rPr lang="en-US" dirty="0"/>
              <a:t>Native American </a:t>
            </a:r>
            <a:endParaRPr lang="en-US" sz="1100" dirty="0"/>
          </a:p>
          <a:p>
            <a:pPr lvl="2" eaLnBrk="0" hangingPunct="0"/>
            <a:r>
              <a:rPr lang="en-US" dirty="0"/>
              <a:t>Alaska Natives, Native Hawaiians, or enrolled members of Federally or State recognized Indian Tribe.  If not an enrolled member of a Federally or State recognized Indian Tribe an individual must meet the “Preponderance of the Evidence” standard. </a:t>
            </a:r>
            <a:endParaRPr lang="en-US" sz="1100" dirty="0"/>
          </a:p>
          <a:p>
            <a:pPr lvl="1" eaLnBrk="0" hangingPunct="0"/>
            <a:r>
              <a:rPr lang="en-US" dirty="0"/>
              <a:t>Subcontinent Asian-American</a:t>
            </a:r>
            <a:endParaRPr lang="en-US" sz="1100" dirty="0"/>
          </a:p>
          <a:p>
            <a:pPr lvl="2" eaLnBrk="0" hangingPunct="0"/>
            <a:r>
              <a:rPr lang="en-US" dirty="0"/>
              <a:t>Individuals with origins from India, Pakistan, Bangladesh, Sri Lanka, Bhutan, the Maldives Islands, or Nepal. </a:t>
            </a:r>
            <a:endParaRPr lang="en-US" sz="1100" dirty="0"/>
          </a:p>
          <a:p>
            <a:pPr lvl="0" eaLnBrk="0" hangingPunct="0"/>
            <a:r>
              <a:rPr lang="en-US" dirty="0"/>
              <a:t>Some businesses believe that if their firm is approved for</a:t>
            </a:r>
            <a:r>
              <a:rPr lang="en-US" dirty="0">
                <a:hlinkClick r:id="rId3"/>
              </a:rPr>
              <a:t> </a:t>
            </a:r>
            <a:r>
              <a:rPr lang="en-US" dirty="0"/>
              <a:t>Disadvantaged Business Enterprise (DBE) certification by their state or other entity, the firm automatically is eligible for SBA’s certification. This is not so. Each agency's definition and qualification requirements are different.</a:t>
            </a:r>
          </a:p>
          <a:p>
            <a:pPr lvl="0" eaLnBrk="0" hangingPunct="0"/>
            <a:r>
              <a:rPr lang="en-US" b="1" dirty="0"/>
              <a:t>Non-designated Group Criteria</a:t>
            </a:r>
            <a:endParaRPr lang="en-US" dirty="0"/>
          </a:p>
          <a:p>
            <a:pPr lvl="1" eaLnBrk="0" hangingPunct="0"/>
            <a:r>
              <a:rPr lang="en-US" dirty="0"/>
              <a:t>A “Preponderance of the Evidence;”</a:t>
            </a:r>
            <a:endParaRPr lang="en-US" sz="1100" dirty="0"/>
          </a:p>
          <a:p>
            <a:pPr lvl="1" eaLnBrk="0" hangingPunct="0"/>
            <a:r>
              <a:rPr lang="en-US" dirty="0"/>
              <a:t>May stem from race, ethnic origin, gender, physical handicap, long term environmental isolation, or other similar causes;</a:t>
            </a:r>
            <a:endParaRPr lang="en-US" sz="1100" dirty="0"/>
          </a:p>
          <a:p>
            <a:pPr lvl="1" eaLnBrk="0" hangingPunct="0"/>
            <a:r>
              <a:rPr lang="en-US" dirty="0"/>
              <a:t>Personally suffered disadvantage in the United States;</a:t>
            </a:r>
            <a:endParaRPr lang="en-US" sz="1100" dirty="0"/>
          </a:p>
          <a:p>
            <a:pPr lvl="1" eaLnBrk="0" hangingPunct="0"/>
            <a:r>
              <a:rPr lang="en-US" dirty="0"/>
              <a:t>Must be chronic &amp; substantial;</a:t>
            </a:r>
            <a:endParaRPr lang="en-US" sz="1100" dirty="0"/>
          </a:p>
          <a:p>
            <a:pPr lvl="1" eaLnBrk="0" hangingPunct="0"/>
            <a:r>
              <a:rPr lang="en-US" dirty="0"/>
              <a:t>Discrimination must have negatively impacted on business advancement.</a:t>
            </a:r>
            <a:endParaRPr lang="en-US" sz="1100" dirty="0"/>
          </a:p>
        </p:txBody>
      </p:sp>
      <p:sp>
        <p:nvSpPr>
          <p:cNvPr id="4" name="Slide Number Placeholder 3"/>
          <p:cNvSpPr>
            <a:spLocks noGrp="1"/>
          </p:cNvSpPr>
          <p:nvPr>
            <p:ph type="sldNum" sz="quarter" idx="10"/>
          </p:nvPr>
        </p:nvSpPr>
        <p:spPr/>
        <p:txBody>
          <a:bodyPr/>
          <a:lstStyle/>
          <a:p>
            <a:fld id="{452140A9-11FD-AB46-B99D-C1331D8D84D1}" type="slidenum">
              <a:rPr lang="en-US" smtClean="0"/>
              <a:t>18</a:t>
            </a:fld>
            <a:endParaRPr lang="en-US"/>
          </a:p>
        </p:txBody>
      </p:sp>
    </p:spTree>
    <p:extLst>
      <p:ext uri="{BB962C8B-B14F-4D97-AF65-F5344CB8AC3E}">
        <p14:creationId xmlns:p14="http://schemas.microsoft.com/office/powerpoint/2010/main" val="3164898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1162050"/>
            <a:ext cx="3368675" cy="2525713"/>
          </a:xfrm>
        </p:spPr>
      </p:sp>
      <p:sp>
        <p:nvSpPr>
          <p:cNvPr id="3" name="Notes Placeholder 2"/>
          <p:cNvSpPr>
            <a:spLocks noGrp="1"/>
          </p:cNvSpPr>
          <p:nvPr>
            <p:ph type="body" idx="1"/>
          </p:nvPr>
        </p:nvSpPr>
        <p:spPr/>
        <p:txBody>
          <a:bodyPr/>
          <a:lstStyle/>
          <a:p>
            <a:pPr lvl="0" eaLnBrk="0" hangingPunct="0"/>
            <a:r>
              <a:rPr lang="en-US" b="1" dirty="0"/>
              <a:t>Economically Disadvantaged </a:t>
            </a:r>
            <a:r>
              <a:rPr lang="en-US" b="1" dirty="0">
                <a:solidFill>
                  <a:srgbClr val="002E6D"/>
                </a:solidFill>
              </a:rPr>
              <a:t>Requirements to Qualify</a:t>
            </a:r>
            <a:endParaRPr lang="en-US" b="1" dirty="0"/>
          </a:p>
          <a:p>
            <a:pPr lvl="1" eaLnBrk="0" hangingPunct="0"/>
            <a:r>
              <a:rPr lang="en-US" dirty="0"/>
              <a:t>Personal net worth (assets minus liabilities) must be less than $850,000 excluding:</a:t>
            </a:r>
            <a:endParaRPr lang="en-US" sz="1100" dirty="0"/>
          </a:p>
          <a:p>
            <a:pPr lvl="2" eaLnBrk="0" hangingPunct="0"/>
            <a:r>
              <a:rPr lang="en-US" dirty="0"/>
              <a:t>Net Worth:</a:t>
            </a:r>
            <a:endParaRPr lang="en-US" sz="1100" dirty="0"/>
          </a:p>
          <a:p>
            <a:pPr marL="1371524" lvl="3" eaLnBrk="0" hangingPunct="0"/>
            <a:r>
              <a:rPr lang="en-US" dirty="0"/>
              <a:t>Less	Equity in business and primary personal residence</a:t>
            </a:r>
            <a:endParaRPr lang="en-US" sz="1100" dirty="0"/>
          </a:p>
          <a:p>
            <a:pPr marL="1371524" lvl="3" eaLnBrk="0" hangingPunct="0"/>
            <a:r>
              <a:rPr lang="en-US" dirty="0"/>
              <a:t>Less	Income reinvested or used to pay taxes of business</a:t>
            </a:r>
            <a:endParaRPr lang="en-US" sz="1100" dirty="0"/>
          </a:p>
          <a:p>
            <a:pPr marL="1371524" lvl="3" eaLnBrk="0" hangingPunct="0"/>
            <a:r>
              <a:rPr lang="en-US" dirty="0"/>
              <a:t>Less	Funds reinvested in IRA or other legitimate retirement account*</a:t>
            </a:r>
            <a:endParaRPr lang="en-US" sz="1100" dirty="0"/>
          </a:p>
          <a:p>
            <a:pPr marL="1371524" lvl="3" eaLnBrk="0" hangingPunct="0"/>
            <a:r>
              <a:rPr lang="en-US" dirty="0"/>
              <a:t>Less	Transferred assets within two years if to or on behalf of immediate family 	member for select purposes** equals adjusted net worth</a:t>
            </a:r>
            <a:r>
              <a:rPr lang="en-US" b="1" dirty="0"/>
              <a:t>	</a:t>
            </a:r>
            <a:endParaRPr lang="en-US" sz="1100" dirty="0"/>
          </a:p>
          <a:p>
            <a:pPr lvl="1" eaLnBrk="0" hangingPunct="0"/>
            <a:r>
              <a:rPr lang="en-US" dirty="0"/>
              <a:t>Must be IRA or other official retirement account that is unavailable until retirement age without significant penalty. </a:t>
            </a:r>
            <a:endParaRPr lang="en-US" sz="1100" dirty="0"/>
          </a:p>
          <a:p>
            <a:pPr lvl="1" eaLnBrk="0" hangingPunct="0"/>
            <a:r>
              <a:rPr lang="en-US" dirty="0"/>
              <a:t>Applicant must provide, for each retirement account, information regarding the terms and restrictions; and certification that the account is legitimate. </a:t>
            </a:r>
            <a:endParaRPr lang="en-US" sz="1100" dirty="0"/>
          </a:p>
          <a:p>
            <a:pPr lvl="0" eaLnBrk="0" hangingPunct="0"/>
            <a:r>
              <a:rPr lang="en-US" b="1" i="1" dirty="0"/>
              <a:t>** Select purposes are for that individual’s education, medical expenses or other essential support or to family member in recognition of special event.</a:t>
            </a:r>
            <a:endParaRPr lang="en-US" dirty="0"/>
          </a:p>
          <a:p>
            <a:pPr lvl="0" eaLnBrk="0" hangingPunct="0"/>
            <a:r>
              <a:rPr lang="en-US" b="1" i="1" dirty="0"/>
              <a:t>Note:  Contingent liabilities do not reduce net worth.</a:t>
            </a:r>
            <a:endParaRPr lang="en-US" dirty="0"/>
          </a:p>
          <a:p>
            <a:pPr lvl="0" eaLnBrk="0" hangingPunct="0"/>
            <a:r>
              <a:rPr lang="en-US" b="1" dirty="0"/>
              <a:t>Supplemental Requirements</a:t>
            </a:r>
            <a:endParaRPr lang="en-US" dirty="0"/>
          </a:p>
          <a:p>
            <a:pPr lvl="1" eaLnBrk="0" hangingPunct="0"/>
            <a:r>
              <a:rPr lang="en-US" b="1" dirty="0"/>
              <a:t> </a:t>
            </a:r>
            <a:r>
              <a:rPr lang="en-US" dirty="0"/>
              <a:t>Adjusted gross income average over three years is $4000,000 or less excluding:</a:t>
            </a:r>
            <a:endParaRPr lang="en-US" sz="1100" dirty="0"/>
          </a:p>
          <a:p>
            <a:pPr lvl="0" eaLnBrk="0" hangingPunct="0"/>
            <a:r>
              <a:rPr lang="en-US" dirty="0"/>
              <a:t>  Income reinvested or used to pay taxes of business</a:t>
            </a:r>
          </a:p>
          <a:p>
            <a:pPr lvl="1" eaLnBrk="0" hangingPunct="0"/>
            <a:r>
              <a:rPr lang="en-US" b="1" dirty="0"/>
              <a:t>  </a:t>
            </a:r>
            <a:r>
              <a:rPr lang="en-US" dirty="0"/>
              <a:t>Fair market value of all assets is $6.5 million or less excluding:</a:t>
            </a:r>
            <a:endParaRPr lang="en-US" sz="1100" dirty="0"/>
          </a:p>
          <a:p>
            <a:pPr lvl="0" eaLnBrk="0" hangingPunct="0"/>
            <a:r>
              <a:rPr lang="en-US" dirty="0"/>
              <a:t>Funds reinvested in IRA or other official retirement account.</a:t>
            </a:r>
          </a:p>
        </p:txBody>
      </p:sp>
      <p:sp>
        <p:nvSpPr>
          <p:cNvPr id="4" name="Slide Number Placeholder 3"/>
          <p:cNvSpPr>
            <a:spLocks noGrp="1"/>
          </p:cNvSpPr>
          <p:nvPr>
            <p:ph type="sldNum" sz="quarter" idx="10"/>
          </p:nvPr>
        </p:nvSpPr>
        <p:spPr/>
        <p:txBody>
          <a:bodyPr/>
          <a:lstStyle/>
          <a:p>
            <a:fld id="{452140A9-11FD-AB46-B99D-C1331D8D84D1}" type="slidenum">
              <a:rPr lang="en-US" smtClean="0"/>
              <a:t>19</a:t>
            </a:fld>
            <a:endParaRPr lang="en-US"/>
          </a:p>
        </p:txBody>
      </p:sp>
    </p:spTree>
    <p:extLst>
      <p:ext uri="{BB962C8B-B14F-4D97-AF65-F5344CB8AC3E}">
        <p14:creationId xmlns:p14="http://schemas.microsoft.com/office/powerpoint/2010/main" val="1306978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1162050"/>
            <a:ext cx="3368675" cy="2525713"/>
          </a:xfrm>
        </p:spPr>
      </p:sp>
      <p:sp>
        <p:nvSpPr>
          <p:cNvPr id="3" name="Notes Placeholder 2"/>
          <p:cNvSpPr>
            <a:spLocks noGrp="1"/>
          </p:cNvSpPr>
          <p:nvPr>
            <p:ph type="body" idx="1"/>
          </p:nvPr>
        </p:nvSpPr>
        <p:spPr/>
        <p:txBody>
          <a:bodyPr/>
          <a:lstStyle/>
          <a:p>
            <a:pPr lvl="0" eaLnBrk="0" hangingPunct="0"/>
            <a:r>
              <a:rPr lang="en-US" b="1" dirty="0"/>
              <a:t>Before Applying</a:t>
            </a:r>
            <a:endParaRPr lang="en-US" dirty="0"/>
          </a:p>
          <a:p>
            <a:pPr lvl="1" eaLnBrk="0" hangingPunct="0"/>
            <a:r>
              <a:rPr lang="en-US" dirty="0"/>
              <a:t>Register for a DUNS number</a:t>
            </a:r>
            <a:endParaRPr lang="en-US" sz="1100" dirty="0"/>
          </a:p>
          <a:p>
            <a:pPr lvl="1" eaLnBrk="0" hangingPunct="0"/>
            <a:r>
              <a:rPr lang="en-US" dirty="0"/>
              <a:t>Identify applicable NAICS code(s)</a:t>
            </a:r>
            <a:endParaRPr lang="en-US" sz="1100" dirty="0"/>
          </a:p>
          <a:p>
            <a:pPr lvl="1" eaLnBrk="0" hangingPunct="0"/>
            <a:r>
              <a:rPr lang="en-US" dirty="0"/>
              <a:t>Register with SAM.gov</a:t>
            </a:r>
            <a:endParaRPr lang="en-US" sz="1100" dirty="0"/>
          </a:p>
          <a:p>
            <a:pPr lvl="0" eaLnBrk="0" hangingPunct="0"/>
            <a:r>
              <a:rPr lang="en-US" b="1" dirty="0"/>
              <a:t>Applying for Certification</a:t>
            </a:r>
            <a:endParaRPr lang="en-US" dirty="0"/>
          </a:p>
          <a:p>
            <a:pPr lvl="1" eaLnBrk="0" hangingPunct="0"/>
            <a:r>
              <a:rPr lang="en-US" dirty="0"/>
              <a:t>Review the application guide</a:t>
            </a:r>
            <a:endParaRPr lang="en-US" sz="1100" dirty="0"/>
          </a:p>
          <a:p>
            <a:pPr lvl="1" eaLnBrk="0" hangingPunct="0"/>
            <a:r>
              <a:rPr lang="en-US" dirty="0"/>
              <a:t>Gather documentation</a:t>
            </a:r>
            <a:endParaRPr lang="en-US" sz="1100" dirty="0"/>
          </a:p>
          <a:p>
            <a:pPr lvl="1" eaLnBrk="0" hangingPunct="0"/>
            <a:r>
              <a:rPr lang="en-US" dirty="0"/>
              <a:t>Apply online at certify.sba.gov</a:t>
            </a:r>
            <a:endParaRPr lang="en-US" sz="1100" dirty="0"/>
          </a:p>
          <a:p>
            <a:pPr lvl="0" eaLnBrk="0" hangingPunct="0"/>
            <a:r>
              <a:rPr lang="en-US" b="1" dirty="0"/>
              <a:t>Resources</a:t>
            </a:r>
            <a:endParaRPr lang="en-US" dirty="0"/>
          </a:p>
          <a:p>
            <a:pPr lvl="1" eaLnBrk="0" hangingPunct="0"/>
            <a:r>
              <a:rPr lang="en-US" dirty="0"/>
              <a:t>Access resources on the </a:t>
            </a:r>
            <a:r>
              <a:rPr lang="en-US" u="sng" dirty="0">
                <a:hlinkClick r:id="rId3"/>
              </a:rPr>
              <a:t>certify.sba.gov</a:t>
            </a:r>
            <a:r>
              <a:rPr lang="en-US" sz="900" dirty="0"/>
              <a:t> </a:t>
            </a:r>
            <a:r>
              <a:rPr lang="en-US" dirty="0"/>
              <a:t>Knowledge Base</a:t>
            </a:r>
            <a:endParaRPr lang="en-US" sz="1100" dirty="0"/>
          </a:p>
          <a:p>
            <a:pPr lvl="0" eaLnBrk="0" hangingPunct="0"/>
            <a:r>
              <a:rPr lang="en-US" dirty="0"/>
              <a:t>Certify Quick Start Guide for Firms</a:t>
            </a:r>
          </a:p>
          <a:p>
            <a:pPr lvl="0" eaLnBrk="0" hangingPunct="0"/>
            <a:r>
              <a:rPr lang="en-US" dirty="0"/>
              <a:t>8(a) Business Development Program Preparation Checklist</a:t>
            </a:r>
          </a:p>
          <a:p>
            <a:pPr lvl="0" eaLnBrk="0" hangingPunct="0"/>
            <a:r>
              <a:rPr lang="en-US" dirty="0"/>
              <a:t>Connect your Business with Certify</a:t>
            </a:r>
          </a:p>
          <a:p>
            <a:pPr lvl="0" eaLnBrk="0" hangingPunct="0"/>
            <a:r>
              <a:rPr lang="en-US" dirty="0"/>
              <a:t>MPIN and SAM Explained</a:t>
            </a:r>
          </a:p>
          <a:p>
            <a:pPr lvl="0" eaLnBrk="0" hangingPunct="0"/>
            <a:r>
              <a:rPr lang="en-US" dirty="0"/>
              <a:t>Common Error Notices</a:t>
            </a:r>
          </a:p>
          <a:p>
            <a:pPr lvl="0" eaLnBrk="0" hangingPunct="0"/>
            <a:r>
              <a:rPr lang="en-US" dirty="0"/>
              <a:t>Not Receiving Confirmation Email</a:t>
            </a:r>
          </a:p>
          <a:p>
            <a:pPr lvl="1" eaLnBrk="0" hangingPunct="0"/>
            <a:r>
              <a:rPr lang="en-US" dirty="0"/>
              <a:t>If you are unable to find help using the Certify Knowledge Base feature, please email the Help Desk at </a:t>
            </a:r>
            <a:r>
              <a:rPr lang="en-US" u="sng" dirty="0">
                <a:hlinkClick r:id="rId4"/>
              </a:rPr>
              <a:t>help@certify.sba.gov</a:t>
            </a:r>
            <a:r>
              <a:rPr lang="en-US" dirty="0"/>
              <a:t>. Please include your company name and DUNS number in your inquiry.</a:t>
            </a:r>
            <a:endParaRPr lang="en-US" sz="1100" dirty="0"/>
          </a:p>
        </p:txBody>
      </p:sp>
      <p:sp>
        <p:nvSpPr>
          <p:cNvPr id="4" name="Slide Number Placeholder 3"/>
          <p:cNvSpPr>
            <a:spLocks noGrp="1"/>
          </p:cNvSpPr>
          <p:nvPr>
            <p:ph type="sldNum" sz="quarter" idx="10"/>
          </p:nvPr>
        </p:nvSpPr>
        <p:spPr/>
        <p:txBody>
          <a:bodyPr/>
          <a:lstStyle/>
          <a:p>
            <a:fld id="{452140A9-11FD-AB46-B99D-C1331D8D84D1}" type="slidenum">
              <a:rPr lang="en-US" smtClean="0"/>
              <a:t>20</a:t>
            </a:fld>
            <a:endParaRPr lang="en-US"/>
          </a:p>
        </p:txBody>
      </p:sp>
    </p:spTree>
    <p:extLst>
      <p:ext uri="{BB962C8B-B14F-4D97-AF65-F5344CB8AC3E}">
        <p14:creationId xmlns:p14="http://schemas.microsoft.com/office/powerpoint/2010/main" val="1608868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1162050"/>
            <a:ext cx="4489450" cy="2525713"/>
          </a:xfrm>
        </p:spPr>
      </p:sp>
      <p:sp>
        <p:nvSpPr>
          <p:cNvPr id="3" name="Notes Placeholder 2"/>
          <p:cNvSpPr>
            <a:spLocks noGrp="1"/>
          </p:cNvSpPr>
          <p:nvPr>
            <p:ph type="body" idx="1"/>
          </p:nvPr>
        </p:nvSpPr>
        <p:spPr/>
        <p:txBody>
          <a:bodyPr/>
          <a:lstStyle/>
          <a:p>
            <a:pPr lvl="0" eaLnBrk="0" hangingPunct="0"/>
            <a:r>
              <a:rPr lang="en-US" dirty="0"/>
              <a:t>SBA’s certification portal where businesses can submit documents to seek SBA certifications.</a:t>
            </a:r>
          </a:p>
          <a:p>
            <a:pPr lvl="0" eaLnBrk="0" hangingPunct="0"/>
            <a:r>
              <a:rPr lang="en-US" dirty="0"/>
              <a:t>Pulls business information from SAM.gov.</a:t>
            </a:r>
          </a:p>
          <a:p>
            <a:pPr lvl="0" eaLnBrk="0" hangingPunct="0"/>
            <a:r>
              <a:rPr lang="en-US" dirty="0"/>
              <a:t>SBA plans to add other certification programs to certify.SBA.gov in the future.</a:t>
            </a:r>
          </a:p>
          <a:p>
            <a:pPr lvl="0" eaLnBrk="0" hangingPunct="0"/>
            <a:r>
              <a:rPr lang="en-US" dirty="0"/>
              <a:t>Forms are completed online - No longer required to upload WOSB Program Certifications (SBA Forms 2413 and 2414) and Personal Financial Statement (SBA Form 413).</a:t>
            </a:r>
          </a:p>
          <a:p>
            <a:pPr lvl="0" eaLnBrk="0" hangingPunct="0"/>
            <a:r>
              <a:rPr lang="en-US" dirty="0"/>
              <a:t>Certification questions are filtered by business organization.</a:t>
            </a:r>
          </a:p>
          <a:p>
            <a:pPr lvl="0" eaLnBrk="0" hangingPunct="0"/>
            <a:r>
              <a:rPr lang="en-US" dirty="0"/>
              <a:t>Must complete WOSB or EDWOSB certification questionnaire (or application) and add documents to the question when prompted – To be reviewed by CO when in line for award.</a:t>
            </a:r>
          </a:p>
          <a:p>
            <a:pPr lvl="0" eaLnBrk="0" hangingPunct="0"/>
            <a:r>
              <a:rPr lang="en-US" dirty="0"/>
              <a:t>Only owner/officer authorized to certify on behalf of company should create account.</a:t>
            </a:r>
          </a:p>
        </p:txBody>
      </p:sp>
      <p:sp>
        <p:nvSpPr>
          <p:cNvPr id="4" name="Slide Number Placeholder 3"/>
          <p:cNvSpPr>
            <a:spLocks noGrp="1"/>
          </p:cNvSpPr>
          <p:nvPr>
            <p:ph type="sldNum" sz="quarter" idx="10"/>
          </p:nvPr>
        </p:nvSpPr>
        <p:spPr/>
        <p:txBody>
          <a:bodyPr/>
          <a:lstStyle/>
          <a:p>
            <a:fld id="{D7647907-A209-4EFE-90A0-1253D78222F2}" type="slidenum">
              <a:rPr lang="en-US" smtClean="0"/>
              <a:t>21</a:t>
            </a:fld>
            <a:endParaRPr lang="en-US"/>
          </a:p>
        </p:txBody>
      </p:sp>
    </p:spTree>
    <p:extLst>
      <p:ext uri="{BB962C8B-B14F-4D97-AF65-F5344CB8AC3E}">
        <p14:creationId xmlns:p14="http://schemas.microsoft.com/office/powerpoint/2010/main" val="1853131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1663" y="1181100"/>
            <a:ext cx="3424237" cy="2568575"/>
          </a:xfrm>
        </p:spPr>
      </p:sp>
      <p:sp>
        <p:nvSpPr>
          <p:cNvPr id="3" name="Notes Placeholder 2"/>
          <p:cNvSpPr>
            <a:spLocks noGrp="1"/>
          </p:cNvSpPr>
          <p:nvPr>
            <p:ph type="body" idx="1"/>
          </p:nvPr>
        </p:nvSpPr>
        <p:spPr/>
        <p:txBody>
          <a:bodyPr/>
          <a:lstStyle/>
          <a:p>
            <a:pPr lvl="0" eaLnBrk="0" hangingPunct="0"/>
            <a:r>
              <a:rPr lang="en-US" b="1" dirty="0"/>
              <a:t>13 Code of Federal Regulations (CFR) 124  </a:t>
            </a:r>
            <a:endParaRPr lang="en-US" dirty="0"/>
          </a:p>
          <a:p>
            <a:pPr lvl="1" eaLnBrk="0" hangingPunct="0"/>
            <a:r>
              <a:rPr lang="en-US" dirty="0"/>
              <a:t>Regulations regarding 8(a) BD Status Determinations (for initial and continued eligibility).  </a:t>
            </a:r>
            <a:endParaRPr lang="en-US" sz="1100" dirty="0"/>
          </a:p>
          <a:p>
            <a:pPr lvl="1" eaLnBrk="0" hangingPunct="0"/>
            <a:r>
              <a:rPr lang="en-US" dirty="0"/>
              <a:t>U.S. Citizens			13 CFR § 124.101</a:t>
            </a:r>
            <a:endParaRPr lang="en-US" sz="1100" dirty="0"/>
          </a:p>
          <a:p>
            <a:pPr lvl="1" eaLnBrk="0" hangingPunct="0"/>
            <a:r>
              <a:rPr lang="en-US" dirty="0"/>
              <a:t>Size				13 CFR § 124.102</a:t>
            </a:r>
            <a:endParaRPr lang="en-US" sz="1100" dirty="0"/>
          </a:p>
          <a:p>
            <a:pPr lvl="1" eaLnBrk="0" hangingPunct="0"/>
            <a:r>
              <a:rPr lang="en-US" dirty="0"/>
              <a:t>Socially Disadvantaged		13 CFR § 124.103</a:t>
            </a:r>
            <a:endParaRPr lang="en-US" sz="1100" dirty="0"/>
          </a:p>
          <a:p>
            <a:pPr lvl="1" eaLnBrk="0" hangingPunct="0"/>
            <a:r>
              <a:rPr lang="en-US" dirty="0"/>
              <a:t>Economically Disadvantaged		13 CFR § 124.104</a:t>
            </a:r>
            <a:endParaRPr lang="en-US" sz="1100" dirty="0"/>
          </a:p>
          <a:p>
            <a:pPr lvl="1" eaLnBrk="0" hangingPunct="0"/>
            <a:r>
              <a:rPr lang="en-US" dirty="0"/>
              <a:t>Ownership			13 CFR § 124.105</a:t>
            </a:r>
            <a:endParaRPr lang="en-US" sz="1100" dirty="0"/>
          </a:p>
          <a:p>
            <a:pPr lvl="1" eaLnBrk="0" hangingPunct="0"/>
            <a:r>
              <a:rPr lang="en-US" dirty="0"/>
              <a:t>Control and Management		13 CFR § 124.106</a:t>
            </a:r>
            <a:endParaRPr lang="en-US" sz="1100" dirty="0"/>
          </a:p>
          <a:p>
            <a:pPr lvl="1" eaLnBrk="0" hangingPunct="0"/>
            <a:r>
              <a:rPr lang="en-US" dirty="0"/>
              <a:t>Potential for Success		13 CFR § 124.107</a:t>
            </a:r>
            <a:endParaRPr lang="en-US" sz="1100" dirty="0"/>
          </a:p>
          <a:p>
            <a:pPr lvl="1" eaLnBrk="0" hangingPunct="0"/>
            <a:r>
              <a:rPr lang="en-US" dirty="0"/>
              <a:t>Other					13 CFR § 124.108</a:t>
            </a:r>
            <a:endParaRPr lang="en-US" sz="1100" dirty="0"/>
          </a:p>
          <a:p>
            <a:pPr lvl="2" eaLnBrk="0" hangingPunct="0"/>
            <a:r>
              <a:rPr lang="en-US" dirty="0"/>
              <a:t>Good Character,</a:t>
            </a:r>
            <a:endParaRPr lang="en-US" sz="1100" dirty="0"/>
          </a:p>
          <a:p>
            <a:pPr lvl="2" eaLnBrk="0" hangingPunct="0"/>
            <a:r>
              <a:rPr lang="en-US" dirty="0"/>
              <a:t>One-Time Eligibility</a:t>
            </a:r>
            <a:endParaRPr lang="en-US" sz="1100" dirty="0"/>
          </a:p>
          <a:p>
            <a:pPr lvl="2" eaLnBrk="0" hangingPunct="0"/>
            <a:r>
              <a:rPr lang="en-US" dirty="0"/>
              <a:t>Federal Financial Obligations	</a:t>
            </a:r>
          </a:p>
          <a:p>
            <a:pPr lvl="0" eaLnBrk="0" hangingPunct="0"/>
            <a:r>
              <a:rPr lang="en-US" b="1" dirty="0"/>
              <a:t>Federal Acquisition Regulations (FAR) 19.8  </a:t>
            </a:r>
            <a:endParaRPr lang="en-US" dirty="0"/>
          </a:p>
          <a:p>
            <a:pPr lvl="1" eaLnBrk="0" hangingPunct="0"/>
            <a:r>
              <a:rPr lang="en-US" dirty="0"/>
              <a:t>Apply to and government 8(a) contracts. Other key parts of the FAR include: </a:t>
            </a:r>
            <a:endParaRPr lang="en-US" sz="1100" dirty="0"/>
          </a:p>
          <a:p>
            <a:pPr lvl="2" eaLnBrk="0" hangingPunct="0"/>
            <a:r>
              <a:rPr lang="en-US" dirty="0"/>
              <a:t>Subpart 8.4 – Federal Supply Schedules</a:t>
            </a:r>
            <a:endParaRPr lang="en-US" sz="1100" dirty="0"/>
          </a:p>
          <a:p>
            <a:pPr lvl="2" eaLnBrk="0" hangingPunct="0"/>
            <a:r>
              <a:rPr lang="en-US" dirty="0"/>
              <a:t>Part 13 – Simplified Acquisitions</a:t>
            </a:r>
            <a:endParaRPr lang="en-US" sz="1100" dirty="0"/>
          </a:p>
          <a:p>
            <a:pPr lvl="2" eaLnBrk="0" hangingPunct="0"/>
            <a:r>
              <a:rPr lang="en-US" dirty="0"/>
              <a:t>Part 14 – Sealed Bidding</a:t>
            </a:r>
            <a:endParaRPr lang="en-US" sz="1100" dirty="0"/>
          </a:p>
          <a:p>
            <a:pPr lvl="2" eaLnBrk="0" hangingPunct="0"/>
            <a:r>
              <a:rPr lang="en-US" dirty="0"/>
              <a:t>Part 15 – Contracting by Negotiation</a:t>
            </a:r>
            <a:endParaRPr lang="en-US" sz="1100" dirty="0"/>
          </a:p>
          <a:p>
            <a:pPr lvl="2" eaLnBrk="0" hangingPunct="0"/>
            <a:r>
              <a:rPr lang="en-US" dirty="0"/>
              <a:t>Part 16 – Types of Contracts</a:t>
            </a:r>
            <a:endParaRPr lang="en-US" sz="1100" dirty="0"/>
          </a:p>
          <a:p>
            <a:pPr lvl="2" eaLnBrk="0" hangingPunct="0"/>
            <a:r>
              <a:rPr lang="en-US" dirty="0"/>
              <a:t>Part 19 – Small Business Programs</a:t>
            </a:r>
            <a:endParaRPr lang="en-US" sz="1100" dirty="0"/>
          </a:p>
        </p:txBody>
      </p:sp>
      <p:sp>
        <p:nvSpPr>
          <p:cNvPr id="4" name="Slide Number Placeholder 3"/>
          <p:cNvSpPr>
            <a:spLocks noGrp="1"/>
          </p:cNvSpPr>
          <p:nvPr>
            <p:ph type="sldNum" sz="quarter" idx="10"/>
          </p:nvPr>
        </p:nvSpPr>
        <p:spPr/>
        <p:txBody>
          <a:bodyPr/>
          <a:lstStyle/>
          <a:p>
            <a:fld id="{452140A9-11FD-AB46-B99D-C1331D8D84D1}" type="slidenum">
              <a:rPr lang="en-US" smtClean="0"/>
              <a:t>22</a:t>
            </a:fld>
            <a:endParaRPr lang="en-US"/>
          </a:p>
        </p:txBody>
      </p:sp>
    </p:spTree>
    <p:extLst>
      <p:ext uri="{BB962C8B-B14F-4D97-AF65-F5344CB8AC3E}">
        <p14:creationId xmlns:p14="http://schemas.microsoft.com/office/powerpoint/2010/main" val="1988046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1162050"/>
            <a:ext cx="3368675" cy="25257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140A9-11FD-AB46-B99D-C1331D8D84D1}" type="slidenum">
              <a:rPr lang="en-US" smtClean="0"/>
              <a:t>24</a:t>
            </a:fld>
            <a:endParaRPr lang="en-US"/>
          </a:p>
        </p:txBody>
      </p:sp>
    </p:spTree>
    <p:extLst>
      <p:ext uri="{BB962C8B-B14F-4D97-AF65-F5344CB8AC3E}">
        <p14:creationId xmlns:p14="http://schemas.microsoft.com/office/powerpoint/2010/main" val="1859925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2110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585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532DF-9924-4741-83DD-716B927E10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357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 more than one version of business card –</a:t>
            </a:r>
            <a:r>
              <a:rPr lang="en-US" baseline="0" dirty="0"/>
              <a:t> commercial vs government</a:t>
            </a:r>
            <a:endParaRPr lang="en-US" dirty="0"/>
          </a:p>
          <a:p>
            <a:r>
              <a:rPr lang="en-US" dirty="0"/>
              <a:t>Some business names do</a:t>
            </a:r>
            <a:r>
              <a:rPr lang="en-US" baseline="0" dirty="0"/>
              <a:t> not identify what business does – example SMITH AND SONS – need to add “Paving roads for over 30 years”</a:t>
            </a:r>
          </a:p>
          <a:p>
            <a:r>
              <a:rPr lang="en-US" baseline="0" dirty="0"/>
              <a:t>Should have street address – PO BOX alone not impressive</a:t>
            </a:r>
          </a:p>
          <a:p>
            <a:r>
              <a:rPr lang="en-US" baseline="0" dirty="0"/>
              <a:t>NIPG codes for state </a:t>
            </a:r>
            <a:r>
              <a:rPr lang="en-US" sz="1200" kern="1200" dirty="0">
                <a:solidFill>
                  <a:schemeClr val="tx1"/>
                </a:solidFill>
                <a:latin typeface="+mn-lt"/>
                <a:ea typeface="+mn-ea"/>
                <a:cs typeface="+mn-cs"/>
              </a:rPr>
              <a:t>National Institute of Governmental </a:t>
            </a:r>
            <a:r>
              <a:rPr lang="en-US" sz="1200" kern="1200" dirty="0" err="1">
                <a:solidFill>
                  <a:schemeClr val="tx1"/>
                </a:solidFill>
                <a:latin typeface="+mn-lt"/>
                <a:ea typeface="+mn-ea"/>
                <a:cs typeface="+mn-cs"/>
              </a:rPr>
              <a:t>Purchasings</a:t>
            </a:r>
            <a:r>
              <a:rPr lang="en-US" sz="1200" kern="1200" dirty="0">
                <a:solidFill>
                  <a:schemeClr val="tx1"/>
                </a:solidFill>
                <a:latin typeface="+mn-lt"/>
                <a:ea typeface="+mn-ea"/>
                <a:cs typeface="+mn-cs"/>
              </a:rPr>
              <a:t>' Commodity/Services Code</a:t>
            </a:r>
          </a:p>
          <a:p>
            <a:r>
              <a:rPr lang="en-US" sz="1200" kern="1200" dirty="0">
                <a:solidFill>
                  <a:schemeClr val="tx1"/>
                </a:solidFill>
                <a:latin typeface="+mn-lt"/>
                <a:ea typeface="+mn-ea"/>
                <a:cs typeface="+mn-cs"/>
              </a:rPr>
              <a:t>Website – even if a small </a:t>
            </a:r>
            <a:r>
              <a:rPr lang="en-US" sz="1200" kern="1200" dirty="0" err="1">
                <a:solidFill>
                  <a:schemeClr val="tx1"/>
                </a:solidFill>
                <a:latin typeface="+mn-lt"/>
                <a:ea typeface="+mn-ea"/>
                <a:cs typeface="+mn-cs"/>
              </a:rPr>
              <a:t>godaddy</a:t>
            </a:r>
            <a:r>
              <a:rPr lang="en-US" sz="1200" kern="1200" dirty="0">
                <a:solidFill>
                  <a:schemeClr val="tx1"/>
                </a:solidFill>
                <a:latin typeface="+mn-lt"/>
                <a:ea typeface="+mn-ea"/>
                <a:cs typeface="+mn-cs"/>
              </a:rPr>
              <a:t> site – very important for follow on </a:t>
            </a:r>
          </a:p>
          <a:p>
            <a:r>
              <a:rPr lang="en-US" sz="1200" kern="1200" dirty="0">
                <a:solidFill>
                  <a:schemeClr val="tx1"/>
                </a:solidFill>
                <a:latin typeface="+mn-lt"/>
                <a:ea typeface="+mn-ea"/>
                <a:cs typeface="+mn-cs"/>
              </a:rPr>
              <a:t>All small business designations – fed, state, local</a:t>
            </a:r>
          </a:p>
          <a:p>
            <a:r>
              <a:rPr lang="en-US" sz="1200" kern="1200" dirty="0">
                <a:solidFill>
                  <a:schemeClr val="tx1"/>
                </a:solidFill>
                <a:latin typeface="+mn-lt"/>
                <a:ea typeface="+mn-ea"/>
                <a:cs typeface="+mn-cs"/>
              </a:rPr>
              <a:t>Recognizable award – 2018 Minority Business of the Year or 2018 Manufacturer of the year</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a:xfrm>
            <a:off x="5271205" y="6667712"/>
            <a:ext cx="4032568" cy="352214"/>
          </a:xfrm>
          <a:prstGeom prst="rect">
            <a:avLst/>
          </a:prstGeom>
        </p:spPr>
        <p:txBody>
          <a:bodyPr lIns="91431" tIns="45715" rIns="91431" bIns="45715"/>
          <a:lstStyle/>
          <a:p>
            <a:fld id="{03FBE617-8962-4746-ABA7-DDF00843F366}" type="slidenum">
              <a:rPr lang="en-US" smtClean="0"/>
              <a:t>45</a:t>
            </a:fld>
            <a:endParaRPr lang="en-US"/>
          </a:p>
        </p:txBody>
      </p:sp>
    </p:spTree>
    <p:extLst>
      <p:ext uri="{BB962C8B-B14F-4D97-AF65-F5344CB8AC3E}">
        <p14:creationId xmlns:p14="http://schemas.microsoft.com/office/powerpoint/2010/main" val="380488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6393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140A9-11FD-AB46-B99D-C1331D8D84D1}" type="slidenum">
              <a:rPr lang="en-US" smtClean="0"/>
              <a:t>9</a:t>
            </a:fld>
            <a:endParaRPr lang="en-US"/>
          </a:p>
        </p:txBody>
      </p:sp>
    </p:spTree>
    <p:extLst>
      <p:ext uri="{BB962C8B-B14F-4D97-AF65-F5344CB8AC3E}">
        <p14:creationId xmlns:p14="http://schemas.microsoft.com/office/powerpoint/2010/main" val="541770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1162050"/>
            <a:ext cx="3368675" cy="25257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140A9-11FD-AB46-B99D-C1331D8D84D1}" type="slidenum">
              <a:rPr lang="en-US" smtClean="0"/>
              <a:t>10</a:t>
            </a:fld>
            <a:endParaRPr lang="en-US"/>
          </a:p>
        </p:txBody>
      </p:sp>
    </p:spTree>
    <p:extLst>
      <p:ext uri="{BB962C8B-B14F-4D97-AF65-F5344CB8AC3E}">
        <p14:creationId xmlns:p14="http://schemas.microsoft.com/office/powerpoint/2010/main" val="1859925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6913" y="573088"/>
            <a:ext cx="2922587" cy="2190750"/>
          </a:xfrm>
        </p:spPr>
      </p:sp>
      <p:sp>
        <p:nvSpPr>
          <p:cNvPr id="3" name="Notes Placeholder 2"/>
          <p:cNvSpPr>
            <a:spLocks noGrp="1"/>
          </p:cNvSpPr>
          <p:nvPr>
            <p:ph type="body" idx="1"/>
          </p:nvPr>
        </p:nvSpPr>
        <p:spPr/>
        <p:txBody>
          <a:bodyPr/>
          <a:lstStyle/>
          <a:p>
            <a:pPr marL="342881" indent="-342881" eaLnBrk="0" hangingPunct="0">
              <a:spcBef>
                <a:spcPts val="290"/>
              </a:spcBef>
              <a:buClr>
                <a:srgbClr val="595959"/>
              </a:buClr>
              <a:buSzPts val="1050"/>
              <a:buFont typeface="Wingdings" panose="05000000000000000000" pitchFamily="2" charset="2"/>
              <a:buChar char="Ø"/>
              <a:tabLst>
                <a:tab pos="1181034" algn="l"/>
              </a:tabLst>
            </a:pPr>
            <a:r>
              <a:rPr lang="en-US" b="1" dirty="0">
                <a:latin typeface="Source Sans Pro" panose="020B0503030403020204"/>
                <a:ea typeface="Times New Roman" panose="02020603050405020304" pitchFamily="18" charset="0"/>
                <a:cs typeface="Symbol" panose="05050102010706020507" pitchFamily="18" charset="2"/>
              </a:rPr>
              <a:t>Targeted Set-asides and Acquisition Goals</a:t>
            </a:r>
            <a:endParaRPr lang="en-US" dirty="0">
              <a:latin typeface="Source Sans Pro" panose="020B0503030403020204"/>
              <a:ea typeface="Times New Roman" panose="02020603050405020304" pitchFamily="18" charset="0"/>
              <a:cs typeface="Symbol" panose="05050102010706020507" pitchFamily="18" charset="2"/>
            </a:endParaRPr>
          </a:p>
          <a:p>
            <a:pPr marL="742909" lvl="1" indent="-285734" eaLnBrk="0" hangingPunct="0">
              <a:spcBef>
                <a:spcPts val="290"/>
              </a:spcBef>
              <a:buSzPts val="1300"/>
              <a:buFont typeface="Courier New" panose="02070309020205020404" pitchFamily="49" charset="0"/>
              <a:buChar char="o"/>
              <a:tabLst>
                <a:tab pos="1181034" algn="l"/>
              </a:tabLst>
            </a:pPr>
            <a:r>
              <a:rPr lang="en-US" dirty="0">
                <a:latin typeface="Source Sans Pro" panose="020B0503030403020204"/>
                <a:ea typeface="Times New Roman" panose="02020603050405020304" pitchFamily="18" charset="0"/>
                <a:cs typeface="Source Sans Pro" panose="020B0503030403020204"/>
              </a:rPr>
              <a:t>Women-owned small businesses - (5%)</a:t>
            </a:r>
          </a:p>
          <a:p>
            <a:pPr marL="742909" lvl="1" indent="-285734" eaLnBrk="0" hangingPunct="0">
              <a:spcBef>
                <a:spcPts val="290"/>
              </a:spcBef>
              <a:buSzPts val="1300"/>
              <a:buFont typeface="Courier New" panose="02070309020205020404" pitchFamily="49" charset="0"/>
              <a:buChar char="o"/>
              <a:tabLst>
                <a:tab pos="1181034" algn="l"/>
              </a:tabLst>
            </a:pPr>
            <a:r>
              <a:rPr lang="en-US" dirty="0">
                <a:latin typeface="Source Sans Pro" panose="020B0503030403020204"/>
                <a:ea typeface="Times New Roman" panose="02020603050405020304" pitchFamily="18" charset="0"/>
                <a:cs typeface="Source Sans Pro" panose="020B0503030403020204"/>
              </a:rPr>
              <a:t>Small disadvantaged businesses </a:t>
            </a:r>
            <a:r>
              <a:rPr lang="en-US" sz="1100" dirty="0">
                <a:latin typeface="Source Sans Pro" panose="020B0503030403020204"/>
              </a:rPr>
              <a:t>including 8(a) certified </a:t>
            </a:r>
            <a:r>
              <a:rPr lang="en-US" sz="1100" b="1" dirty="0">
                <a:latin typeface="Source Sans Pro" panose="020B0503030403020204"/>
              </a:rPr>
              <a:t>- </a:t>
            </a:r>
            <a:r>
              <a:rPr lang="en-US" dirty="0">
                <a:latin typeface="Source Sans Pro" panose="020B0503030403020204"/>
                <a:ea typeface="Times New Roman" panose="02020603050405020304" pitchFamily="18" charset="0"/>
                <a:cs typeface="Source Sans Pro" panose="020B0503030403020204"/>
              </a:rPr>
              <a:t>(12%)</a:t>
            </a:r>
          </a:p>
          <a:p>
            <a:pPr marL="742909" lvl="1" indent="-285734" eaLnBrk="0" hangingPunct="0">
              <a:spcBef>
                <a:spcPts val="290"/>
              </a:spcBef>
              <a:buSzPts val="1300"/>
              <a:buFont typeface="Courier New" panose="02070309020205020404" pitchFamily="49" charset="0"/>
              <a:buChar char="o"/>
              <a:tabLst>
                <a:tab pos="1181034" algn="l"/>
              </a:tabLst>
            </a:pPr>
            <a:r>
              <a:rPr lang="en-US" dirty="0">
                <a:latin typeface="Source Sans Pro" panose="020B0503030403020204"/>
                <a:ea typeface="Times New Roman" panose="02020603050405020304" pitchFamily="18" charset="0"/>
                <a:cs typeface="Source Sans Pro" panose="020B0503030403020204"/>
              </a:rPr>
              <a:t>HUBZone - (3%) </a:t>
            </a:r>
          </a:p>
          <a:p>
            <a:pPr marL="742909" lvl="1" indent="-285734" eaLnBrk="0" hangingPunct="0">
              <a:spcBef>
                <a:spcPts val="290"/>
              </a:spcBef>
              <a:buSzPts val="1300"/>
              <a:buFont typeface="Courier New" panose="02070309020205020404" pitchFamily="49" charset="0"/>
              <a:buChar char="o"/>
              <a:tabLst>
                <a:tab pos="1181034" algn="l"/>
              </a:tabLst>
            </a:pPr>
            <a:r>
              <a:rPr lang="en-US" dirty="0">
                <a:latin typeface="Source Sans Pro" panose="020B0503030403020204"/>
                <a:ea typeface="Times New Roman" panose="02020603050405020304" pitchFamily="18" charset="0"/>
                <a:cs typeface="Source Sans Pro" panose="020B0503030403020204"/>
              </a:rPr>
              <a:t>Service-disabled veteran-owned small businesses - (3%) </a:t>
            </a:r>
          </a:p>
          <a:p>
            <a:pPr marL="742909" lvl="1" indent="-285734" eaLnBrk="0" hangingPunct="0">
              <a:spcBef>
                <a:spcPts val="290"/>
              </a:spcBef>
              <a:buSzPts val="1300"/>
              <a:buFont typeface="Courier New" panose="02070309020205020404" pitchFamily="49" charset="0"/>
              <a:buChar char="o"/>
              <a:tabLst>
                <a:tab pos="1181034" algn="l"/>
              </a:tabLst>
            </a:pPr>
            <a:r>
              <a:rPr lang="en-US" dirty="0">
                <a:latin typeface="Source Sans Pro" panose="020B0503030403020204"/>
                <a:ea typeface="Times New Roman" panose="02020603050405020304" pitchFamily="18" charset="0"/>
                <a:cs typeface="Source Sans Pro" panose="020B0503030403020204"/>
              </a:rPr>
              <a:t>Overall small business goal of 23%</a:t>
            </a:r>
          </a:p>
          <a:p>
            <a:pPr marL="171441" indent="-171441" eaLnBrk="0" hangingPunct="0">
              <a:spcBef>
                <a:spcPts val="290"/>
              </a:spcBef>
              <a:buClr>
                <a:srgbClr val="595959"/>
              </a:buClr>
              <a:buSzPts val="1050"/>
              <a:buFont typeface="Wingdings" panose="05000000000000000000" pitchFamily="2" charset="2"/>
              <a:buChar char="Ø"/>
              <a:tabLst>
                <a:tab pos="1181034" algn="l"/>
              </a:tabLst>
            </a:pPr>
            <a:r>
              <a:rPr lang="en-US" dirty="0">
                <a:latin typeface="Source Sans Pro" panose="020B0503030403020204"/>
                <a:ea typeface="Times New Roman" panose="02020603050405020304" pitchFamily="18" charset="0"/>
                <a:cs typeface="Symbol" panose="05050102010706020507" pitchFamily="18" charset="2"/>
              </a:rPr>
              <a:t>Set-asides are reserved for small business between the Micro-purchase Threshold and the Simplified Acquisition Threshold.  </a:t>
            </a:r>
          </a:p>
          <a:p>
            <a:pPr marL="171441" indent="-171441" eaLnBrk="0" hangingPunct="0">
              <a:spcBef>
                <a:spcPts val="290"/>
              </a:spcBef>
              <a:buClr>
                <a:srgbClr val="595959"/>
              </a:buClr>
              <a:buSzPts val="1050"/>
              <a:buFont typeface="Wingdings" panose="05000000000000000000" pitchFamily="2" charset="2"/>
              <a:buChar char="Ø"/>
              <a:tabLst>
                <a:tab pos="1181034" algn="l"/>
              </a:tabLst>
            </a:pPr>
            <a:endParaRPr lang="en-US" dirty="0">
              <a:latin typeface="Source Sans Pro" panose="020B0503030403020204"/>
              <a:ea typeface="Times New Roman" panose="02020603050405020304" pitchFamily="18" charset="0"/>
              <a:cs typeface="Symbol" panose="05050102010706020507" pitchFamily="18" charset="2"/>
            </a:endParaRPr>
          </a:p>
          <a:p>
            <a:pPr marL="171441" indent="-171441" eaLnBrk="0" hangingPunct="0">
              <a:spcBef>
                <a:spcPts val="290"/>
              </a:spcBef>
              <a:buClr>
                <a:srgbClr val="595959"/>
              </a:buClr>
              <a:buSzPts val="1050"/>
              <a:buFont typeface="Wingdings" panose="05000000000000000000" pitchFamily="2" charset="2"/>
              <a:buChar char="Ø"/>
              <a:tabLst>
                <a:tab pos="1181034" algn="l"/>
              </a:tabLst>
            </a:pPr>
            <a:endParaRPr lang="en-US" dirty="0">
              <a:latin typeface="Source Sans Pro" panose="020B0503030403020204"/>
              <a:ea typeface="Times New Roman" panose="02020603050405020304" pitchFamily="18" charset="0"/>
              <a:cs typeface="Symbol" panose="05050102010706020507" pitchFamily="18" charset="2"/>
            </a:endParaRPr>
          </a:p>
          <a:p>
            <a:pPr marL="0" indent="0" eaLnBrk="0" hangingPunct="0">
              <a:spcBef>
                <a:spcPts val="290"/>
              </a:spcBef>
              <a:buClr>
                <a:srgbClr val="595959"/>
              </a:buClr>
              <a:buSzPts val="1050"/>
              <a:buFont typeface="Wingdings" panose="05000000000000000000" pitchFamily="2" charset="2"/>
              <a:buNone/>
              <a:tabLst>
                <a:tab pos="1181034" algn="l"/>
              </a:tabLst>
            </a:pPr>
            <a:endParaRPr lang="en-US" dirty="0">
              <a:latin typeface="Source Sans Pro" panose="020B0503030403020204"/>
              <a:ea typeface="Times New Roman" panose="02020603050405020304" pitchFamily="18" charset="0"/>
              <a:cs typeface="Symbol" panose="05050102010706020507" pitchFamily="18" charset="2"/>
            </a:endParaRPr>
          </a:p>
        </p:txBody>
      </p:sp>
      <p:sp>
        <p:nvSpPr>
          <p:cNvPr id="4" name="Slide Number Placeholder 3"/>
          <p:cNvSpPr>
            <a:spLocks noGrp="1"/>
          </p:cNvSpPr>
          <p:nvPr>
            <p:ph type="sldNum" sz="quarter" idx="10"/>
          </p:nvPr>
        </p:nvSpPr>
        <p:spPr/>
        <p:txBody>
          <a:bodyPr/>
          <a:lstStyle/>
          <a:p>
            <a:fld id="{452140A9-11FD-AB46-B99D-C1331D8D84D1}" type="slidenum">
              <a:rPr lang="en-US" smtClean="0"/>
              <a:t>11</a:t>
            </a:fld>
            <a:endParaRPr lang="en-US" dirty="0"/>
          </a:p>
        </p:txBody>
      </p:sp>
    </p:spTree>
    <p:extLst>
      <p:ext uri="{BB962C8B-B14F-4D97-AF65-F5344CB8AC3E}">
        <p14:creationId xmlns:p14="http://schemas.microsoft.com/office/powerpoint/2010/main" val="1654498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3238" y="1143000"/>
            <a:ext cx="3311525" cy="2484438"/>
          </a:xfrm>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FY2021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Wisconsin’s small businesses received $1,103,378,633 (18% of total WI contract dollars) of business with the U.S. Government. </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SDB– Amount: $417,446,937</a:t>
            </a:r>
          </a:p>
          <a:p>
            <a:pPr lvl="1"/>
            <a:endParaRPr lang="en-US" sz="1200" kern="1200" dirty="0">
              <a:solidFill>
                <a:schemeClr val="tx1"/>
              </a:solidFill>
              <a:effectLst/>
              <a:latin typeface="+mn-lt"/>
              <a:ea typeface="+mn-ea"/>
              <a:cs typeface="+mn-cs"/>
            </a:endParaRPr>
          </a:p>
          <a:p>
            <a:pPr lvl="1"/>
            <a:endParaRPr lang="en-US" sz="14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2140A9-11FD-AB46-B99D-C1331D8D84D1}" type="slidenum">
              <a:rPr lang="en-US" smtClean="0"/>
              <a:t>12</a:t>
            </a:fld>
            <a:endParaRPr lang="en-US"/>
          </a:p>
        </p:txBody>
      </p:sp>
    </p:spTree>
    <p:extLst>
      <p:ext uri="{BB962C8B-B14F-4D97-AF65-F5344CB8AC3E}">
        <p14:creationId xmlns:p14="http://schemas.microsoft.com/office/powerpoint/2010/main" val="3341215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1162050"/>
            <a:ext cx="3368675" cy="2525713"/>
          </a:xfrm>
        </p:spPr>
      </p:sp>
      <p:sp>
        <p:nvSpPr>
          <p:cNvPr id="3" name="Notes Placeholder 2"/>
          <p:cNvSpPr>
            <a:spLocks noGrp="1"/>
          </p:cNvSpPr>
          <p:nvPr>
            <p:ph type="body" idx="1"/>
          </p:nvPr>
        </p:nvSpPr>
        <p:spPr/>
        <p:txBody>
          <a:bodyPr/>
          <a:lstStyle/>
          <a:p>
            <a:pPr lvl="0" eaLnBrk="0" hangingPunct="0"/>
            <a:r>
              <a:rPr lang="en-US" dirty="0"/>
              <a:t>Designed to assist socially and economically disadvantaged owned small businesses compete in the federal marketplace.</a:t>
            </a:r>
          </a:p>
          <a:p>
            <a:pPr lvl="0" eaLnBrk="0" hangingPunct="0"/>
            <a:r>
              <a:rPr lang="en-US" dirty="0"/>
              <a:t>A certified firm has the potential to receive sole source contracts (no competition) up to $4.5 million for goods and services, including construction, and $7.0 million for manufacturing requirements.</a:t>
            </a:r>
          </a:p>
          <a:p>
            <a:pPr lvl="0" eaLnBrk="0" hangingPunct="0"/>
            <a:r>
              <a:rPr lang="en-US" dirty="0"/>
              <a:t>A certified firm has only one 9-year tenure in this program. The first 4 years are considered a development stage and the last 5 years are considered a transitional stage.</a:t>
            </a:r>
          </a:p>
          <a:p>
            <a:pPr lvl="0" eaLnBrk="0" hangingPunct="0"/>
            <a:r>
              <a:rPr lang="en-US" dirty="0"/>
              <a:t>Continuation in the program is dependent upon the firm’s continuing eligibility as a socially and economically disadvantaged firm with day-to-day management control by the individual upon whom eligibility is based.</a:t>
            </a:r>
          </a:p>
          <a:p>
            <a:pPr lvl="0" eaLnBrk="0" hangingPunct="0"/>
            <a:r>
              <a:rPr lang="en-US" dirty="0"/>
              <a:t>Sole source awards vs. competition.</a:t>
            </a:r>
          </a:p>
          <a:p>
            <a:pPr lvl="0" eaLnBrk="0" hangingPunct="0"/>
            <a:r>
              <a:rPr lang="en-US" dirty="0"/>
              <a:t>Most popular/most used contracting vehicle in government.</a:t>
            </a:r>
          </a:p>
          <a:p>
            <a:pPr lvl="0" eaLnBrk="0" hangingPunct="0"/>
            <a:r>
              <a:rPr lang="en-US" dirty="0"/>
              <a:t>Identify in System Award Management (SAM) as an 8(a) firm.</a:t>
            </a:r>
          </a:p>
          <a:p>
            <a:pPr lvl="0" eaLnBrk="0" hangingPunct="0"/>
            <a:r>
              <a:rPr lang="en-US" dirty="0"/>
              <a:t>Contract opportunities which are only available for 8(a) firms.</a:t>
            </a:r>
          </a:p>
          <a:p>
            <a:pPr lvl="0" eaLnBrk="0" hangingPunct="0"/>
            <a:r>
              <a:rPr lang="en-US" dirty="0"/>
              <a:t>Available to obtain a Mentor and waive affiliation for purposes of competing on larger federal contracts as a joint venture.</a:t>
            </a:r>
          </a:p>
          <a:p>
            <a:pPr lvl="0" eaLnBrk="0" hangingPunct="0"/>
            <a:r>
              <a:rPr lang="en-US" dirty="0"/>
              <a:t>Take advantage of specialized training, counseling, marketing, technical and management assistance, and high-level executive development provided by SBA and our resource partners.</a:t>
            </a:r>
          </a:p>
        </p:txBody>
      </p:sp>
      <p:sp>
        <p:nvSpPr>
          <p:cNvPr id="4" name="Slide Number Placeholder 3"/>
          <p:cNvSpPr>
            <a:spLocks noGrp="1"/>
          </p:cNvSpPr>
          <p:nvPr>
            <p:ph type="sldNum" sz="quarter" idx="10"/>
          </p:nvPr>
        </p:nvSpPr>
        <p:spPr/>
        <p:txBody>
          <a:bodyPr/>
          <a:lstStyle/>
          <a:p>
            <a:fld id="{452140A9-11FD-AB46-B99D-C1331D8D84D1}" type="slidenum">
              <a:rPr lang="en-US" smtClean="0"/>
              <a:t>13</a:t>
            </a:fld>
            <a:endParaRPr lang="en-US" dirty="0"/>
          </a:p>
        </p:txBody>
      </p:sp>
    </p:spTree>
    <p:extLst>
      <p:ext uri="{BB962C8B-B14F-4D97-AF65-F5344CB8AC3E}">
        <p14:creationId xmlns:p14="http://schemas.microsoft.com/office/powerpoint/2010/main" val="219740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1663" y="1181100"/>
            <a:ext cx="3424237" cy="2568575"/>
          </a:xfrm>
        </p:spPr>
      </p:sp>
      <p:sp>
        <p:nvSpPr>
          <p:cNvPr id="3" name="Notes Placeholder 2"/>
          <p:cNvSpPr>
            <a:spLocks noGrp="1"/>
          </p:cNvSpPr>
          <p:nvPr>
            <p:ph type="body" idx="1"/>
          </p:nvPr>
        </p:nvSpPr>
        <p:spPr/>
        <p:txBody>
          <a:bodyPr/>
          <a:lstStyle/>
          <a:p>
            <a:pPr lvl="0" eaLnBrk="0" hangingPunct="0"/>
            <a:r>
              <a:rPr lang="en-US" b="1" dirty="0"/>
              <a:t>Participation</a:t>
            </a:r>
            <a:endParaRPr lang="en-US" dirty="0"/>
          </a:p>
          <a:p>
            <a:pPr lvl="1" eaLnBrk="0" hangingPunct="0"/>
            <a:r>
              <a:rPr lang="en-US" dirty="0"/>
              <a:t>Participation in the program is divided into two phases over nine years: a four-year developmental stage and a five-year transition stage.  </a:t>
            </a:r>
            <a:endParaRPr lang="en-US" sz="1100" dirty="0"/>
          </a:p>
          <a:p>
            <a:pPr lvl="1" eaLnBrk="0" hangingPunct="0"/>
            <a:r>
              <a:rPr lang="en-US" dirty="0"/>
              <a:t>Continuation in the program is dependent on staying in compliance with program requirements. </a:t>
            </a:r>
            <a:endParaRPr lang="en-US" sz="1100" dirty="0"/>
          </a:p>
          <a:p>
            <a:pPr lvl="1" eaLnBrk="0" hangingPunct="0"/>
            <a:r>
              <a:rPr lang="en-US" dirty="0"/>
              <a:t>Participation is ONE TIME ONLY for firms and individuals.  </a:t>
            </a:r>
            <a:endParaRPr lang="en-US" sz="1100" dirty="0"/>
          </a:p>
          <a:p>
            <a:pPr lvl="0" eaLnBrk="0" hangingPunct="0"/>
            <a:r>
              <a:rPr lang="en-US" b="1" dirty="0"/>
              <a:t>Continued Eligibility</a:t>
            </a:r>
            <a:endParaRPr lang="en-US" dirty="0"/>
          </a:p>
          <a:p>
            <a:pPr lvl="1" eaLnBrk="0" hangingPunct="0"/>
            <a:r>
              <a:rPr lang="en-US" dirty="0"/>
              <a:t>Timely submission of 8(a) Annual update; access to individual and business records; including submission of year-end financial statements and tax returns.</a:t>
            </a:r>
            <a:endParaRPr lang="en-US" sz="1100" dirty="0"/>
          </a:p>
          <a:p>
            <a:pPr lvl="1" eaLnBrk="0" hangingPunct="0"/>
            <a:r>
              <a:rPr lang="en-US" dirty="0"/>
              <a:t>Inform SBA of all material changes.</a:t>
            </a:r>
            <a:endParaRPr lang="en-US" sz="1100" dirty="0"/>
          </a:p>
          <a:p>
            <a:pPr lvl="1" eaLnBrk="0" hangingPunct="0"/>
            <a:r>
              <a:rPr lang="en-US" dirty="0"/>
              <a:t>SBA’s prior written approval is required on business structure changes, ownership changes, name changes and management changes.  (A firm can be terminated from the program by not gaining SBA’s prior written approval.)</a:t>
            </a:r>
            <a:endParaRPr lang="en-US" sz="1100" dirty="0"/>
          </a:p>
          <a:p>
            <a:pPr lvl="1" eaLnBrk="0" hangingPunct="0"/>
            <a:r>
              <a:rPr lang="en-US" dirty="0"/>
              <a:t>Maintain System for Award Management (SAM) and Dynamic Small Business Search (DSBS) profiles, at all times. </a:t>
            </a:r>
            <a:endParaRPr lang="en-US" sz="1100" dirty="0"/>
          </a:p>
        </p:txBody>
      </p:sp>
      <p:sp>
        <p:nvSpPr>
          <p:cNvPr id="4" name="Slide Number Placeholder 3"/>
          <p:cNvSpPr>
            <a:spLocks noGrp="1"/>
          </p:cNvSpPr>
          <p:nvPr>
            <p:ph type="sldNum" sz="quarter" idx="10"/>
          </p:nvPr>
        </p:nvSpPr>
        <p:spPr/>
        <p:txBody>
          <a:bodyPr/>
          <a:lstStyle/>
          <a:p>
            <a:fld id="{452140A9-11FD-AB46-B99D-C1331D8D84D1}" type="slidenum">
              <a:rPr lang="en-US" smtClean="0"/>
              <a:t>14</a:t>
            </a:fld>
            <a:endParaRPr lang="en-US"/>
          </a:p>
        </p:txBody>
      </p:sp>
    </p:spTree>
    <p:extLst>
      <p:ext uri="{BB962C8B-B14F-4D97-AF65-F5344CB8AC3E}">
        <p14:creationId xmlns:p14="http://schemas.microsoft.com/office/powerpoint/2010/main" val="2800645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1663" y="1181100"/>
            <a:ext cx="3424237" cy="2568575"/>
          </a:xfrm>
        </p:spPr>
      </p:sp>
      <p:sp>
        <p:nvSpPr>
          <p:cNvPr id="3" name="Notes Placeholder 2"/>
          <p:cNvSpPr>
            <a:spLocks noGrp="1"/>
          </p:cNvSpPr>
          <p:nvPr>
            <p:ph type="body" idx="1"/>
          </p:nvPr>
        </p:nvSpPr>
        <p:spPr/>
        <p:txBody>
          <a:bodyPr/>
          <a:lstStyle/>
          <a:p>
            <a:pPr lvl="0" eaLnBrk="0" hangingPunct="0"/>
            <a:r>
              <a:rPr lang="en-US" dirty="0"/>
              <a:t>The potential business must:</a:t>
            </a:r>
          </a:p>
          <a:p>
            <a:pPr lvl="1" eaLnBrk="0" hangingPunct="0"/>
            <a:r>
              <a:rPr lang="en-US" dirty="0"/>
              <a:t>Be in business for at least two years in its primary NAICS Code. This will be verified by federal tax returns to demonstrate their potential for success.</a:t>
            </a:r>
          </a:p>
          <a:p>
            <a:pPr lvl="1" eaLnBrk="0" hangingPunct="0"/>
            <a:r>
              <a:rPr lang="en-US" dirty="0"/>
              <a:t>Be able to maintain a balance between their commercial business and government business.</a:t>
            </a:r>
          </a:p>
          <a:p>
            <a:pPr lvl="1" eaLnBrk="0" hangingPunct="0"/>
            <a:r>
              <a:rPr lang="en-US" dirty="0"/>
              <a:t>Be able to market the firm’s business.</a:t>
            </a:r>
          </a:p>
          <a:p>
            <a:pPr lvl="1" eaLnBrk="0" hangingPunct="0"/>
            <a:r>
              <a:rPr lang="en-US" dirty="0"/>
              <a:t>Be a small business concern in its primary industry classification (NAICS Code), determined by revenue or employees.</a:t>
            </a:r>
          </a:p>
          <a:p>
            <a:pPr lvl="1" eaLnBrk="0" hangingPunct="0"/>
            <a:r>
              <a:rPr lang="en-US" dirty="0"/>
              <a:t>At least 51% unconditionally and directly owned by one or more socially and economically disadvantaged individuals who are citizens of the United States, except for concerns owned by Indian tribes, Alaska Native Corporations, Native Hawaiian Organizations or Community. development Corporations. </a:t>
            </a:r>
          </a:p>
          <a:p>
            <a:pPr lvl="1" eaLnBrk="0" hangingPunct="0"/>
            <a:r>
              <a:rPr lang="en-US" dirty="0"/>
              <a:t>Socially and economically disadvantaged firms whose ability to compete in free enterprise has been impaired due to diminished capital and credit opportunities. As well as those who have been subjected to racial or ethnic prejudice or cultural bias within American society because of their identification as members of groups without regard to their individual qualities.</a:t>
            </a:r>
          </a:p>
        </p:txBody>
      </p:sp>
      <p:sp>
        <p:nvSpPr>
          <p:cNvPr id="4" name="Slide Number Placeholder 3"/>
          <p:cNvSpPr>
            <a:spLocks noGrp="1"/>
          </p:cNvSpPr>
          <p:nvPr>
            <p:ph type="sldNum" sz="quarter" idx="10"/>
          </p:nvPr>
        </p:nvSpPr>
        <p:spPr/>
        <p:txBody>
          <a:bodyPr/>
          <a:lstStyle/>
          <a:p>
            <a:fld id="{452140A9-11FD-AB46-B99D-C1331D8D84D1}" type="slidenum">
              <a:rPr lang="en-US" smtClean="0"/>
              <a:t>15</a:t>
            </a:fld>
            <a:endParaRPr lang="en-US" dirty="0"/>
          </a:p>
        </p:txBody>
      </p:sp>
    </p:spTree>
    <p:extLst>
      <p:ext uri="{BB962C8B-B14F-4D97-AF65-F5344CB8AC3E}">
        <p14:creationId xmlns:p14="http://schemas.microsoft.com/office/powerpoint/2010/main" val="219402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44D5E-C730-6CD9-6ECC-BE2E7649BC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FBA4EE-F8AA-942C-7164-0DAD2966B4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64A60D-EBE7-D6EB-29DB-D1744677A037}"/>
              </a:ext>
            </a:extLst>
          </p:cNvPr>
          <p:cNvSpPr>
            <a:spLocks noGrp="1"/>
          </p:cNvSpPr>
          <p:nvPr>
            <p:ph type="dt" sz="half" idx="10"/>
          </p:nvPr>
        </p:nvSpPr>
        <p:spPr/>
        <p:txBody>
          <a:bodyPr/>
          <a:lstStyle/>
          <a:p>
            <a:fld id="{139C87FE-07ED-46D6-A0A2-F220B1EFFD87}" type="datetimeFigureOut">
              <a:rPr lang="en-US" smtClean="0"/>
              <a:t>2/3/2023</a:t>
            </a:fld>
            <a:endParaRPr lang="en-US"/>
          </a:p>
        </p:txBody>
      </p:sp>
      <p:sp>
        <p:nvSpPr>
          <p:cNvPr id="5" name="Footer Placeholder 4">
            <a:extLst>
              <a:ext uri="{FF2B5EF4-FFF2-40B4-BE49-F238E27FC236}">
                <a16:creationId xmlns:a16="http://schemas.microsoft.com/office/drawing/2014/main" id="{DCBC0D89-6783-A566-AEBC-2EE188B75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DA26D-6257-DE62-D5ED-67A27430657A}"/>
              </a:ext>
            </a:extLst>
          </p:cNvPr>
          <p:cNvSpPr>
            <a:spLocks noGrp="1"/>
          </p:cNvSpPr>
          <p:nvPr>
            <p:ph type="sldNum" sz="quarter" idx="12"/>
          </p:nvPr>
        </p:nvSpPr>
        <p:spPr/>
        <p:txBody>
          <a:bodyPr/>
          <a:lstStyle/>
          <a:p>
            <a:fld id="{664A37E0-CB31-4603-99F4-8B153F57EB22}" type="slidenum">
              <a:rPr lang="en-US" smtClean="0"/>
              <a:t>‹#›</a:t>
            </a:fld>
            <a:endParaRPr lang="en-US"/>
          </a:p>
        </p:txBody>
      </p:sp>
    </p:spTree>
    <p:extLst>
      <p:ext uri="{BB962C8B-B14F-4D97-AF65-F5344CB8AC3E}">
        <p14:creationId xmlns:p14="http://schemas.microsoft.com/office/powerpoint/2010/main" val="4222104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C3A30-6B47-E4CC-FD20-DF4FB9BABC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0D8BE-D48F-956E-1EA2-B848274ACB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67CB-42D1-9BFE-DE85-194C19269AC8}"/>
              </a:ext>
            </a:extLst>
          </p:cNvPr>
          <p:cNvSpPr>
            <a:spLocks noGrp="1"/>
          </p:cNvSpPr>
          <p:nvPr>
            <p:ph type="dt" sz="half" idx="10"/>
          </p:nvPr>
        </p:nvSpPr>
        <p:spPr/>
        <p:txBody>
          <a:bodyPr/>
          <a:lstStyle/>
          <a:p>
            <a:fld id="{139C87FE-07ED-46D6-A0A2-F220B1EFFD87}" type="datetimeFigureOut">
              <a:rPr lang="en-US" smtClean="0"/>
              <a:t>2/3/2023</a:t>
            </a:fld>
            <a:endParaRPr lang="en-US"/>
          </a:p>
        </p:txBody>
      </p:sp>
      <p:sp>
        <p:nvSpPr>
          <p:cNvPr id="5" name="Footer Placeholder 4">
            <a:extLst>
              <a:ext uri="{FF2B5EF4-FFF2-40B4-BE49-F238E27FC236}">
                <a16:creationId xmlns:a16="http://schemas.microsoft.com/office/drawing/2014/main" id="{9DF96982-7BC7-3B69-B717-EC4750E17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D1402-59E9-545C-6789-1AD7F27D95C7}"/>
              </a:ext>
            </a:extLst>
          </p:cNvPr>
          <p:cNvSpPr>
            <a:spLocks noGrp="1"/>
          </p:cNvSpPr>
          <p:nvPr>
            <p:ph type="sldNum" sz="quarter" idx="12"/>
          </p:nvPr>
        </p:nvSpPr>
        <p:spPr/>
        <p:txBody>
          <a:bodyPr/>
          <a:lstStyle/>
          <a:p>
            <a:fld id="{664A37E0-CB31-4603-99F4-8B153F57EB22}" type="slidenum">
              <a:rPr lang="en-US" smtClean="0"/>
              <a:t>‹#›</a:t>
            </a:fld>
            <a:endParaRPr lang="en-US"/>
          </a:p>
        </p:txBody>
      </p:sp>
    </p:spTree>
    <p:extLst>
      <p:ext uri="{BB962C8B-B14F-4D97-AF65-F5344CB8AC3E}">
        <p14:creationId xmlns:p14="http://schemas.microsoft.com/office/powerpoint/2010/main" val="1486662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9871BE-1333-D883-89CD-B9843A1467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C71124-3BDA-40CA-E4DB-2A3E2F0BCE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D85B0-20F4-803A-366A-3A55D9A4BFEC}"/>
              </a:ext>
            </a:extLst>
          </p:cNvPr>
          <p:cNvSpPr>
            <a:spLocks noGrp="1"/>
          </p:cNvSpPr>
          <p:nvPr>
            <p:ph type="dt" sz="half" idx="10"/>
          </p:nvPr>
        </p:nvSpPr>
        <p:spPr/>
        <p:txBody>
          <a:bodyPr/>
          <a:lstStyle/>
          <a:p>
            <a:fld id="{139C87FE-07ED-46D6-A0A2-F220B1EFFD87}" type="datetimeFigureOut">
              <a:rPr lang="en-US" smtClean="0"/>
              <a:t>2/3/2023</a:t>
            </a:fld>
            <a:endParaRPr lang="en-US"/>
          </a:p>
        </p:txBody>
      </p:sp>
      <p:sp>
        <p:nvSpPr>
          <p:cNvPr id="5" name="Footer Placeholder 4">
            <a:extLst>
              <a:ext uri="{FF2B5EF4-FFF2-40B4-BE49-F238E27FC236}">
                <a16:creationId xmlns:a16="http://schemas.microsoft.com/office/drawing/2014/main" id="{D2730C85-329D-C852-3ADB-114014B1C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C006A7-66D9-3394-5937-21AC4F45486C}"/>
              </a:ext>
            </a:extLst>
          </p:cNvPr>
          <p:cNvSpPr>
            <a:spLocks noGrp="1"/>
          </p:cNvSpPr>
          <p:nvPr>
            <p:ph type="sldNum" sz="quarter" idx="12"/>
          </p:nvPr>
        </p:nvSpPr>
        <p:spPr/>
        <p:txBody>
          <a:bodyPr/>
          <a:lstStyle/>
          <a:p>
            <a:fld id="{664A37E0-CB31-4603-99F4-8B153F57EB22}" type="slidenum">
              <a:rPr lang="en-US" smtClean="0"/>
              <a:t>‹#›</a:t>
            </a:fld>
            <a:endParaRPr lang="en-US"/>
          </a:p>
        </p:txBody>
      </p:sp>
    </p:spTree>
    <p:extLst>
      <p:ext uri="{BB962C8B-B14F-4D97-AF65-F5344CB8AC3E}">
        <p14:creationId xmlns:p14="http://schemas.microsoft.com/office/powerpoint/2010/main" val="3547496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pening With Title">
    <p:spTree>
      <p:nvGrpSpPr>
        <p:cNvPr id="1" name=""/>
        <p:cNvGrpSpPr/>
        <p:nvPr/>
      </p:nvGrpSpPr>
      <p:grpSpPr>
        <a:xfrm>
          <a:off x="0" y="0"/>
          <a:ext cx="0" cy="0"/>
          <a:chOff x="0" y="0"/>
          <a:chExt cx="0" cy="0"/>
        </a:xfrm>
      </p:grpSpPr>
      <p:pic>
        <p:nvPicPr>
          <p:cNvPr id="4" name="iStock_000018011268X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0882"/>
            <a:ext cx="12192000" cy="607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1P1A9574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7" y="5329240"/>
            <a:ext cx="3050117"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iStock_000050172376Lar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5330826"/>
            <a:ext cx="3048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 name="iStock_000014864330Large.jpg"/>
          <p:cNvPicPr>
            <a:picLocks noChangeAspect="1"/>
          </p:cNvPicPr>
          <p:nvPr/>
        </p:nvPicPr>
        <p:blipFill>
          <a:blip r:embed="rId5">
            <a:extLst>
              <a:ext uri="{28A0092B-C50C-407E-A947-70E740481C1C}">
                <a14:useLocalDpi xmlns:a14="http://schemas.microsoft.com/office/drawing/2010/main" val="0"/>
              </a:ext>
            </a:extLst>
          </a:blip>
          <a:srcRect t="28925"/>
          <a:stretch>
            <a:fillRect/>
          </a:stretch>
        </p:blipFill>
        <p:spPr bwMode="auto">
          <a:xfrm>
            <a:off x="6089651" y="5335590"/>
            <a:ext cx="3054349"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iStock_000006680172Large.jpg"/>
          <p:cNvPicPr>
            <a:picLocks noChangeAspect="1"/>
          </p:cNvPicPr>
          <p:nvPr/>
        </p:nvPicPr>
        <p:blipFill>
          <a:blip r:embed="rId6">
            <a:extLst>
              <a:ext uri="{28A0092B-C50C-407E-A947-70E740481C1C}">
                <a14:useLocalDpi xmlns:a14="http://schemas.microsoft.com/office/drawing/2010/main" val="0"/>
              </a:ext>
            </a:extLst>
          </a:blip>
          <a:srcRect t="13022"/>
          <a:stretch>
            <a:fillRect/>
          </a:stretch>
        </p:blipFill>
        <p:spPr bwMode="auto">
          <a:xfrm>
            <a:off x="9137651" y="5372100"/>
            <a:ext cx="3048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 name="pasted-image.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5291147"/>
            <a:ext cx="121920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 name="wpi_full_logo_white.ai"/>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787401" y="233363"/>
            <a:ext cx="2872638" cy="112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 name="Shape 37"/>
          <p:cNvSpPr>
            <a:spLocks noGrp="1"/>
          </p:cNvSpPr>
          <p:nvPr>
            <p:ph type="sldNum" sz="quarter" idx="15"/>
          </p:nvPr>
        </p:nvSpPr>
        <p:spPr>
          <a:xfrm>
            <a:off x="8610600" y="6356350"/>
            <a:ext cx="2743200" cy="365125"/>
          </a:xfrm>
          <a:prstGeom prst="rect">
            <a:avLst/>
          </a:prstGeom>
        </p:spPr>
        <p:txBody>
          <a:bodyPr/>
          <a:lstStyle>
            <a:lvl1pPr algn="l" eaLnBrk="0">
              <a:defRPr>
                <a:solidFill>
                  <a:schemeClr val="tx1"/>
                </a:solidFill>
                <a:latin typeface="Arial" panose="020B0604020202020204" pitchFamily="34" charset="0"/>
              </a:defRPr>
            </a:lvl1pPr>
          </a:lstStyle>
          <a:p>
            <a:pPr>
              <a:defRPr/>
            </a:pPr>
            <a:r>
              <a:rPr lang="en-US" altLang="en-US" dirty="0">
                <a:solidFill>
                  <a:prstClr val="black"/>
                </a:solidFill>
              </a:rPr>
              <a:t>9/24/19</a:t>
            </a:r>
          </a:p>
          <a:p>
            <a:pPr>
              <a:defRPr/>
            </a:pPr>
            <a:endParaRPr lang="en-US" altLang="en-US" dirty="0">
              <a:solidFill>
                <a:prstClr val="black"/>
              </a:solidFill>
            </a:endParaRPr>
          </a:p>
        </p:txBody>
      </p:sp>
    </p:spTree>
    <p:extLst>
      <p:ext uri="{BB962C8B-B14F-4D97-AF65-F5344CB8AC3E}">
        <p14:creationId xmlns:p14="http://schemas.microsoft.com/office/powerpoint/2010/main" val="168263774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BA Logo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0417" y="1606514"/>
            <a:ext cx="4471167" cy="3644973"/>
          </a:xfrm>
          <a:prstGeom prst="rect">
            <a:avLst/>
          </a:prstGeom>
        </p:spPr>
      </p:pic>
    </p:spTree>
    <p:extLst>
      <p:ext uri="{BB962C8B-B14F-4D97-AF65-F5344CB8AC3E}">
        <p14:creationId xmlns:p14="http://schemas.microsoft.com/office/powerpoint/2010/main" val="536287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hapter Slid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2235200"/>
            <a:ext cx="9144000" cy="2387600"/>
          </a:xfrm>
        </p:spPr>
        <p:txBody>
          <a:bodyPr anchor="ctr"/>
          <a:lstStyle>
            <a:lvl1pPr algn="ctr">
              <a:lnSpc>
                <a:spcPts val="4500"/>
              </a:lnSpc>
              <a:defRPr sz="4500">
                <a:solidFill>
                  <a:schemeClr val="bg1"/>
                </a:solidFill>
              </a:defRPr>
            </a:lvl1pPr>
          </a:lstStyle>
          <a:p>
            <a:r>
              <a:rPr lang="en-US" dirty="0"/>
              <a:t>Click to edit Master </a:t>
            </a:r>
            <a:br>
              <a:rPr lang="en-US" dirty="0"/>
            </a:br>
            <a:r>
              <a:rPr lang="en-US" dirty="0"/>
              <a:t>chapter style</a:t>
            </a:r>
          </a:p>
        </p:txBody>
      </p:sp>
    </p:spTree>
    <p:extLst>
      <p:ext uri="{BB962C8B-B14F-4D97-AF65-F5344CB8AC3E}">
        <p14:creationId xmlns:p14="http://schemas.microsoft.com/office/powerpoint/2010/main" val="2589815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8608"/>
            <a:ext cx="10515600" cy="598904"/>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0"/>
          </p:nvPr>
        </p:nvSpPr>
        <p:spPr>
          <a:xfrm>
            <a:off x="557087" y="6194308"/>
            <a:ext cx="2394420" cy="365125"/>
          </a:xfrm>
        </p:spPr>
        <p:txBody>
          <a:bodyPr/>
          <a:lstStyle/>
          <a:p>
            <a:fld id="{5C63769D-CC2F-864E-9501-A077951EC7AD}" type="datetime4">
              <a:rPr lang="en-US" smtClean="0"/>
              <a:t>February 3, 2023</a:t>
            </a:fld>
            <a:endParaRPr lang="en-US" dirty="0"/>
          </a:p>
        </p:txBody>
      </p:sp>
      <p:sp>
        <p:nvSpPr>
          <p:cNvPr id="9" name="Footer Placeholder 5"/>
          <p:cNvSpPr>
            <a:spLocks noGrp="1"/>
          </p:cNvSpPr>
          <p:nvPr>
            <p:ph type="ftr" sz="quarter" idx="11"/>
          </p:nvPr>
        </p:nvSpPr>
        <p:spPr>
          <a:xfrm>
            <a:off x="4038600" y="6194308"/>
            <a:ext cx="4114800" cy="365125"/>
          </a:xfrm>
        </p:spPr>
        <p:txBody>
          <a:bodyPr/>
          <a:lstStyle/>
          <a:p>
            <a:endParaRPr lang="en-US"/>
          </a:p>
        </p:txBody>
      </p:sp>
      <p:sp>
        <p:nvSpPr>
          <p:cNvPr id="10" name="Slide Number Placeholder 6"/>
          <p:cNvSpPr>
            <a:spLocks noGrp="1"/>
          </p:cNvSpPr>
          <p:nvPr>
            <p:ph type="sldNum" sz="quarter" idx="12"/>
          </p:nvPr>
        </p:nvSpPr>
        <p:spPr>
          <a:xfrm>
            <a:off x="9062013" y="6194308"/>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967513"/>
            <a:ext cx="10515600" cy="696071"/>
          </a:xfrm>
        </p:spPr>
        <p:txBody>
          <a:bodyPr>
            <a:normAutofit/>
          </a:bodyPr>
          <a:lstStyle>
            <a:lvl1pPr marL="0" indent="0" algn="ctr">
              <a:buNone/>
              <a:defRPr sz="1575"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252244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Main Title+ SubTitle+Numb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336800" y="895063"/>
            <a:ext cx="7518400" cy="353524"/>
          </a:xfrm>
          <a:prstGeom prst="rect">
            <a:avLst/>
          </a:prstGeom>
        </p:spPr>
        <p:txBody>
          <a:bodyPr wrap="none" lIns="0" tIns="0" rIns="0" bIns="0" anchor="ctr">
            <a:noAutofit/>
          </a:bodyPr>
          <a:lstStyle>
            <a:lvl1pPr algn="ctr">
              <a:defRPr sz="2400" b="1" baseline="0">
                <a:solidFill>
                  <a:schemeClr val="tx1">
                    <a:lumMod val="50000"/>
                    <a:lumOff val="50000"/>
                  </a:schemeClr>
                </a:solidFill>
              </a:defRPr>
            </a:lvl1pPr>
          </a:lstStyle>
          <a:p>
            <a:r>
              <a:rPr lang="en-US" dirty="0"/>
              <a:t>Click To Edit Master Title Style</a:t>
            </a:r>
          </a:p>
        </p:txBody>
      </p:sp>
      <p:sp>
        <p:nvSpPr>
          <p:cNvPr id="5" name="Text Placeholder 3"/>
          <p:cNvSpPr>
            <a:spLocks noGrp="1"/>
          </p:cNvSpPr>
          <p:nvPr>
            <p:ph type="body" sz="half" idx="2" hasCustomPrompt="1"/>
          </p:nvPr>
        </p:nvSpPr>
        <p:spPr>
          <a:xfrm>
            <a:off x="3352800" y="1247054"/>
            <a:ext cx="5486400" cy="200746"/>
          </a:xfrm>
          <a:prstGeom prst="rect">
            <a:avLst/>
          </a:prstGeom>
        </p:spPr>
        <p:txBody>
          <a:bodyPr wrap="none" lIns="0" tIns="0" rIns="0" bIns="0" anchor="ctr">
            <a:noAutofit/>
          </a:bodyPr>
          <a:lstStyle>
            <a:lvl1pPr marL="0" indent="0" algn="ctr">
              <a:buNone/>
              <a:defRPr sz="1200" b="1"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Subtext Goes Here</a:t>
            </a:r>
          </a:p>
        </p:txBody>
      </p:sp>
      <p:sp>
        <p:nvSpPr>
          <p:cNvPr id="6" name="Slide Number Placeholder 3">
            <a:extLst>
              <a:ext uri="{FF2B5EF4-FFF2-40B4-BE49-F238E27FC236}">
                <a16:creationId xmlns:a16="http://schemas.microsoft.com/office/drawing/2014/main" id="{08CD8082-C419-4086-BC20-2CB65F4DFFC8}"/>
              </a:ext>
            </a:extLst>
          </p:cNvPr>
          <p:cNvSpPr>
            <a:spLocks noGrp="1"/>
          </p:cNvSpPr>
          <p:nvPr>
            <p:ph type="sldNum" sz="quarter" idx="12"/>
          </p:nvPr>
        </p:nvSpPr>
        <p:spPr>
          <a:xfrm>
            <a:off x="9062013" y="6194308"/>
            <a:ext cx="2743200" cy="365125"/>
          </a:xfrm>
        </p:spPr>
        <p:txBody>
          <a:bodyPr/>
          <a:lstStyle/>
          <a:p>
            <a:fld id="{B1AB44B9-F1EC-4F4B-88D4-413245C9CD3E}" type="slidenum">
              <a:rPr lang="en-US" smtClean="0"/>
              <a:t>‹#›</a:t>
            </a:fld>
            <a:endParaRPr lang="en-US" dirty="0"/>
          </a:p>
        </p:txBody>
      </p:sp>
    </p:spTree>
    <p:extLst>
      <p:ext uri="{BB962C8B-B14F-4D97-AF65-F5344CB8AC3E}">
        <p14:creationId xmlns:p14="http://schemas.microsoft.com/office/powerpoint/2010/main" val="35757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5">
                <a:solidFill>
                  <a:schemeClr val="bg1"/>
                </a:solidFill>
              </a:defRPr>
            </a:lvl1pPr>
          </a:lstStyle>
          <a:p>
            <a:r>
              <a:rPr lang="en-US" dirty="0"/>
              <a:t>Click to edit Master title </a:t>
            </a:r>
            <a:r>
              <a:rPr lang="en-US"/>
              <a:t>style (1 line)</a:t>
            </a:r>
            <a:endParaRPr lang="en-US" dirty="0"/>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8"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dirty="0"/>
              <a:t>Click to edit Master subtitle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9784" y="692797"/>
            <a:ext cx="3212432" cy="661760"/>
          </a:xfrm>
          <a:prstGeom prst="rect">
            <a:avLst/>
          </a:prstGeom>
        </p:spPr>
      </p:pic>
    </p:spTree>
    <p:extLst>
      <p:ext uri="{BB962C8B-B14F-4D97-AF65-F5344CB8AC3E}">
        <p14:creationId xmlns:p14="http://schemas.microsoft.com/office/powerpoint/2010/main" val="3995806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4E9E-661D-ECE4-C80B-2A6E065523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A97018-EE2B-707E-8209-E80998793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72CBD-DD0D-4195-45BD-6436CC21087F}"/>
              </a:ext>
            </a:extLst>
          </p:cNvPr>
          <p:cNvSpPr>
            <a:spLocks noGrp="1"/>
          </p:cNvSpPr>
          <p:nvPr>
            <p:ph type="dt" sz="half" idx="10"/>
          </p:nvPr>
        </p:nvSpPr>
        <p:spPr/>
        <p:txBody>
          <a:bodyPr/>
          <a:lstStyle/>
          <a:p>
            <a:fld id="{139C87FE-07ED-46D6-A0A2-F220B1EFFD87}" type="datetimeFigureOut">
              <a:rPr lang="en-US" smtClean="0"/>
              <a:t>2/3/2023</a:t>
            </a:fld>
            <a:endParaRPr lang="en-US"/>
          </a:p>
        </p:txBody>
      </p:sp>
      <p:sp>
        <p:nvSpPr>
          <p:cNvPr id="5" name="Footer Placeholder 4">
            <a:extLst>
              <a:ext uri="{FF2B5EF4-FFF2-40B4-BE49-F238E27FC236}">
                <a16:creationId xmlns:a16="http://schemas.microsoft.com/office/drawing/2014/main" id="{0F2760DF-374E-645D-D8C6-16936A5EE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ECB86-4753-3E44-AD51-FA401AA3EE1D}"/>
              </a:ext>
            </a:extLst>
          </p:cNvPr>
          <p:cNvSpPr>
            <a:spLocks noGrp="1"/>
          </p:cNvSpPr>
          <p:nvPr>
            <p:ph type="sldNum" sz="quarter" idx="12"/>
          </p:nvPr>
        </p:nvSpPr>
        <p:spPr/>
        <p:txBody>
          <a:bodyPr/>
          <a:lstStyle/>
          <a:p>
            <a:fld id="{664A37E0-CB31-4603-99F4-8B153F57EB22}" type="slidenum">
              <a:rPr lang="en-US" smtClean="0"/>
              <a:t>‹#›</a:t>
            </a:fld>
            <a:endParaRPr lang="en-US"/>
          </a:p>
        </p:txBody>
      </p:sp>
    </p:spTree>
    <p:extLst>
      <p:ext uri="{BB962C8B-B14F-4D97-AF65-F5344CB8AC3E}">
        <p14:creationId xmlns:p14="http://schemas.microsoft.com/office/powerpoint/2010/main" val="1844364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F5976-CA82-A5F7-3DA6-FA46FBC593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426CB0-61E7-C02E-6B13-D5472C2D2A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BD4909-213C-9011-DC95-04ED44565B17}"/>
              </a:ext>
            </a:extLst>
          </p:cNvPr>
          <p:cNvSpPr>
            <a:spLocks noGrp="1"/>
          </p:cNvSpPr>
          <p:nvPr>
            <p:ph type="dt" sz="half" idx="10"/>
          </p:nvPr>
        </p:nvSpPr>
        <p:spPr/>
        <p:txBody>
          <a:bodyPr/>
          <a:lstStyle/>
          <a:p>
            <a:fld id="{139C87FE-07ED-46D6-A0A2-F220B1EFFD87}" type="datetimeFigureOut">
              <a:rPr lang="en-US" smtClean="0"/>
              <a:t>2/3/2023</a:t>
            </a:fld>
            <a:endParaRPr lang="en-US"/>
          </a:p>
        </p:txBody>
      </p:sp>
      <p:sp>
        <p:nvSpPr>
          <p:cNvPr id="5" name="Footer Placeholder 4">
            <a:extLst>
              <a:ext uri="{FF2B5EF4-FFF2-40B4-BE49-F238E27FC236}">
                <a16:creationId xmlns:a16="http://schemas.microsoft.com/office/drawing/2014/main" id="{A2781755-5303-D694-E74B-D0636B1C5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19A49-FDA3-6F8E-2D59-FC8CED9DF98A}"/>
              </a:ext>
            </a:extLst>
          </p:cNvPr>
          <p:cNvSpPr>
            <a:spLocks noGrp="1"/>
          </p:cNvSpPr>
          <p:nvPr>
            <p:ph type="sldNum" sz="quarter" idx="12"/>
          </p:nvPr>
        </p:nvSpPr>
        <p:spPr/>
        <p:txBody>
          <a:bodyPr/>
          <a:lstStyle/>
          <a:p>
            <a:fld id="{664A37E0-CB31-4603-99F4-8B153F57EB22}" type="slidenum">
              <a:rPr lang="en-US" smtClean="0"/>
              <a:t>‹#›</a:t>
            </a:fld>
            <a:endParaRPr lang="en-US"/>
          </a:p>
        </p:txBody>
      </p:sp>
    </p:spTree>
    <p:extLst>
      <p:ext uri="{BB962C8B-B14F-4D97-AF65-F5344CB8AC3E}">
        <p14:creationId xmlns:p14="http://schemas.microsoft.com/office/powerpoint/2010/main" val="2060500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DFB8D-FF2C-AA48-7DB4-D7317A6F99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3F8B4A-67BD-9208-D38B-B8E7858209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B15018-EAC8-0ED3-88B4-80FBA301CA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69D0B-FA82-FB46-2F64-20205657AF42}"/>
              </a:ext>
            </a:extLst>
          </p:cNvPr>
          <p:cNvSpPr>
            <a:spLocks noGrp="1"/>
          </p:cNvSpPr>
          <p:nvPr>
            <p:ph type="dt" sz="half" idx="10"/>
          </p:nvPr>
        </p:nvSpPr>
        <p:spPr/>
        <p:txBody>
          <a:bodyPr/>
          <a:lstStyle/>
          <a:p>
            <a:fld id="{139C87FE-07ED-46D6-A0A2-F220B1EFFD87}" type="datetimeFigureOut">
              <a:rPr lang="en-US" smtClean="0"/>
              <a:t>2/3/2023</a:t>
            </a:fld>
            <a:endParaRPr lang="en-US"/>
          </a:p>
        </p:txBody>
      </p:sp>
      <p:sp>
        <p:nvSpPr>
          <p:cNvPr id="6" name="Footer Placeholder 5">
            <a:extLst>
              <a:ext uri="{FF2B5EF4-FFF2-40B4-BE49-F238E27FC236}">
                <a16:creationId xmlns:a16="http://schemas.microsoft.com/office/drawing/2014/main" id="{9C44AA34-F60B-8277-CDCD-D8A120101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73E57-3C17-3AA2-5A85-10A31D1E6574}"/>
              </a:ext>
            </a:extLst>
          </p:cNvPr>
          <p:cNvSpPr>
            <a:spLocks noGrp="1"/>
          </p:cNvSpPr>
          <p:nvPr>
            <p:ph type="sldNum" sz="quarter" idx="12"/>
          </p:nvPr>
        </p:nvSpPr>
        <p:spPr/>
        <p:txBody>
          <a:bodyPr/>
          <a:lstStyle/>
          <a:p>
            <a:fld id="{664A37E0-CB31-4603-99F4-8B153F57EB22}" type="slidenum">
              <a:rPr lang="en-US" smtClean="0"/>
              <a:t>‹#›</a:t>
            </a:fld>
            <a:endParaRPr lang="en-US"/>
          </a:p>
        </p:txBody>
      </p:sp>
    </p:spTree>
    <p:extLst>
      <p:ext uri="{BB962C8B-B14F-4D97-AF65-F5344CB8AC3E}">
        <p14:creationId xmlns:p14="http://schemas.microsoft.com/office/powerpoint/2010/main" val="73451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7665-A566-7EDD-100F-2175E266E4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278F95-483F-0B84-0D4E-8BE0ED2613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3C052-4D0F-29F3-C0CD-89FE6C9735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FA83A8-E705-53E5-11EB-03DFE7CE1C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7F8753-70BB-ABE8-F139-68694CE352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3A23D0-207D-0BB2-4C73-E295AF0178FF}"/>
              </a:ext>
            </a:extLst>
          </p:cNvPr>
          <p:cNvSpPr>
            <a:spLocks noGrp="1"/>
          </p:cNvSpPr>
          <p:nvPr>
            <p:ph type="dt" sz="half" idx="10"/>
          </p:nvPr>
        </p:nvSpPr>
        <p:spPr/>
        <p:txBody>
          <a:bodyPr/>
          <a:lstStyle/>
          <a:p>
            <a:fld id="{139C87FE-07ED-46D6-A0A2-F220B1EFFD87}" type="datetimeFigureOut">
              <a:rPr lang="en-US" smtClean="0"/>
              <a:t>2/3/2023</a:t>
            </a:fld>
            <a:endParaRPr lang="en-US"/>
          </a:p>
        </p:txBody>
      </p:sp>
      <p:sp>
        <p:nvSpPr>
          <p:cNvPr id="8" name="Footer Placeholder 7">
            <a:extLst>
              <a:ext uri="{FF2B5EF4-FFF2-40B4-BE49-F238E27FC236}">
                <a16:creationId xmlns:a16="http://schemas.microsoft.com/office/drawing/2014/main" id="{710D36C5-6400-DF99-E399-17ADCA137D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F49BA0-02CA-1F0E-300A-0B2BA6F4D9C2}"/>
              </a:ext>
            </a:extLst>
          </p:cNvPr>
          <p:cNvSpPr>
            <a:spLocks noGrp="1"/>
          </p:cNvSpPr>
          <p:nvPr>
            <p:ph type="sldNum" sz="quarter" idx="12"/>
          </p:nvPr>
        </p:nvSpPr>
        <p:spPr/>
        <p:txBody>
          <a:bodyPr/>
          <a:lstStyle/>
          <a:p>
            <a:fld id="{664A37E0-CB31-4603-99F4-8B153F57EB22}" type="slidenum">
              <a:rPr lang="en-US" smtClean="0"/>
              <a:t>‹#›</a:t>
            </a:fld>
            <a:endParaRPr lang="en-US"/>
          </a:p>
        </p:txBody>
      </p:sp>
    </p:spTree>
    <p:extLst>
      <p:ext uri="{BB962C8B-B14F-4D97-AF65-F5344CB8AC3E}">
        <p14:creationId xmlns:p14="http://schemas.microsoft.com/office/powerpoint/2010/main" val="2875884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F443B-09E9-2CD4-39AF-40F2A85C16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D02FF-9541-6C09-C800-1A297E9EB8DB}"/>
              </a:ext>
            </a:extLst>
          </p:cNvPr>
          <p:cNvSpPr>
            <a:spLocks noGrp="1"/>
          </p:cNvSpPr>
          <p:nvPr>
            <p:ph type="dt" sz="half" idx="10"/>
          </p:nvPr>
        </p:nvSpPr>
        <p:spPr/>
        <p:txBody>
          <a:bodyPr/>
          <a:lstStyle/>
          <a:p>
            <a:fld id="{139C87FE-07ED-46D6-A0A2-F220B1EFFD87}" type="datetimeFigureOut">
              <a:rPr lang="en-US" smtClean="0"/>
              <a:t>2/3/2023</a:t>
            </a:fld>
            <a:endParaRPr lang="en-US"/>
          </a:p>
        </p:txBody>
      </p:sp>
      <p:sp>
        <p:nvSpPr>
          <p:cNvPr id="4" name="Footer Placeholder 3">
            <a:extLst>
              <a:ext uri="{FF2B5EF4-FFF2-40B4-BE49-F238E27FC236}">
                <a16:creationId xmlns:a16="http://schemas.microsoft.com/office/drawing/2014/main" id="{7885DAD8-F033-5BD8-A29C-F42BC33A86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3F01B3-A978-6C6B-D2CE-52522F19E263}"/>
              </a:ext>
            </a:extLst>
          </p:cNvPr>
          <p:cNvSpPr>
            <a:spLocks noGrp="1"/>
          </p:cNvSpPr>
          <p:nvPr>
            <p:ph type="sldNum" sz="quarter" idx="12"/>
          </p:nvPr>
        </p:nvSpPr>
        <p:spPr/>
        <p:txBody>
          <a:bodyPr/>
          <a:lstStyle/>
          <a:p>
            <a:fld id="{664A37E0-CB31-4603-99F4-8B153F57EB22}" type="slidenum">
              <a:rPr lang="en-US" smtClean="0"/>
              <a:t>‹#›</a:t>
            </a:fld>
            <a:endParaRPr lang="en-US"/>
          </a:p>
        </p:txBody>
      </p:sp>
    </p:spTree>
    <p:extLst>
      <p:ext uri="{BB962C8B-B14F-4D97-AF65-F5344CB8AC3E}">
        <p14:creationId xmlns:p14="http://schemas.microsoft.com/office/powerpoint/2010/main" val="1131677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489A99-FD8F-D2C8-BCB6-EF6324E5992F}"/>
              </a:ext>
            </a:extLst>
          </p:cNvPr>
          <p:cNvSpPr>
            <a:spLocks noGrp="1"/>
          </p:cNvSpPr>
          <p:nvPr>
            <p:ph type="dt" sz="half" idx="10"/>
          </p:nvPr>
        </p:nvSpPr>
        <p:spPr/>
        <p:txBody>
          <a:bodyPr/>
          <a:lstStyle/>
          <a:p>
            <a:fld id="{139C87FE-07ED-46D6-A0A2-F220B1EFFD87}" type="datetimeFigureOut">
              <a:rPr lang="en-US" smtClean="0"/>
              <a:t>2/3/2023</a:t>
            </a:fld>
            <a:endParaRPr lang="en-US"/>
          </a:p>
        </p:txBody>
      </p:sp>
      <p:sp>
        <p:nvSpPr>
          <p:cNvPr id="3" name="Footer Placeholder 2">
            <a:extLst>
              <a:ext uri="{FF2B5EF4-FFF2-40B4-BE49-F238E27FC236}">
                <a16:creationId xmlns:a16="http://schemas.microsoft.com/office/drawing/2014/main" id="{F322F4C3-044C-DC11-E256-F8778162B2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39F5FB-3022-6D3A-59D3-F341A191B0A0}"/>
              </a:ext>
            </a:extLst>
          </p:cNvPr>
          <p:cNvSpPr>
            <a:spLocks noGrp="1"/>
          </p:cNvSpPr>
          <p:nvPr>
            <p:ph type="sldNum" sz="quarter" idx="12"/>
          </p:nvPr>
        </p:nvSpPr>
        <p:spPr/>
        <p:txBody>
          <a:bodyPr/>
          <a:lstStyle/>
          <a:p>
            <a:fld id="{664A37E0-CB31-4603-99F4-8B153F57EB22}" type="slidenum">
              <a:rPr lang="en-US" smtClean="0"/>
              <a:t>‹#›</a:t>
            </a:fld>
            <a:endParaRPr lang="en-US"/>
          </a:p>
        </p:txBody>
      </p:sp>
    </p:spTree>
    <p:extLst>
      <p:ext uri="{BB962C8B-B14F-4D97-AF65-F5344CB8AC3E}">
        <p14:creationId xmlns:p14="http://schemas.microsoft.com/office/powerpoint/2010/main" val="1043911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4B865-5CDC-7320-12E4-B1BA2D300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8554E8-D546-8E08-DA83-4CB9FD4C06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FB03D2-2F03-E507-67DA-24AF9936E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0F5E19-802E-77BA-AD98-844E53EAFB66}"/>
              </a:ext>
            </a:extLst>
          </p:cNvPr>
          <p:cNvSpPr>
            <a:spLocks noGrp="1"/>
          </p:cNvSpPr>
          <p:nvPr>
            <p:ph type="dt" sz="half" idx="10"/>
          </p:nvPr>
        </p:nvSpPr>
        <p:spPr/>
        <p:txBody>
          <a:bodyPr/>
          <a:lstStyle/>
          <a:p>
            <a:fld id="{139C87FE-07ED-46D6-A0A2-F220B1EFFD87}" type="datetimeFigureOut">
              <a:rPr lang="en-US" smtClean="0"/>
              <a:t>2/3/2023</a:t>
            </a:fld>
            <a:endParaRPr lang="en-US"/>
          </a:p>
        </p:txBody>
      </p:sp>
      <p:sp>
        <p:nvSpPr>
          <p:cNvPr id="6" name="Footer Placeholder 5">
            <a:extLst>
              <a:ext uri="{FF2B5EF4-FFF2-40B4-BE49-F238E27FC236}">
                <a16:creationId xmlns:a16="http://schemas.microsoft.com/office/drawing/2014/main" id="{DFE87A62-CC14-F8B4-7351-2EA343E54C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74DF6E-4628-8C9C-8B1B-DA896896D61C}"/>
              </a:ext>
            </a:extLst>
          </p:cNvPr>
          <p:cNvSpPr>
            <a:spLocks noGrp="1"/>
          </p:cNvSpPr>
          <p:nvPr>
            <p:ph type="sldNum" sz="quarter" idx="12"/>
          </p:nvPr>
        </p:nvSpPr>
        <p:spPr/>
        <p:txBody>
          <a:bodyPr/>
          <a:lstStyle/>
          <a:p>
            <a:fld id="{664A37E0-CB31-4603-99F4-8B153F57EB22}" type="slidenum">
              <a:rPr lang="en-US" smtClean="0"/>
              <a:t>‹#›</a:t>
            </a:fld>
            <a:endParaRPr lang="en-US"/>
          </a:p>
        </p:txBody>
      </p:sp>
    </p:spTree>
    <p:extLst>
      <p:ext uri="{BB962C8B-B14F-4D97-AF65-F5344CB8AC3E}">
        <p14:creationId xmlns:p14="http://schemas.microsoft.com/office/powerpoint/2010/main" val="243619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4B7AA-C6ED-9B5E-F2A8-0868E6AD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CC5162-E873-62F0-F95E-180146EFA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F79C1F-1042-F541-729D-C3EA0A2DE9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0C457B-E6A4-7D68-3D43-C4FDFBFBCA34}"/>
              </a:ext>
            </a:extLst>
          </p:cNvPr>
          <p:cNvSpPr>
            <a:spLocks noGrp="1"/>
          </p:cNvSpPr>
          <p:nvPr>
            <p:ph type="dt" sz="half" idx="10"/>
          </p:nvPr>
        </p:nvSpPr>
        <p:spPr/>
        <p:txBody>
          <a:bodyPr/>
          <a:lstStyle/>
          <a:p>
            <a:fld id="{139C87FE-07ED-46D6-A0A2-F220B1EFFD87}" type="datetimeFigureOut">
              <a:rPr lang="en-US" smtClean="0"/>
              <a:t>2/3/2023</a:t>
            </a:fld>
            <a:endParaRPr lang="en-US"/>
          </a:p>
        </p:txBody>
      </p:sp>
      <p:sp>
        <p:nvSpPr>
          <p:cNvPr id="6" name="Footer Placeholder 5">
            <a:extLst>
              <a:ext uri="{FF2B5EF4-FFF2-40B4-BE49-F238E27FC236}">
                <a16:creationId xmlns:a16="http://schemas.microsoft.com/office/drawing/2014/main" id="{2F8834C2-92DB-09A7-4E13-448B28DE3A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A816EC-5F4C-92BC-93F2-80C55EDBBB83}"/>
              </a:ext>
            </a:extLst>
          </p:cNvPr>
          <p:cNvSpPr>
            <a:spLocks noGrp="1"/>
          </p:cNvSpPr>
          <p:nvPr>
            <p:ph type="sldNum" sz="quarter" idx="12"/>
          </p:nvPr>
        </p:nvSpPr>
        <p:spPr/>
        <p:txBody>
          <a:bodyPr/>
          <a:lstStyle/>
          <a:p>
            <a:fld id="{664A37E0-CB31-4603-99F4-8B153F57EB22}" type="slidenum">
              <a:rPr lang="en-US" smtClean="0"/>
              <a:t>‹#›</a:t>
            </a:fld>
            <a:endParaRPr lang="en-US"/>
          </a:p>
        </p:txBody>
      </p:sp>
    </p:spTree>
    <p:extLst>
      <p:ext uri="{BB962C8B-B14F-4D97-AF65-F5344CB8AC3E}">
        <p14:creationId xmlns:p14="http://schemas.microsoft.com/office/powerpoint/2010/main" val="1604948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28A419-BA3F-617F-440D-60E50D6FD3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D653CF-7F4E-ECEF-78C4-13E0F5E3DB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72D63-9FED-2837-08D9-1413728F1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C87FE-07ED-46D6-A0A2-F220B1EFFD87}" type="datetimeFigureOut">
              <a:rPr lang="en-US" smtClean="0"/>
              <a:t>2/3/2023</a:t>
            </a:fld>
            <a:endParaRPr lang="en-US"/>
          </a:p>
        </p:txBody>
      </p:sp>
      <p:sp>
        <p:nvSpPr>
          <p:cNvPr id="5" name="Footer Placeholder 4">
            <a:extLst>
              <a:ext uri="{FF2B5EF4-FFF2-40B4-BE49-F238E27FC236}">
                <a16:creationId xmlns:a16="http://schemas.microsoft.com/office/drawing/2014/main" id="{DAB140C2-9C84-4DD3-05DD-F69F071FAF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1BA746-C876-7066-5D60-5580DFD0D4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4A37E0-CB31-4603-99F4-8B153F57EB22}" type="slidenum">
              <a:rPr lang="en-US" smtClean="0"/>
              <a:t>‹#›</a:t>
            </a:fld>
            <a:endParaRPr lang="en-US"/>
          </a:p>
        </p:txBody>
      </p:sp>
    </p:spTree>
    <p:extLst>
      <p:ext uri="{BB962C8B-B14F-4D97-AF65-F5344CB8AC3E}">
        <p14:creationId xmlns:p14="http://schemas.microsoft.com/office/powerpoint/2010/main" val="1717463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tiff"/></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hyperlink" Target="https://certify.sba.gov/" TargetMode="Externa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certify.sba.gov/"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sba.gov/feedback" TargetMode="Externa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hyperlink" Target="http://www.sba.gov/wi"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hyperlink" Target="https://public.govdelivery.com/accounts/USSBA/subscriber/new?topic_id=USSBA_132"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hyperlink" Target="https://www.census.gov/cgi-bin/sssd/naics/naicsrch?chart=2017"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www.nigp.org/our-profession/nigp-code"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wedc.org/programs-and-resources/cybersecurity-matter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wispro.org/event/expanding-business-opportunities-in-rural-wisconsin-marinette/" TargetMode="External"/><Relationship Id="rId2" Type="http://schemas.openxmlformats.org/officeDocument/2006/relationships/hyperlink" Target="https://www.wispro.org/event/expanding-business-opportunities-in-rural-wisconsin-jackson/"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cid:image002.png@01D91469.76B03000"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emf"/><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mailto:benjaminb@wispro.org" TargetMode="Externa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www.wispro.org/"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wispro.org/newsletter-signup/"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3F908B-82DB-407B-8EDB-C8DD4CA5380A}"/>
              </a:ext>
            </a:extLst>
          </p:cNvPr>
          <p:cNvGrpSpPr/>
          <p:nvPr/>
        </p:nvGrpSpPr>
        <p:grpSpPr>
          <a:xfrm>
            <a:off x="1426771" y="3234263"/>
            <a:ext cx="8858345" cy="2235199"/>
            <a:chOff x="1444305" y="3640666"/>
            <a:chExt cx="9303390" cy="2235199"/>
          </a:xfrm>
        </p:grpSpPr>
        <p:sp>
          <p:nvSpPr>
            <p:cNvPr id="3" name="Rectangle 2">
              <a:extLst>
                <a:ext uri="{FF2B5EF4-FFF2-40B4-BE49-F238E27FC236}">
                  <a16:creationId xmlns:a16="http://schemas.microsoft.com/office/drawing/2014/main" id="{76C7C0F9-231D-E245-9096-25195CDBF9FB}"/>
                </a:ext>
              </a:extLst>
            </p:cNvPr>
            <p:cNvSpPr/>
            <p:nvPr/>
          </p:nvSpPr>
          <p:spPr>
            <a:xfrm>
              <a:off x="1444305" y="3640666"/>
              <a:ext cx="9303390" cy="2235199"/>
            </a:xfrm>
            <a:prstGeom prst="rect">
              <a:avLst/>
            </a:prstGeom>
            <a:solidFill>
              <a:srgbClr val="063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C625E61-C0B5-8345-AF24-547963373725}"/>
                </a:ext>
              </a:extLst>
            </p:cNvPr>
            <p:cNvSpPr/>
            <p:nvPr/>
          </p:nvSpPr>
          <p:spPr>
            <a:xfrm>
              <a:off x="1444305" y="3801732"/>
              <a:ext cx="9188952" cy="1523494"/>
            </a:xfrm>
            <a:prstGeom prst="rect">
              <a:avLst/>
            </a:prstGeom>
          </p:spPr>
          <p:txBody>
            <a:bodyPr wrap="square">
              <a:spAutoFit/>
            </a:bodyPr>
            <a:lstStyle/>
            <a:p>
              <a:pPr algn="ctr" defTabSz="410358">
                <a:defRPr/>
              </a:pPr>
              <a:r>
                <a:rPr lang="en-US" sz="2400" b="1" u="sng" dirty="0">
                  <a:solidFill>
                    <a:schemeClr val="bg1">
                      <a:lumMod val="95000"/>
                    </a:schemeClr>
                  </a:solidFill>
                  <a:latin typeface="Arial" charset="0"/>
                  <a:ea typeface="Arial" charset="0"/>
                  <a:cs typeface="Arial" charset="0"/>
                </a:rPr>
                <a:t>Acquisition Hour</a:t>
              </a:r>
              <a:endParaRPr lang="en-US" sz="1000" b="1" dirty="0">
                <a:solidFill>
                  <a:schemeClr val="bg1">
                    <a:lumMod val="95000"/>
                  </a:schemeClr>
                </a:solidFill>
                <a:latin typeface="Arial" charset="0"/>
                <a:ea typeface="Arial" charset="0"/>
                <a:cs typeface="Arial" charset="0"/>
              </a:endParaRPr>
            </a:p>
            <a:p>
              <a:pPr algn="ctr" defTabSz="410358">
                <a:defRPr/>
              </a:pPr>
              <a:endParaRPr lang="en-US" sz="500" b="1" dirty="0">
                <a:solidFill>
                  <a:schemeClr val="bg1">
                    <a:lumMod val="95000"/>
                  </a:schemeClr>
                </a:solidFill>
                <a:latin typeface="Arial" charset="0"/>
                <a:ea typeface="Arial" charset="0"/>
                <a:cs typeface="Arial" charset="0"/>
              </a:endParaRPr>
            </a:p>
            <a:p>
              <a:pPr algn="ctr" defTabSz="410358">
                <a:defRPr/>
              </a:pPr>
              <a:r>
                <a:rPr lang="en-US" sz="3200" b="1" dirty="0">
                  <a:solidFill>
                    <a:schemeClr val="bg1">
                      <a:lumMod val="95000"/>
                    </a:schemeClr>
                  </a:solidFill>
                  <a:latin typeface="Arial" charset="0"/>
                  <a:ea typeface="Arial" charset="0"/>
                  <a:cs typeface="Arial" charset="0"/>
                </a:rPr>
                <a:t>The SBA 8(a) Program and Small Disadvantaged Business (SDB) Program</a:t>
              </a:r>
            </a:p>
          </p:txBody>
        </p:sp>
        <p:sp>
          <p:nvSpPr>
            <p:cNvPr id="4" name="Rectangle 3">
              <a:extLst>
                <a:ext uri="{FF2B5EF4-FFF2-40B4-BE49-F238E27FC236}">
                  <a16:creationId xmlns:a16="http://schemas.microsoft.com/office/drawing/2014/main" id="{45428A9F-D680-414F-926C-337CEDE5BC67}"/>
                </a:ext>
              </a:extLst>
            </p:cNvPr>
            <p:cNvSpPr/>
            <p:nvPr/>
          </p:nvSpPr>
          <p:spPr>
            <a:xfrm>
              <a:off x="5166520" y="5494503"/>
              <a:ext cx="1858963" cy="338554"/>
            </a:xfrm>
            <a:prstGeom prst="rect">
              <a:avLst/>
            </a:prstGeom>
          </p:spPr>
          <p:txBody>
            <a:bodyPr wrap="none">
              <a:spAutoFit/>
            </a:bodyPr>
            <a:lstStyle/>
            <a:p>
              <a:pPr algn="ctr"/>
              <a:r>
                <a:rPr lang="en-US" sz="1600" dirty="0">
                  <a:solidFill>
                    <a:schemeClr val="bg1">
                      <a:lumMod val="95000"/>
                    </a:schemeClr>
                  </a:solidFill>
                  <a:latin typeface="Arial" charset="0"/>
                  <a:ea typeface="Arial" charset="0"/>
                  <a:cs typeface="Arial" charset="0"/>
                </a:rPr>
                <a:t>January 10, 2023</a:t>
              </a:r>
              <a:endParaRPr lang="en-US" sz="1600" dirty="0"/>
            </a:p>
          </p:txBody>
        </p:sp>
      </p:grpSp>
      <p:sp>
        <p:nvSpPr>
          <p:cNvPr id="9" name="Date Placeholder 3">
            <a:extLst>
              <a:ext uri="{FF2B5EF4-FFF2-40B4-BE49-F238E27FC236}">
                <a16:creationId xmlns:a16="http://schemas.microsoft.com/office/drawing/2014/main" id="{E7614C1A-31A1-8E4D-A4E9-F25C46F1B86F}"/>
              </a:ext>
            </a:extLst>
          </p:cNvPr>
          <p:cNvSpPr txBox="1">
            <a:spLocks/>
          </p:cNvSpPr>
          <p:nvPr/>
        </p:nvSpPr>
        <p:spPr>
          <a:xfrm>
            <a:off x="11168744" y="6356350"/>
            <a:ext cx="93864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1/10/23</a:t>
            </a:r>
          </a:p>
        </p:txBody>
      </p:sp>
    </p:spTree>
    <p:extLst>
      <p:ext uri="{BB962C8B-B14F-4D97-AF65-F5344CB8AC3E}">
        <p14:creationId xmlns:p14="http://schemas.microsoft.com/office/powerpoint/2010/main" val="87814823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DB8F5B-0758-4B4B-A3A2-D83CF8895DE2}"/>
              </a:ext>
            </a:extLst>
          </p:cNvPr>
          <p:cNvSpPr>
            <a:spLocks noGrp="1"/>
          </p:cNvSpPr>
          <p:nvPr>
            <p:ph type="ctrTitle"/>
          </p:nvPr>
        </p:nvSpPr>
        <p:spPr>
          <a:xfrm>
            <a:off x="2667000" y="2235200"/>
            <a:ext cx="6858000" cy="2387600"/>
          </a:xfrm>
        </p:spPr>
        <p:txBody>
          <a:bodyPr anchor="ctr">
            <a:normAutofit fontScale="90000"/>
          </a:bodyPr>
          <a:lstStyle/>
          <a:p>
            <a:r>
              <a:rPr lang="en-US" dirty="0"/>
              <a:t>8(a) Business </a:t>
            </a:r>
            <a:br>
              <a:rPr lang="en-US" dirty="0"/>
            </a:br>
            <a:r>
              <a:rPr lang="en-US" dirty="0"/>
              <a:t>Development Certification Program</a:t>
            </a:r>
            <a:br>
              <a:rPr lang="en-US" dirty="0"/>
            </a:br>
            <a:br>
              <a:rPr lang="en-US" dirty="0"/>
            </a:br>
            <a:br>
              <a:rPr lang="en-US" dirty="0"/>
            </a:br>
            <a:r>
              <a:rPr lang="en-US" sz="3600" i="1" dirty="0">
                <a:ea typeface="ＭＳ Ｐゴシック"/>
              </a:rPr>
              <a:t>Shane Mahaffy</a:t>
            </a:r>
            <a:br>
              <a:rPr lang="en-US" sz="3600" i="1" dirty="0">
                <a:ea typeface="ＭＳ Ｐゴシック"/>
              </a:rPr>
            </a:br>
            <a:r>
              <a:rPr lang="en-US" sz="3600" i="1" dirty="0">
                <a:ea typeface="ＭＳ Ｐゴシック"/>
              </a:rPr>
              <a:t>Lead Business Opportunity Specialist</a:t>
            </a:r>
            <a:br>
              <a:rPr lang="en-US" sz="4800" i="1" dirty="0">
                <a:ea typeface="ＭＳ Ｐゴシック"/>
              </a:rPr>
            </a:br>
            <a:br>
              <a:rPr lang="en-US" dirty="0"/>
            </a:br>
            <a:endParaRPr lang="en-US" dirty="0"/>
          </a:p>
        </p:txBody>
      </p:sp>
      <p:sp>
        <p:nvSpPr>
          <p:cNvPr id="4" name="Slide Number Placeholder 3">
            <a:extLst>
              <a:ext uri="{FF2B5EF4-FFF2-40B4-BE49-F238E27FC236}">
                <a16:creationId xmlns:a16="http://schemas.microsoft.com/office/drawing/2014/main" id="{A3051630-A598-40F8-AD34-9E9C74203369}"/>
              </a:ext>
            </a:extLst>
          </p:cNvPr>
          <p:cNvSpPr>
            <a:spLocks noGrp="1"/>
          </p:cNvSpPr>
          <p:nvPr>
            <p:ph type="sldNum" sz="quarter" idx="4294967295"/>
          </p:nvPr>
        </p:nvSpPr>
        <p:spPr>
          <a:xfrm>
            <a:off x="8610600" y="6194426"/>
            <a:ext cx="2057400" cy="365125"/>
          </a:xfrm>
        </p:spPr>
        <p:txBody>
          <a:bodyPr/>
          <a:lstStyle/>
          <a:p>
            <a:fld id="{B1AB44B9-F1EC-4F4B-88D4-413245C9CD3E}" type="slidenum">
              <a:rPr lang="en-US" smtClean="0"/>
              <a:t>10</a:t>
            </a:fld>
            <a:endParaRPr lang="en-US"/>
          </a:p>
        </p:txBody>
      </p:sp>
    </p:spTree>
    <p:extLst>
      <p:ext uri="{BB962C8B-B14F-4D97-AF65-F5344CB8AC3E}">
        <p14:creationId xmlns:p14="http://schemas.microsoft.com/office/powerpoint/2010/main" val="3182309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D964-6BF9-4E98-9FEE-5D35F5CDF700}"/>
              </a:ext>
            </a:extLst>
          </p:cNvPr>
          <p:cNvSpPr>
            <a:spLocks noGrp="1"/>
          </p:cNvSpPr>
          <p:nvPr>
            <p:ph type="title"/>
          </p:nvPr>
        </p:nvSpPr>
        <p:spPr>
          <a:xfrm>
            <a:off x="1962141" y="212014"/>
            <a:ext cx="8277136" cy="598904"/>
          </a:xfrm>
        </p:spPr>
        <p:txBody>
          <a:bodyPr>
            <a:noAutofit/>
          </a:bodyPr>
          <a:lstStyle/>
          <a:p>
            <a:r>
              <a:rPr lang="en-US" dirty="0">
                <a:solidFill>
                  <a:srgbClr val="002E6D"/>
                </a:solidFill>
                <a:latin typeface="Source Sans Pro" panose="020B0503030403020204"/>
              </a:rPr>
              <a:t>Set-Aside for Certification Programs </a:t>
            </a:r>
            <a:br>
              <a:rPr lang="en-US" dirty="0">
                <a:solidFill>
                  <a:srgbClr val="002E6D"/>
                </a:solidFill>
                <a:latin typeface="Source Sans Pro" panose="020B0503030403020204"/>
              </a:rPr>
            </a:br>
            <a:r>
              <a:rPr lang="en-US" dirty="0">
                <a:solidFill>
                  <a:srgbClr val="002E6D"/>
                </a:solidFill>
                <a:latin typeface="Source Sans Pro" panose="020B0503030403020204"/>
              </a:rPr>
              <a:t>and Socio-Economic Categories</a:t>
            </a:r>
          </a:p>
        </p:txBody>
      </p:sp>
      <p:sp>
        <p:nvSpPr>
          <p:cNvPr id="21" name="Content Placeholder 20"/>
          <p:cNvSpPr>
            <a:spLocks noGrp="1"/>
          </p:cNvSpPr>
          <p:nvPr>
            <p:ph idx="1"/>
          </p:nvPr>
        </p:nvSpPr>
        <p:spPr>
          <a:xfrm>
            <a:off x="2152650" y="1299784"/>
            <a:ext cx="7886700" cy="4446510"/>
          </a:xfrm>
        </p:spPr>
        <p:txBody>
          <a:bodyPr/>
          <a:lstStyle/>
          <a:p>
            <a:pPr marL="0" indent="0">
              <a:buNone/>
            </a:pPr>
            <a:r>
              <a:rPr lang="en-US" b="1" dirty="0">
                <a:latin typeface="Source Sans Pro" panose="020B0503030403020204"/>
              </a:rPr>
              <a:t>Targeted set-asides and acquisition goals:</a:t>
            </a:r>
          </a:p>
        </p:txBody>
      </p:sp>
      <p:sp>
        <p:nvSpPr>
          <p:cNvPr id="59" name="Rounded Rectangle 58"/>
          <p:cNvSpPr/>
          <p:nvPr/>
        </p:nvSpPr>
        <p:spPr>
          <a:xfrm>
            <a:off x="2292928" y="1912983"/>
            <a:ext cx="4158343" cy="731520"/>
          </a:xfrm>
          <a:prstGeom prst="roundRect">
            <a:avLst/>
          </a:prstGeom>
          <a:solidFill>
            <a:srgbClr val="007DBC"/>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Source Sans Pro" panose="020B0503030403020204"/>
              </a:rPr>
              <a:t> </a:t>
            </a:r>
            <a:r>
              <a:rPr lang="en-US" sz="2000" b="1" dirty="0">
                <a:latin typeface="Source Sans Pro" panose="020B0503030403020204"/>
              </a:rPr>
              <a:t>Women-Owned Small Businesses (5%)</a:t>
            </a:r>
          </a:p>
        </p:txBody>
      </p:sp>
      <p:sp>
        <p:nvSpPr>
          <p:cNvPr id="60" name="Rounded Rectangle 59"/>
          <p:cNvSpPr/>
          <p:nvPr/>
        </p:nvSpPr>
        <p:spPr>
          <a:xfrm>
            <a:off x="2292922" y="2765388"/>
            <a:ext cx="4158343" cy="731520"/>
          </a:xfrm>
          <a:prstGeom prst="roundRect">
            <a:avLst/>
          </a:prstGeom>
          <a:solidFill>
            <a:srgbClr val="002E6D"/>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Source Sans Pro" panose="020B0503030403020204"/>
              </a:rPr>
              <a:t>Small Disadvantaged Businesses (including 8(a) certified) (12%)</a:t>
            </a:r>
          </a:p>
        </p:txBody>
      </p:sp>
      <p:sp>
        <p:nvSpPr>
          <p:cNvPr id="61" name="Rounded Rectangle 60"/>
          <p:cNvSpPr/>
          <p:nvPr/>
        </p:nvSpPr>
        <p:spPr>
          <a:xfrm>
            <a:off x="2292923" y="3628814"/>
            <a:ext cx="4158343" cy="731520"/>
          </a:xfrm>
          <a:prstGeom prst="roundRect">
            <a:avLst/>
          </a:prstGeom>
          <a:solidFill>
            <a:srgbClr val="CC0000"/>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Source Sans Pro" panose="020B0503030403020204"/>
              </a:rPr>
              <a:t>HUBZone Businesses (3%)</a:t>
            </a:r>
          </a:p>
        </p:txBody>
      </p:sp>
      <p:sp>
        <p:nvSpPr>
          <p:cNvPr id="62" name="Rounded Rectangle 61"/>
          <p:cNvSpPr/>
          <p:nvPr/>
        </p:nvSpPr>
        <p:spPr>
          <a:xfrm>
            <a:off x="2292924" y="4487592"/>
            <a:ext cx="4158343" cy="731520"/>
          </a:xfrm>
          <a:prstGeom prst="roundRect">
            <a:avLst/>
          </a:prstGeom>
          <a:solidFill>
            <a:srgbClr val="007DBC"/>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Source Sans Pro" panose="020B0503030403020204"/>
              </a:rPr>
              <a:t>Service-Disabled Veteran-Owned Small Businesses (3%)</a:t>
            </a:r>
          </a:p>
        </p:txBody>
      </p:sp>
      <p:sp>
        <p:nvSpPr>
          <p:cNvPr id="63" name="Rounded Rectangle 62"/>
          <p:cNvSpPr/>
          <p:nvPr/>
        </p:nvSpPr>
        <p:spPr>
          <a:xfrm>
            <a:off x="2152651" y="5650350"/>
            <a:ext cx="8077209" cy="825968"/>
          </a:xfrm>
          <a:prstGeom prst="roundRect">
            <a:avLst/>
          </a:prstGeom>
          <a:solidFill>
            <a:srgbClr val="002E6D"/>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Source Sans Pro" panose="020B0503030403020204"/>
              </a:rPr>
              <a:t>Set-asides are reserved for small business between $3,500 (Micro- purchase Threshold)  to $250,000 (Simplified Acquisition Threshold)</a:t>
            </a:r>
          </a:p>
        </p:txBody>
      </p:sp>
      <p:sp>
        <p:nvSpPr>
          <p:cNvPr id="11" name="Oval 10">
            <a:extLst>
              <a:ext uri="{C183D7F6-B498-43B3-948B-1728B52AA6E4}">
                <adec:decorative xmlns:adec="http://schemas.microsoft.com/office/drawing/2017/decorative" val="1"/>
              </a:ext>
            </a:extLst>
          </p:cNvPr>
          <p:cNvSpPr/>
          <p:nvPr/>
        </p:nvSpPr>
        <p:spPr>
          <a:xfrm>
            <a:off x="6890827" y="1906938"/>
            <a:ext cx="3348451" cy="3348451"/>
          </a:xfrm>
          <a:prstGeom prst="ellipse">
            <a:avLst/>
          </a:prstGeom>
          <a:gradFill>
            <a:gsLst>
              <a:gs pos="0">
                <a:schemeClr val="tx1">
                  <a:lumMod val="25000"/>
                  <a:lumOff val="75000"/>
                </a:schemeClr>
              </a:gs>
              <a:gs pos="100000">
                <a:schemeClr val="tx1">
                  <a:lumMod val="75000"/>
                  <a:lumOff val="25000"/>
                </a:schemeClr>
              </a:gs>
            </a:gsLst>
            <a:lin ang="5400000" scaled="1"/>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bodyPr>
          <a:lstStyle/>
          <a:p>
            <a:pPr algn="ctr"/>
            <a:endParaRPr lang="en-US" dirty="0">
              <a:latin typeface="Source Sans Pro" panose="020B0503030403020204"/>
            </a:endParaRPr>
          </a:p>
        </p:txBody>
      </p:sp>
      <p:sp>
        <p:nvSpPr>
          <p:cNvPr id="43" name="Pie 42">
            <a:extLst>
              <a:ext uri="{C183D7F6-B498-43B3-948B-1728B52AA6E4}">
                <adec:decorative xmlns:adec="http://schemas.microsoft.com/office/drawing/2017/decorative" val="1"/>
              </a:ext>
            </a:extLst>
          </p:cNvPr>
          <p:cNvSpPr/>
          <p:nvPr/>
        </p:nvSpPr>
        <p:spPr>
          <a:xfrm>
            <a:off x="6870872" y="1900181"/>
            <a:ext cx="3360284" cy="3343609"/>
          </a:xfrm>
          <a:prstGeom prst="pie">
            <a:avLst>
              <a:gd name="adj1" fmla="val 2991814"/>
              <a:gd name="adj2" fmla="val 3717754"/>
            </a:avLst>
          </a:prstGeom>
          <a:solidFill>
            <a:srgbClr val="007DBC"/>
          </a:solidFill>
          <a:ln w="9525">
            <a:solidFill>
              <a:schemeClr val="bg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bodyPr>
          <a:lstStyle/>
          <a:p>
            <a:pPr algn="ctr"/>
            <a:endParaRPr lang="en-US" dirty="0">
              <a:solidFill>
                <a:schemeClr val="tx1"/>
              </a:solidFill>
              <a:latin typeface="Source Sans Pro" panose="020B0503030403020204"/>
            </a:endParaRPr>
          </a:p>
        </p:txBody>
      </p:sp>
      <p:sp>
        <p:nvSpPr>
          <p:cNvPr id="41" name="Pie 40">
            <a:extLst>
              <a:ext uri="{C183D7F6-B498-43B3-948B-1728B52AA6E4}">
                <adec:decorative xmlns:adec="http://schemas.microsoft.com/office/drawing/2017/decorative" val="1"/>
              </a:ext>
            </a:extLst>
          </p:cNvPr>
          <p:cNvSpPr/>
          <p:nvPr/>
        </p:nvSpPr>
        <p:spPr>
          <a:xfrm>
            <a:off x="6869575" y="1900181"/>
            <a:ext cx="3360284" cy="3343609"/>
          </a:xfrm>
          <a:prstGeom prst="pie">
            <a:avLst>
              <a:gd name="adj1" fmla="val 2248128"/>
              <a:gd name="adj2" fmla="val 3071414"/>
            </a:avLst>
          </a:prstGeom>
          <a:solidFill>
            <a:srgbClr val="C00000"/>
          </a:solidFill>
          <a:ln w="9525">
            <a:solidFill>
              <a:schemeClr val="bg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bodyPr>
          <a:lstStyle/>
          <a:p>
            <a:pPr algn="ctr"/>
            <a:endParaRPr lang="en-US">
              <a:solidFill>
                <a:schemeClr val="tx1"/>
              </a:solidFill>
              <a:latin typeface="Source Sans Pro" panose="020B0503030403020204"/>
            </a:endParaRPr>
          </a:p>
        </p:txBody>
      </p:sp>
      <p:sp>
        <p:nvSpPr>
          <p:cNvPr id="40" name="Pie 39">
            <a:extLst>
              <a:ext uri="{C183D7F6-B498-43B3-948B-1728B52AA6E4}">
                <adec:decorative xmlns:adec="http://schemas.microsoft.com/office/drawing/2017/decorative" val="1"/>
              </a:ext>
            </a:extLst>
          </p:cNvPr>
          <p:cNvSpPr/>
          <p:nvPr/>
        </p:nvSpPr>
        <p:spPr>
          <a:xfrm>
            <a:off x="6874933" y="1881219"/>
            <a:ext cx="3360284" cy="3343609"/>
          </a:xfrm>
          <a:prstGeom prst="pie">
            <a:avLst>
              <a:gd name="adj1" fmla="val 0"/>
              <a:gd name="adj2" fmla="val 1206817"/>
            </a:avLst>
          </a:prstGeom>
          <a:gradFill>
            <a:gsLst>
              <a:gs pos="0">
                <a:srgbClr val="002E6D"/>
              </a:gs>
              <a:gs pos="100000">
                <a:srgbClr val="007DBC"/>
              </a:gs>
            </a:gsLst>
            <a:lin ang="5400000" scaled="1"/>
          </a:gradFill>
          <a:ln w="9525">
            <a:solidFill>
              <a:schemeClr val="bg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bodyPr>
          <a:lstStyle/>
          <a:p>
            <a:pPr algn="ctr"/>
            <a:endParaRPr lang="en-US">
              <a:solidFill>
                <a:schemeClr val="tx1"/>
              </a:solidFill>
              <a:latin typeface="Source Sans Pro" panose="020B0503030403020204"/>
            </a:endParaRPr>
          </a:p>
        </p:txBody>
      </p:sp>
      <p:sp>
        <p:nvSpPr>
          <p:cNvPr id="42" name="Pie 41">
            <a:extLst>
              <a:ext uri="{C183D7F6-B498-43B3-948B-1728B52AA6E4}">
                <adec:decorative xmlns:adec="http://schemas.microsoft.com/office/drawing/2017/decorative" val="1"/>
              </a:ext>
            </a:extLst>
          </p:cNvPr>
          <p:cNvSpPr/>
          <p:nvPr/>
        </p:nvSpPr>
        <p:spPr>
          <a:xfrm>
            <a:off x="6870872" y="1892818"/>
            <a:ext cx="3360284" cy="3343609"/>
          </a:xfrm>
          <a:prstGeom prst="pie">
            <a:avLst>
              <a:gd name="adj1" fmla="val 1180769"/>
              <a:gd name="adj2" fmla="val 2277585"/>
            </a:avLst>
          </a:prstGeom>
          <a:solidFill>
            <a:srgbClr val="002E6D"/>
          </a:solidFill>
          <a:ln w="9525">
            <a:solidFill>
              <a:schemeClr val="bg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bodyPr>
          <a:lstStyle/>
          <a:p>
            <a:pPr algn="ctr"/>
            <a:endParaRPr lang="en-US" dirty="0">
              <a:solidFill>
                <a:schemeClr val="tx1"/>
              </a:solidFill>
              <a:latin typeface="Source Sans Pro" panose="020B0503030403020204"/>
            </a:endParaRPr>
          </a:p>
        </p:txBody>
      </p:sp>
      <p:sp>
        <p:nvSpPr>
          <p:cNvPr id="4" name="Slide Number Placeholder 3">
            <a:extLst>
              <a:ext uri="{FF2B5EF4-FFF2-40B4-BE49-F238E27FC236}">
                <a16:creationId xmlns:a16="http://schemas.microsoft.com/office/drawing/2014/main" id="{20F175EC-A86A-4094-9433-1CEDF8066549}"/>
              </a:ext>
            </a:extLst>
          </p:cNvPr>
          <p:cNvSpPr>
            <a:spLocks noGrp="1"/>
          </p:cNvSpPr>
          <p:nvPr>
            <p:ph type="sldNum" sz="quarter" idx="12"/>
          </p:nvPr>
        </p:nvSpPr>
        <p:spPr>
          <a:xfrm>
            <a:off x="8387885" y="6340064"/>
            <a:ext cx="2057400" cy="365125"/>
          </a:xfrm>
        </p:spPr>
        <p:txBody>
          <a:bodyPr/>
          <a:lstStyle/>
          <a:p>
            <a:fld id="{B1AB44B9-F1EC-4F4B-88D4-413245C9CD3E}" type="slidenum">
              <a:rPr lang="en-US" smtClean="0">
                <a:latin typeface="Source Sans Pro" panose="020B0503030403020204"/>
              </a:rPr>
              <a:pPr/>
              <a:t>11</a:t>
            </a:fld>
            <a:endParaRPr lang="en-US" dirty="0">
              <a:latin typeface="Source Sans Pro" panose="020B0503030403020204"/>
            </a:endParaRPr>
          </a:p>
        </p:txBody>
      </p:sp>
    </p:spTree>
    <p:extLst>
      <p:ext uri="{BB962C8B-B14F-4D97-AF65-F5344CB8AC3E}">
        <p14:creationId xmlns:p14="http://schemas.microsoft.com/office/powerpoint/2010/main" val="317594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11" grpId="0" animBg="1"/>
      <p:bldP spid="43" grpId="0" animBg="1"/>
      <p:bldP spid="41" grpId="0" animBg="1"/>
      <p:bldP spid="40"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BCEE1-28E9-466C-9CDF-B7D56DECD764}"/>
              </a:ext>
            </a:extLst>
          </p:cNvPr>
          <p:cNvSpPr>
            <a:spLocks noGrp="1"/>
          </p:cNvSpPr>
          <p:nvPr>
            <p:ph type="title"/>
          </p:nvPr>
        </p:nvSpPr>
        <p:spPr>
          <a:xfrm>
            <a:off x="1743456" y="230584"/>
            <a:ext cx="8729472" cy="598904"/>
          </a:xfrm>
        </p:spPr>
        <p:txBody>
          <a:bodyPr>
            <a:noAutofit/>
          </a:bodyPr>
          <a:lstStyle/>
          <a:p>
            <a:r>
              <a:rPr lang="en-US" sz="2800" dirty="0">
                <a:solidFill>
                  <a:srgbClr val="002E6D"/>
                </a:solidFill>
              </a:rPr>
              <a:t>Wisconsin FY21 Small Business Contract Numbers</a:t>
            </a:r>
          </a:p>
        </p:txBody>
      </p:sp>
      <p:sp>
        <p:nvSpPr>
          <p:cNvPr id="4" name="Slide Number Placeholder 3">
            <a:extLst>
              <a:ext uri="{FF2B5EF4-FFF2-40B4-BE49-F238E27FC236}">
                <a16:creationId xmlns:a16="http://schemas.microsoft.com/office/drawing/2014/main" id="{D065BB9C-CDF4-4AA1-81B9-9A059760A6CE}"/>
              </a:ext>
            </a:extLst>
          </p:cNvPr>
          <p:cNvSpPr>
            <a:spLocks noGrp="1"/>
          </p:cNvSpPr>
          <p:nvPr>
            <p:ph type="sldNum" sz="quarter" idx="12"/>
          </p:nvPr>
        </p:nvSpPr>
        <p:spPr>
          <a:xfrm>
            <a:off x="8320510" y="6156627"/>
            <a:ext cx="2057400" cy="365125"/>
          </a:xfrm>
        </p:spPr>
        <p:txBody>
          <a:bodyPr/>
          <a:lstStyle/>
          <a:p>
            <a:fld id="{B1AB44B9-F1EC-4F4B-88D4-413245C9CD3E}" type="slidenum">
              <a:rPr lang="en-US" smtClean="0"/>
              <a:t>12</a:t>
            </a:fld>
            <a:endParaRPr lang="en-US" dirty="0"/>
          </a:p>
        </p:txBody>
      </p:sp>
      <p:sp>
        <p:nvSpPr>
          <p:cNvPr id="12" name="Rectangle 11">
            <a:extLst>
              <a:ext uri="{FF2B5EF4-FFF2-40B4-BE49-F238E27FC236}">
                <a16:creationId xmlns:a16="http://schemas.microsoft.com/office/drawing/2014/main" id="{EDFB5389-14A3-41B4-A4BD-EF102D92FE54}"/>
              </a:ext>
            </a:extLst>
          </p:cNvPr>
          <p:cNvSpPr/>
          <p:nvPr/>
        </p:nvSpPr>
        <p:spPr>
          <a:xfrm>
            <a:off x="4466149" y="1436987"/>
            <a:ext cx="4902201" cy="1005840"/>
          </a:xfrm>
          <a:prstGeom prst="rect">
            <a:avLst/>
          </a:prstGeom>
          <a:no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defTabSz="666734">
              <a:lnSpc>
                <a:spcPct val="90000"/>
              </a:lnSpc>
              <a:spcBef>
                <a:spcPct val="0"/>
              </a:spcBef>
              <a:spcAft>
                <a:spcPts val="200"/>
              </a:spcAft>
            </a:pPr>
            <a:r>
              <a:rPr lang="en-US" sz="2400" b="1" dirty="0">
                <a:solidFill>
                  <a:srgbClr val="002E6D"/>
                </a:solidFill>
                <a:latin typeface="Source Sans Pro" panose="020B0503030403020204" pitchFamily="34" charset="0"/>
                <a:cs typeface="Times New Roman" pitchFamily="18" charset="0"/>
              </a:rPr>
              <a:t>Wisconsin Small Businesses received in excess of $1.1 Billion with the U.S. Government</a:t>
            </a:r>
            <a:endParaRPr lang="en-US" sz="2400" dirty="0">
              <a:solidFill>
                <a:srgbClr val="002E6D"/>
              </a:solidFill>
            </a:endParaRPr>
          </a:p>
        </p:txBody>
      </p:sp>
      <p:pic>
        <p:nvPicPr>
          <p:cNvPr id="32" name="Picture 31" descr="Icon of hand holding money.">
            <a:extLst>
              <a:ext uri="{FF2B5EF4-FFF2-40B4-BE49-F238E27FC236}">
                <a16:creationId xmlns:a16="http://schemas.microsoft.com/office/drawing/2014/main" id="{410AF314-92EF-456A-95E4-198522F679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47492" y="4297733"/>
            <a:ext cx="1518657" cy="1097280"/>
          </a:xfrm>
          <a:prstGeom prst="rect">
            <a:avLst/>
          </a:prstGeom>
        </p:spPr>
      </p:pic>
      <p:sp>
        <p:nvSpPr>
          <p:cNvPr id="10" name="Rectangle 9">
            <a:extLst>
              <a:ext uri="{FF2B5EF4-FFF2-40B4-BE49-F238E27FC236}">
                <a16:creationId xmlns:a16="http://schemas.microsoft.com/office/drawing/2014/main" id="{66290228-9526-4CA5-975A-0C45204C087F}"/>
              </a:ext>
            </a:extLst>
          </p:cNvPr>
          <p:cNvSpPr/>
          <p:nvPr/>
        </p:nvSpPr>
        <p:spPr>
          <a:xfrm>
            <a:off x="4417981" y="4237308"/>
            <a:ext cx="4902201" cy="811852"/>
          </a:xfrm>
          <a:prstGeom prst="rect">
            <a:avLst/>
          </a:prstGeom>
          <a:no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defTabSz="666734">
              <a:lnSpc>
                <a:spcPct val="90000"/>
              </a:lnSpc>
              <a:spcBef>
                <a:spcPct val="0"/>
              </a:spcBef>
              <a:spcAft>
                <a:spcPts val="200"/>
              </a:spcAft>
            </a:pPr>
            <a:r>
              <a:rPr lang="en-US" sz="2400" b="1" dirty="0">
                <a:solidFill>
                  <a:srgbClr val="002E6D"/>
                </a:solidFill>
                <a:latin typeface="Source Sans Pro" panose="020B0503030403020204" pitchFamily="34" charset="0"/>
                <a:cs typeface="Times New Roman" pitchFamily="18" charset="0"/>
              </a:rPr>
              <a:t>Small Disadvantaged Business received over $417 Million</a:t>
            </a:r>
          </a:p>
          <a:p>
            <a:pPr defTabSz="666734">
              <a:lnSpc>
                <a:spcPct val="90000"/>
              </a:lnSpc>
              <a:spcBef>
                <a:spcPct val="0"/>
              </a:spcBef>
              <a:spcAft>
                <a:spcPts val="200"/>
              </a:spcAft>
            </a:pPr>
            <a:endParaRPr lang="en-US" sz="2400" b="1" dirty="0">
              <a:solidFill>
                <a:srgbClr val="002E6D"/>
              </a:solidFill>
              <a:latin typeface="Source Sans Pro" panose="020B0503030403020204" pitchFamily="34" charset="0"/>
              <a:cs typeface="Times New Roman" pitchFamily="18" charset="0"/>
            </a:endParaRPr>
          </a:p>
        </p:txBody>
      </p:sp>
      <p:pic>
        <p:nvPicPr>
          <p:cNvPr id="33" name="Picture 32" descr="Icon of a flow chart.">
            <a:extLst>
              <a:ext uri="{FF2B5EF4-FFF2-40B4-BE49-F238E27FC236}">
                <a16:creationId xmlns:a16="http://schemas.microsoft.com/office/drawing/2014/main" id="{8B9F28B8-F0C9-471C-823A-6C200301048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9112" y="1497412"/>
            <a:ext cx="1008361" cy="1005840"/>
          </a:xfrm>
          <a:prstGeom prst="rect">
            <a:avLst/>
          </a:prstGeom>
        </p:spPr>
      </p:pic>
      <p:cxnSp>
        <p:nvCxnSpPr>
          <p:cNvPr id="13" name="Straight Connector 12">
            <a:extLst>
              <a:ext uri="{FF2B5EF4-FFF2-40B4-BE49-F238E27FC236}">
                <a16:creationId xmlns:a16="http://schemas.microsoft.com/office/drawing/2014/main" id="{29CD3DF3-C17B-4C2F-A35B-74BF15004826}"/>
              </a:ext>
              <a:ext uri="{C183D7F6-B498-43B3-948B-1728B52AA6E4}">
                <adec:decorative xmlns:adec="http://schemas.microsoft.com/office/drawing/2017/decorative" val="1"/>
              </a:ext>
            </a:extLst>
          </p:cNvPr>
          <p:cNvCxnSpPr/>
          <p:nvPr/>
        </p:nvCxnSpPr>
        <p:spPr>
          <a:xfrm>
            <a:off x="4782297" y="2792347"/>
            <a:ext cx="3216576" cy="0"/>
          </a:xfrm>
          <a:prstGeom prst="line">
            <a:avLst/>
          </a:prstGeom>
          <a:ln w="19050">
            <a:solidFill>
              <a:srgbClr val="003E7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7721390-356B-493E-83C4-24659CC5963F}"/>
              </a:ext>
              <a:ext uri="{C183D7F6-B498-43B3-948B-1728B52AA6E4}">
                <adec:decorative xmlns:adec="http://schemas.microsoft.com/office/drawing/2017/decorative" val="1"/>
              </a:ext>
            </a:extLst>
          </p:cNvPr>
          <p:cNvCxnSpPr/>
          <p:nvPr/>
        </p:nvCxnSpPr>
        <p:spPr>
          <a:xfrm>
            <a:off x="4782297" y="5267863"/>
            <a:ext cx="3216576" cy="0"/>
          </a:xfrm>
          <a:prstGeom prst="line">
            <a:avLst/>
          </a:prstGeom>
          <a:ln w="19050">
            <a:solidFill>
              <a:srgbClr val="003E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06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CD02EAE9-6BF1-4E0D-9A15-54F9D696D807}"/>
              </a:ext>
            </a:extLst>
          </p:cNvPr>
          <p:cNvSpPr>
            <a:spLocks noGrp="1"/>
          </p:cNvSpPr>
          <p:nvPr>
            <p:ph type="title"/>
          </p:nvPr>
        </p:nvSpPr>
        <p:spPr>
          <a:xfrm>
            <a:off x="2195725" y="234451"/>
            <a:ext cx="7886700" cy="598904"/>
          </a:xfrm>
        </p:spPr>
        <p:txBody>
          <a:bodyPr/>
          <a:lstStyle/>
          <a:p>
            <a:r>
              <a:rPr lang="en-US" sz="2800" dirty="0">
                <a:solidFill>
                  <a:srgbClr val="002E6D"/>
                </a:solidFill>
              </a:rPr>
              <a:t>8(a) Business Development Program</a:t>
            </a:r>
          </a:p>
        </p:txBody>
      </p:sp>
      <p:sp>
        <p:nvSpPr>
          <p:cNvPr id="41" name="Slide Number Placeholder 3">
            <a:extLst>
              <a:ext uri="{FF2B5EF4-FFF2-40B4-BE49-F238E27FC236}">
                <a16:creationId xmlns:a16="http://schemas.microsoft.com/office/drawing/2014/main" id="{89E9E4D4-5A51-4467-8A05-0F41A45C950C}"/>
              </a:ext>
            </a:extLst>
          </p:cNvPr>
          <p:cNvSpPr>
            <a:spLocks noGrp="1"/>
          </p:cNvSpPr>
          <p:nvPr>
            <p:ph type="sldNum" sz="quarter" idx="12"/>
          </p:nvPr>
        </p:nvSpPr>
        <p:spPr>
          <a:xfrm>
            <a:off x="8320510" y="6194308"/>
            <a:ext cx="2057400" cy="365125"/>
          </a:xfrm>
        </p:spPr>
        <p:txBody>
          <a:bodyPr/>
          <a:lstStyle/>
          <a:p>
            <a:fld id="{B1AB44B9-F1EC-4F4B-88D4-413245C9CD3E}" type="slidenum">
              <a:rPr lang="en-US" smtClean="0"/>
              <a:t>13</a:t>
            </a:fld>
            <a:endParaRPr lang="en-US"/>
          </a:p>
        </p:txBody>
      </p:sp>
      <p:pic>
        <p:nvPicPr>
          <p:cNvPr id="3" name="Picture 2" descr="An instructor teaching a small group of young adults while marking on a board.">
            <a:extLst>
              <a:ext uri="{FF2B5EF4-FFF2-40B4-BE49-F238E27FC236}">
                <a16:creationId xmlns:a16="http://schemas.microsoft.com/office/drawing/2014/main" id="{898A7D0C-D128-4D87-A901-A723E423FE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792921"/>
            <a:ext cx="7972525" cy="5401386"/>
          </a:xfrm>
          <a:prstGeom prst="rect">
            <a:avLst/>
          </a:prstGeom>
        </p:spPr>
      </p:pic>
      <p:sp>
        <p:nvSpPr>
          <p:cNvPr id="13" name="Rectangle 12">
            <a:extLst>
              <a:ext uri="{FF2B5EF4-FFF2-40B4-BE49-F238E27FC236}">
                <a16:creationId xmlns:a16="http://schemas.microsoft.com/office/drawing/2014/main" id="{39580440-4D89-4BB7-9AC4-2ABD1BEB7146}"/>
              </a:ext>
              <a:ext uri="{C183D7F6-B498-43B3-948B-1728B52AA6E4}">
                <adec:decorative xmlns:adec="http://schemas.microsoft.com/office/drawing/2017/decorative" val="1"/>
              </a:ext>
            </a:extLst>
          </p:cNvPr>
          <p:cNvSpPr/>
          <p:nvPr/>
        </p:nvSpPr>
        <p:spPr>
          <a:xfrm>
            <a:off x="6943726" y="663693"/>
            <a:ext cx="3724274" cy="5535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911CFAC8-A25A-44EF-9371-33E9E10D49D5}"/>
              </a:ext>
              <a:ext uri="{C183D7F6-B498-43B3-948B-1728B52AA6E4}">
                <adec:decorative xmlns:adec="http://schemas.microsoft.com/office/drawing/2017/decorative" val="1"/>
              </a:ext>
            </a:extLst>
          </p:cNvPr>
          <p:cNvSpPr/>
          <p:nvPr/>
        </p:nvSpPr>
        <p:spPr>
          <a:xfrm flipH="1">
            <a:off x="6943725" y="1458698"/>
            <a:ext cx="3724274" cy="1133475"/>
          </a:xfrm>
          <a:prstGeom prst="snip1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7105649" y="1671491"/>
            <a:ext cx="3562350" cy="707886"/>
          </a:xfrm>
          <a:prstGeom prst="rect">
            <a:avLst/>
          </a:prstGeom>
          <a:noFill/>
        </p:spPr>
        <p:txBody>
          <a:bodyPr wrap="square" rtlCol="0" anchor="ctr">
            <a:spAutoFit/>
          </a:bodyPr>
          <a:lstStyle/>
          <a:p>
            <a:r>
              <a:rPr lang="en-US" sz="2000" b="1" dirty="0">
                <a:solidFill>
                  <a:schemeClr val="bg1"/>
                </a:solidFill>
                <a:latin typeface="Source Sans Pro"/>
              </a:rPr>
              <a:t>Access  to business development support</a:t>
            </a:r>
          </a:p>
        </p:txBody>
      </p:sp>
      <p:sp>
        <p:nvSpPr>
          <p:cNvPr id="27" name="Rectangle: Single Corner Snipped 26">
            <a:extLst>
              <a:ext uri="{FF2B5EF4-FFF2-40B4-BE49-F238E27FC236}">
                <a16:creationId xmlns:a16="http://schemas.microsoft.com/office/drawing/2014/main" id="{0718C2CB-FC27-40B2-B6F7-3A850240B571}"/>
              </a:ext>
              <a:ext uri="{C183D7F6-B498-43B3-948B-1728B52AA6E4}">
                <adec:decorative xmlns:adec="http://schemas.microsoft.com/office/drawing/2017/decorative" val="1"/>
              </a:ext>
            </a:extLst>
          </p:cNvPr>
          <p:cNvSpPr/>
          <p:nvPr/>
        </p:nvSpPr>
        <p:spPr>
          <a:xfrm flipH="1">
            <a:off x="6943725" y="2862263"/>
            <a:ext cx="3724275" cy="1133475"/>
          </a:xfrm>
          <a:prstGeom prst="snip1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1" name="TextBox 90"/>
          <p:cNvSpPr txBox="1"/>
          <p:nvPr/>
        </p:nvSpPr>
        <p:spPr>
          <a:xfrm>
            <a:off x="7105649" y="3058222"/>
            <a:ext cx="3638550" cy="707886"/>
          </a:xfrm>
          <a:prstGeom prst="rect">
            <a:avLst/>
          </a:prstGeom>
          <a:noFill/>
        </p:spPr>
        <p:txBody>
          <a:bodyPr wrap="square" rtlCol="0" anchor="ctr">
            <a:spAutoFit/>
          </a:bodyPr>
          <a:lstStyle/>
          <a:p>
            <a:r>
              <a:rPr lang="en-US" sz="2000" b="1" dirty="0">
                <a:solidFill>
                  <a:schemeClr val="bg1"/>
                </a:solidFill>
                <a:latin typeface="Source Sans Pro"/>
              </a:rPr>
              <a:t>Build capacity and grow through contracts</a:t>
            </a:r>
          </a:p>
        </p:txBody>
      </p:sp>
      <p:sp>
        <p:nvSpPr>
          <p:cNvPr id="28" name="Rectangle: Single Corner Snipped 27">
            <a:extLst>
              <a:ext uri="{FF2B5EF4-FFF2-40B4-BE49-F238E27FC236}">
                <a16:creationId xmlns:a16="http://schemas.microsoft.com/office/drawing/2014/main" id="{238D1D22-93D6-4EA6-8210-EBE265F62387}"/>
              </a:ext>
              <a:ext uri="{C183D7F6-B498-43B3-948B-1728B52AA6E4}">
                <adec:decorative xmlns:adec="http://schemas.microsoft.com/office/drawing/2017/decorative" val="1"/>
              </a:ext>
            </a:extLst>
          </p:cNvPr>
          <p:cNvSpPr/>
          <p:nvPr/>
        </p:nvSpPr>
        <p:spPr>
          <a:xfrm flipH="1">
            <a:off x="6943724" y="4261733"/>
            <a:ext cx="3724275" cy="1133475"/>
          </a:xfrm>
          <a:prstGeom prst="snip1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4A102194-BD4A-4753-9CD6-78BCE3D41B2B}"/>
              </a:ext>
            </a:extLst>
          </p:cNvPr>
          <p:cNvSpPr txBox="1"/>
          <p:nvPr/>
        </p:nvSpPr>
        <p:spPr>
          <a:xfrm>
            <a:off x="7105650" y="4478621"/>
            <a:ext cx="3562349" cy="707886"/>
          </a:xfrm>
          <a:prstGeom prst="rect">
            <a:avLst/>
          </a:prstGeom>
          <a:noFill/>
        </p:spPr>
        <p:txBody>
          <a:bodyPr wrap="square" rtlCol="0" anchor="ctr">
            <a:spAutoFit/>
          </a:bodyPr>
          <a:lstStyle/>
          <a:p>
            <a:r>
              <a:rPr lang="en-US" sz="2000" b="1" dirty="0">
                <a:solidFill>
                  <a:schemeClr val="bg1"/>
                </a:solidFill>
                <a:latin typeface="Source Sans Pro"/>
              </a:rPr>
              <a:t>Nine-year program available once per lifetime</a:t>
            </a:r>
          </a:p>
        </p:txBody>
      </p:sp>
    </p:spTree>
    <p:extLst>
      <p:ext uri="{BB962C8B-B14F-4D97-AF65-F5344CB8AC3E}">
        <p14:creationId xmlns:p14="http://schemas.microsoft.com/office/powerpoint/2010/main" val="626838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3751" y="230062"/>
            <a:ext cx="7886700" cy="598904"/>
          </a:xfrm>
        </p:spPr>
        <p:txBody>
          <a:bodyPr>
            <a:noAutofit/>
          </a:bodyPr>
          <a:lstStyle/>
          <a:p>
            <a:pPr lvl="0"/>
            <a:r>
              <a:rPr lang="en-US" sz="2800" dirty="0">
                <a:solidFill>
                  <a:srgbClr val="002E6D"/>
                </a:solidFill>
                <a:latin typeface="Source Sans Pro" panose="020B0503030403020204" pitchFamily="34" charset="0"/>
              </a:rPr>
              <a:t>Participation and Continued Eligibility</a:t>
            </a:r>
            <a:endParaRPr lang="en-US" sz="1800" dirty="0">
              <a:solidFill>
                <a:srgbClr val="002E6D"/>
              </a:solidFill>
            </a:endParaRPr>
          </a:p>
        </p:txBody>
      </p:sp>
      <p:sp>
        <p:nvSpPr>
          <p:cNvPr id="4" name="Slide Number Placeholder 3"/>
          <p:cNvSpPr>
            <a:spLocks noGrp="1"/>
          </p:cNvSpPr>
          <p:nvPr>
            <p:ph type="sldNum" sz="quarter" idx="12"/>
          </p:nvPr>
        </p:nvSpPr>
        <p:spPr/>
        <p:txBody>
          <a:bodyPr/>
          <a:lstStyle/>
          <a:p>
            <a:fld id="{B1AB44B9-F1EC-4F4B-88D4-413245C9CD3E}" type="slidenum">
              <a:rPr lang="en-US" smtClean="0"/>
              <a:t>14</a:t>
            </a:fld>
            <a:endParaRPr lang="en-US" dirty="0"/>
          </a:p>
        </p:txBody>
      </p:sp>
      <p:sp>
        <p:nvSpPr>
          <p:cNvPr id="21" name="TextBox 20">
            <a:extLst>
              <a:ext uri="{FF2B5EF4-FFF2-40B4-BE49-F238E27FC236}">
                <a16:creationId xmlns:a16="http://schemas.microsoft.com/office/drawing/2014/main" id="{5388DD6E-1B1C-481A-BFAD-2495B8538F27}"/>
              </a:ext>
            </a:extLst>
          </p:cNvPr>
          <p:cNvSpPr txBox="1"/>
          <p:nvPr/>
        </p:nvSpPr>
        <p:spPr>
          <a:xfrm>
            <a:off x="3084934" y="1249836"/>
            <a:ext cx="6022133" cy="461665"/>
          </a:xfrm>
          <a:prstGeom prst="rect">
            <a:avLst/>
          </a:prstGeom>
          <a:noFill/>
        </p:spPr>
        <p:txBody>
          <a:bodyPr wrap="square" rtlCol="0">
            <a:spAutoFit/>
          </a:bodyPr>
          <a:lstStyle/>
          <a:p>
            <a:r>
              <a:rPr lang="en-US" sz="2400" b="1" dirty="0">
                <a:latin typeface="Source Sans Pro" panose="020B0503030403020204"/>
              </a:rPr>
              <a:t>Participation Starts at Date of Approval</a:t>
            </a:r>
          </a:p>
        </p:txBody>
      </p:sp>
      <p:sp>
        <p:nvSpPr>
          <p:cNvPr id="13" name="Chevron 25">
            <a:extLst>
              <a:ext uri="{FF2B5EF4-FFF2-40B4-BE49-F238E27FC236}">
                <a16:creationId xmlns:a16="http://schemas.microsoft.com/office/drawing/2014/main" id="{3171E215-E0A5-49A5-AD8A-619CAAA7E1E7}"/>
              </a:ext>
              <a:ext uri="{C183D7F6-B498-43B3-948B-1728B52AA6E4}">
                <adec:decorative xmlns:adec="http://schemas.microsoft.com/office/drawing/2017/decorative" val="1"/>
              </a:ext>
            </a:extLst>
          </p:cNvPr>
          <p:cNvSpPr/>
          <p:nvPr/>
        </p:nvSpPr>
        <p:spPr>
          <a:xfrm>
            <a:off x="2054087" y="1888441"/>
            <a:ext cx="4273826" cy="1014770"/>
          </a:xfrm>
          <a:prstGeom prst="chevron">
            <a:avLst>
              <a:gd name="adj" fmla="val 72483"/>
            </a:avLst>
          </a:prstGeom>
          <a:solidFill>
            <a:srgbClr val="002E6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49860" tIns="48006" rIns="353847" bIns="48006" numCol="1" spcCol="1270" anchor="ctr" anchorCtr="0">
            <a:noAutofit/>
          </a:bodyPr>
          <a:lstStyle/>
          <a:p>
            <a:pPr algn="ctr" defTabSz="1600160">
              <a:lnSpc>
                <a:spcPct val="90000"/>
              </a:lnSpc>
              <a:spcBef>
                <a:spcPct val="0"/>
              </a:spcBef>
              <a:spcAft>
                <a:spcPct val="35000"/>
              </a:spcAft>
            </a:pPr>
            <a:r>
              <a:rPr lang="en-US" sz="3600"/>
              <a:t> </a:t>
            </a:r>
          </a:p>
        </p:txBody>
      </p:sp>
      <p:sp>
        <p:nvSpPr>
          <p:cNvPr id="14" name="TextBox 13">
            <a:extLst>
              <a:ext uri="{FF2B5EF4-FFF2-40B4-BE49-F238E27FC236}">
                <a16:creationId xmlns:a16="http://schemas.microsoft.com/office/drawing/2014/main" id="{D118F285-A47F-49CE-BDF1-B626056882EA}"/>
              </a:ext>
            </a:extLst>
          </p:cNvPr>
          <p:cNvSpPr txBox="1"/>
          <p:nvPr/>
        </p:nvSpPr>
        <p:spPr>
          <a:xfrm>
            <a:off x="2848188" y="2108092"/>
            <a:ext cx="3151163" cy="523220"/>
          </a:xfrm>
          <a:prstGeom prst="rect">
            <a:avLst/>
          </a:prstGeom>
          <a:noFill/>
        </p:spPr>
        <p:txBody>
          <a:bodyPr wrap="square" rtlCol="0">
            <a:spAutoFit/>
          </a:bodyPr>
          <a:lstStyle/>
          <a:p>
            <a:r>
              <a:rPr lang="en-US" sz="2800" b="1" dirty="0">
                <a:solidFill>
                  <a:schemeClr val="bg1"/>
                </a:solidFill>
                <a:latin typeface="Source Sans Pro" panose="020B0503030403020204"/>
                <a:ea typeface="Open Sans" panose="020B0606030504020204" pitchFamily="34" charset="0"/>
                <a:cs typeface="Open Sans" panose="020B0606030504020204" pitchFamily="34" charset="0"/>
              </a:rPr>
              <a:t>Developmental</a:t>
            </a:r>
          </a:p>
        </p:txBody>
      </p:sp>
      <p:sp>
        <p:nvSpPr>
          <p:cNvPr id="18" name="TextBox 17">
            <a:extLst>
              <a:ext uri="{FF2B5EF4-FFF2-40B4-BE49-F238E27FC236}">
                <a16:creationId xmlns:a16="http://schemas.microsoft.com/office/drawing/2014/main" id="{84E63D78-E789-49C6-907F-51E3FC557B28}"/>
              </a:ext>
            </a:extLst>
          </p:cNvPr>
          <p:cNvSpPr txBox="1"/>
          <p:nvPr/>
        </p:nvSpPr>
        <p:spPr>
          <a:xfrm>
            <a:off x="3225036" y="2967336"/>
            <a:ext cx="1744321" cy="461665"/>
          </a:xfrm>
          <a:prstGeom prst="rect">
            <a:avLst/>
          </a:prstGeom>
          <a:noFill/>
        </p:spPr>
        <p:txBody>
          <a:bodyPr wrap="square" rtlCol="0">
            <a:spAutoFit/>
          </a:bodyPr>
          <a:lstStyle/>
          <a:p>
            <a:r>
              <a:rPr lang="en-US" sz="2400" b="1" dirty="0">
                <a:latin typeface="Source Sans Pro" panose="020B0503030403020204"/>
              </a:rPr>
              <a:t>Years 1-4</a:t>
            </a:r>
          </a:p>
        </p:txBody>
      </p:sp>
      <p:sp>
        <p:nvSpPr>
          <p:cNvPr id="10" name="Chevron 21">
            <a:extLst>
              <a:ext uri="{FF2B5EF4-FFF2-40B4-BE49-F238E27FC236}">
                <a16:creationId xmlns:a16="http://schemas.microsoft.com/office/drawing/2014/main" id="{56262E39-8041-448A-B506-2569A6719968}"/>
              </a:ext>
              <a:ext uri="{C183D7F6-B498-43B3-948B-1728B52AA6E4}">
                <adec:decorative xmlns:adec="http://schemas.microsoft.com/office/drawing/2017/decorative" val="1"/>
              </a:ext>
            </a:extLst>
          </p:cNvPr>
          <p:cNvSpPr/>
          <p:nvPr/>
        </p:nvSpPr>
        <p:spPr>
          <a:xfrm>
            <a:off x="5589638" y="1891379"/>
            <a:ext cx="4572000" cy="1014770"/>
          </a:xfrm>
          <a:prstGeom prst="chevron">
            <a:avLst>
              <a:gd name="adj" fmla="val 67737"/>
            </a:avLst>
          </a:prstGeom>
          <a:solidFill>
            <a:srgbClr val="CC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49860" tIns="48006" rIns="353847" bIns="48006" numCol="1" spcCol="1270" anchor="ctr" anchorCtr="0">
            <a:noAutofit/>
          </a:bodyPr>
          <a:lstStyle/>
          <a:p>
            <a:pPr algn="ctr" defTabSz="1600160">
              <a:lnSpc>
                <a:spcPct val="90000"/>
              </a:lnSpc>
              <a:spcBef>
                <a:spcPct val="0"/>
              </a:spcBef>
              <a:spcAft>
                <a:spcPct val="35000"/>
              </a:spcAft>
            </a:pPr>
            <a:r>
              <a:rPr lang="en-US" sz="3600"/>
              <a:t> </a:t>
            </a:r>
          </a:p>
        </p:txBody>
      </p:sp>
      <p:sp>
        <p:nvSpPr>
          <p:cNvPr id="11" name="TextBox 10">
            <a:extLst>
              <a:ext uri="{FF2B5EF4-FFF2-40B4-BE49-F238E27FC236}">
                <a16:creationId xmlns:a16="http://schemas.microsoft.com/office/drawing/2014/main" id="{79899EC5-E0F6-4EF3-8808-C95A32E8DB1E}"/>
              </a:ext>
            </a:extLst>
          </p:cNvPr>
          <p:cNvSpPr txBox="1"/>
          <p:nvPr/>
        </p:nvSpPr>
        <p:spPr>
          <a:xfrm>
            <a:off x="6783072" y="2137509"/>
            <a:ext cx="2925981" cy="523220"/>
          </a:xfrm>
          <a:prstGeom prst="rect">
            <a:avLst/>
          </a:prstGeom>
          <a:noFill/>
        </p:spPr>
        <p:txBody>
          <a:bodyPr wrap="square" rtlCol="0">
            <a:spAutoFit/>
          </a:bodyPr>
          <a:lstStyle/>
          <a:p>
            <a:r>
              <a:rPr lang="en-US" sz="2800" b="1" dirty="0">
                <a:solidFill>
                  <a:schemeClr val="bg1"/>
                </a:solidFill>
                <a:latin typeface="Source Sans Pro" panose="020B0503030403020204"/>
                <a:ea typeface="Open Sans" panose="020B0606030504020204" pitchFamily="34" charset="0"/>
                <a:cs typeface="Open Sans" panose="020B0606030504020204" pitchFamily="34" charset="0"/>
              </a:rPr>
              <a:t>Transitional</a:t>
            </a:r>
          </a:p>
        </p:txBody>
      </p:sp>
      <p:sp>
        <p:nvSpPr>
          <p:cNvPr id="19" name="TextBox 18">
            <a:extLst>
              <a:ext uri="{FF2B5EF4-FFF2-40B4-BE49-F238E27FC236}">
                <a16:creationId xmlns:a16="http://schemas.microsoft.com/office/drawing/2014/main" id="{211DA14D-3CE3-450B-9881-A8BD81164167}"/>
              </a:ext>
            </a:extLst>
          </p:cNvPr>
          <p:cNvSpPr txBox="1"/>
          <p:nvPr/>
        </p:nvSpPr>
        <p:spPr>
          <a:xfrm>
            <a:off x="6932128" y="2977230"/>
            <a:ext cx="1582221" cy="461665"/>
          </a:xfrm>
          <a:prstGeom prst="rect">
            <a:avLst/>
          </a:prstGeom>
          <a:noFill/>
        </p:spPr>
        <p:txBody>
          <a:bodyPr wrap="square" rtlCol="0">
            <a:spAutoFit/>
          </a:bodyPr>
          <a:lstStyle/>
          <a:p>
            <a:r>
              <a:rPr lang="en-US" sz="2400" b="1" dirty="0">
                <a:latin typeface="Source Sans Pro" panose="020B0503030403020204"/>
              </a:rPr>
              <a:t>Years 5-9</a:t>
            </a:r>
          </a:p>
        </p:txBody>
      </p:sp>
      <p:sp>
        <p:nvSpPr>
          <p:cNvPr id="20" name="TextBox 19">
            <a:extLst>
              <a:ext uri="{FF2B5EF4-FFF2-40B4-BE49-F238E27FC236}">
                <a16:creationId xmlns:a16="http://schemas.microsoft.com/office/drawing/2014/main" id="{A431E26D-1C5F-4702-8884-92AF25ADDB63}"/>
              </a:ext>
            </a:extLst>
          </p:cNvPr>
          <p:cNvSpPr txBox="1"/>
          <p:nvPr/>
        </p:nvSpPr>
        <p:spPr>
          <a:xfrm>
            <a:off x="2173752" y="3617153"/>
            <a:ext cx="7835487" cy="2468368"/>
          </a:xfrm>
          <a:prstGeom prst="rect">
            <a:avLst/>
          </a:prstGeom>
          <a:noFill/>
        </p:spPr>
        <p:txBody>
          <a:bodyPr wrap="square" rtlCol="0">
            <a:spAutoFit/>
          </a:bodyPr>
          <a:lstStyle/>
          <a:p>
            <a:pPr>
              <a:lnSpc>
                <a:spcPct val="110000"/>
              </a:lnSpc>
              <a:buSzPct val="75000"/>
              <a:defRPr/>
            </a:pPr>
            <a:r>
              <a:rPr lang="en-US" sz="2400" b="1" dirty="0">
                <a:latin typeface="Source Sans Pro" panose="020B0503030403020204" pitchFamily="34" charset="0"/>
                <a:cs typeface="Calibri" pitchFamily="34" charset="0"/>
              </a:rPr>
              <a:t>To maintain eligibility: </a:t>
            </a:r>
          </a:p>
          <a:p>
            <a:pPr marL="285750" indent="-285750">
              <a:lnSpc>
                <a:spcPct val="110000"/>
              </a:lnSpc>
              <a:buSzPct val="75000"/>
              <a:buFont typeface="Arial" panose="020B0604020202020204" pitchFamily="34" charset="0"/>
              <a:buChar char="•"/>
              <a:defRPr/>
            </a:pPr>
            <a:r>
              <a:rPr lang="en-US" sz="2400" dirty="0">
                <a:latin typeface="Source Sans Pro" panose="020B0503030403020204" pitchFamily="34" charset="0"/>
                <a:cs typeface="Calibri" pitchFamily="34" charset="0"/>
              </a:rPr>
              <a:t>Submit 8(a) annual update on time</a:t>
            </a:r>
          </a:p>
          <a:p>
            <a:pPr marL="285750" indent="-285750">
              <a:lnSpc>
                <a:spcPct val="110000"/>
              </a:lnSpc>
              <a:buSzPct val="75000"/>
              <a:buFont typeface="Arial" panose="020B0604020202020204" pitchFamily="34" charset="0"/>
              <a:buChar char="•"/>
              <a:defRPr/>
            </a:pPr>
            <a:r>
              <a:rPr lang="en-US" sz="2400" dirty="0">
                <a:latin typeface="Source Sans Pro" panose="020B0503030403020204" pitchFamily="34" charset="0"/>
                <a:cs typeface="Calibri" pitchFamily="34" charset="0"/>
              </a:rPr>
              <a:t>Inform SBA of all material and business changes (prior approval required)</a:t>
            </a:r>
          </a:p>
          <a:p>
            <a:pPr marL="285750" indent="-285750">
              <a:lnSpc>
                <a:spcPct val="110000"/>
              </a:lnSpc>
              <a:buSzPct val="75000"/>
              <a:buFont typeface="Arial" panose="020B0604020202020204" pitchFamily="34" charset="0"/>
              <a:buChar char="•"/>
              <a:defRPr/>
            </a:pPr>
            <a:r>
              <a:rPr lang="en-US" sz="2400" dirty="0">
                <a:latin typeface="Source Sans Pro" panose="020B0503030403020204" pitchFamily="34" charset="0"/>
                <a:cs typeface="Calibri" pitchFamily="34" charset="0"/>
              </a:rPr>
              <a:t>Maintain SAM and DSBS profiles </a:t>
            </a:r>
          </a:p>
          <a:p>
            <a:endParaRPr lang="en-US" dirty="0"/>
          </a:p>
        </p:txBody>
      </p:sp>
    </p:spTree>
    <p:extLst>
      <p:ext uri="{BB962C8B-B14F-4D97-AF65-F5344CB8AC3E}">
        <p14:creationId xmlns:p14="http://schemas.microsoft.com/office/powerpoint/2010/main" val="29113508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2" presetClass="entr" presetSubtype="8" fill="hold" grpId="0" nodeType="withEffect" p14:presetBounceEnd="55556">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14:bounceEnd="55556">
                                          <p:cBhvr additive="base">
                                            <p:cTn id="9" dur="1500" fill="hold"/>
                                            <p:tgtEl>
                                              <p:spTgt spid="13"/>
                                            </p:tgtEl>
                                            <p:attrNameLst>
                                              <p:attrName>ppt_x</p:attrName>
                                            </p:attrNameLst>
                                          </p:cBhvr>
                                          <p:tavLst>
                                            <p:tav tm="0">
                                              <p:val>
                                                <p:strVal val="0-#ppt_w/2"/>
                                              </p:val>
                                            </p:tav>
                                            <p:tav tm="100000">
                                              <p:val>
                                                <p:strVal val="#ppt_x"/>
                                              </p:val>
                                            </p:tav>
                                          </p:tavLst>
                                        </p:anim>
                                        <p:anim calcmode="lin" valueType="num" p14:bounceEnd="55556">
                                          <p:cBhvr additive="base">
                                            <p:cTn id="10" dur="1500" fill="hold"/>
                                            <p:tgtEl>
                                              <p:spTgt spid="13"/>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300"/>
                                            <p:tgtEl>
                                              <p:spTgt spid="1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14:presetBounceEnd="55556">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55556">
                                          <p:cBhvr additive="base">
                                            <p:cTn id="20" dur="1500" fill="hold"/>
                                            <p:tgtEl>
                                              <p:spTgt spid="10"/>
                                            </p:tgtEl>
                                            <p:attrNameLst>
                                              <p:attrName>ppt_x</p:attrName>
                                            </p:attrNameLst>
                                          </p:cBhvr>
                                          <p:tavLst>
                                            <p:tav tm="0">
                                              <p:val>
                                                <p:strVal val="0-#ppt_w/2"/>
                                              </p:val>
                                            </p:tav>
                                            <p:tav tm="100000">
                                              <p:val>
                                                <p:strVal val="#ppt_x"/>
                                              </p:val>
                                            </p:tav>
                                          </p:tavLst>
                                        </p:anim>
                                        <p:anim calcmode="lin" valueType="num" p14:bounceEnd="55556">
                                          <p:cBhvr additive="base">
                                            <p:cTn id="21" dur="1500" fill="hold"/>
                                            <p:tgtEl>
                                              <p:spTgt spid="10"/>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animBg="1"/>
          <p:bldP spid="14" grpId="0"/>
          <p:bldP spid="18" grpId="0"/>
          <p:bldP spid="10" grpId="0" animBg="1"/>
          <p:bldP spid="11" grpId="0"/>
          <p:bldP spid="19"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500" fill="hold"/>
                                            <p:tgtEl>
                                              <p:spTgt spid="13"/>
                                            </p:tgtEl>
                                            <p:attrNameLst>
                                              <p:attrName>ppt_x</p:attrName>
                                            </p:attrNameLst>
                                          </p:cBhvr>
                                          <p:tavLst>
                                            <p:tav tm="0">
                                              <p:val>
                                                <p:strVal val="0-#ppt_w/2"/>
                                              </p:val>
                                            </p:tav>
                                            <p:tav tm="100000">
                                              <p:val>
                                                <p:strVal val="#ppt_x"/>
                                              </p:val>
                                            </p:tav>
                                          </p:tavLst>
                                        </p:anim>
                                        <p:anim calcmode="lin" valueType="num">
                                          <p:cBhvr additive="base">
                                            <p:cTn id="10" dur="1500" fill="hold"/>
                                            <p:tgtEl>
                                              <p:spTgt spid="13"/>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300"/>
                                            <p:tgtEl>
                                              <p:spTgt spid="1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500" fill="hold"/>
                                            <p:tgtEl>
                                              <p:spTgt spid="10"/>
                                            </p:tgtEl>
                                            <p:attrNameLst>
                                              <p:attrName>ppt_x</p:attrName>
                                            </p:attrNameLst>
                                          </p:cBhvr>
                                          <p:tavLst>
                                            <p:tav tm="0">
                                              <p:val>
                                                <p:strVal val="0-#ppt_w/2"/>
                                              </p:val>
                                            </p:tav>
                                            <p:tav tm="100000">
                                              <p:val>
                                                <p:strVal val="#ppt_x"/>
                                              </p:val>
                                            </p:tav>
                                          </p:tavLst>
                                        </p:anim>
                                        <p:anim calcmode="lin" valueType="num">
                                          <p:cBhvr additive="base">
                                            <p:cTn id="21" dur="1500" fill="hold"/>
                                            <p:tgtEl>
                                              <p:spTgt spid="10"/>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animBg="1"/>
          <p:bldP spid="14" grpId="0"/>
          <p:bldP spid="18" grpId="0"/>
          <p:bldP spid="10" grpId="0" animBg="1"/>
          <p:bldP spid="11" grpId="0"/>
          <p:bldP spid="19" grpId="0"/>
          <p:bldP spid="2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E658B5DB-A45B-4694-9263-A0A124025421}"/>
              </a:ext>
            </a:extLst>
          </p:cNvPr>
          <p:cNvSpPr>
            <a:spLocks noGrp="1"/>
          </p:cNvSpPr>
          <p:nvPr>
            <p:ph type="title"/>
          </p:nvPr>
        </p:nvSpPr>
        <p:spPr>
          <a:xfrm>
            <a:off x="2186229" y="228730"/>
            <a:ext cx="7886700" cy="598904"/>
          </a:xfrm>
        </p:spPr>
        <p:txBody>
          <a:bodyPr/>
          <a:lstStyle/>
          <a:p>
            <a:r>
              <a:rPr lang="en-US" sz="2800" dirty="0">
                <a:solidFill>
                  <a:srgbClr val="002E6D"/>
                </a:solidFill>
              </a:rPr>
              <a:t>Is the 8(a) Certification Appropriate for You?</a:t>
            </a:r>
          </a:p>
        </p:txBody>
      </p:sp>
      <p:sp>
        <p:nvSpPr>
          <p:cNvPr id="47" name="Slide Number Placeholder 3">
            <a:extLst>
              <a:ext uri="{FF2B5EF4-FFF2-40B4-BE49-F238E27FC236}">
                <a16:creationId xmlns:a16="http://schemas.microsoft.com/office/drawing/2014/main" id="{C0511147-105B-4908-8485-B81B5BB77573}"/>
              </a:ext>
            </a:extLst>
          </p:cNvPr>
          <p:cNvSpPr>
            <a:spLocks noGrp="1"/>
          </p:cNvSpPr>
          <p:nvPr>
            <p:ph type="sldNum" sz="quarter" idx="12"/>
          </p:nvPr>
        </p:nvSpPr>
        <p:spPr>
          <a:xfrm>
            <a:off x="8320510" y="6194308"/>
            <a:ext cx="2057400" cy="365125"/>
          </a:xfrm>
        </p:spPr>
        <p:txBody>
          <a:bodyPr/>
          <a:lstStyle/>
          <a:p>
            <a:fld id="{B1AB44B9-F1EC-4F4B-88D4-413245C9CD3E}" type="slidenum">
              <a:rPr lang="en-US" smtClean="0"/>
              <a:t>15</a:t>
            </a:fld>
            <a:endParaRPr lang="en-US" dirty="0"/>
          </a:p>
        </p:txBody>
      </p:sp>
      <p:grpSp>
        <p:nvGrpSpPr>
          <p:cNvPr id="49" name="Group 16" descr="Icon of a box container."/>
          <p:cNvGrpSpPr/>
          <p:nvPr/>
        </p:nvGrpSpPr>
        <p:grpSpPr>
          <a:xfrm>
            <a:off x="5167850" y="3482100"/>
            <a:ext cx="1923458" cy="1451595"/>
            <a:chOff x="2822575" y="2190750"/>
            <a:chExt cx="3498850" cy="2478088"/>
          </a:xfrm>
          <a:effectLst/>
        </p:grpSpPr>
        <p:sp>
          <p:nvSpPr>
            <p:cNvPr id="50" name="Freeform 5"/>
            <p:cNvSpPr>
              <a:spLocks/>
            </p:cNvSpPr>
            <p:nvPr/>
          </p:nvSpPr>
          <p:spPr bwMode="auto">
            <a:xfrm>
              <a:off x="3195638" y="2190750"/>
              <a:ext cx="1323975" cy="576263"/>
            </a:xfrm>
            <a:custGeom>
              <a:avLst/>
              <a:gdLst/>
              <a:ahLst/>
              <a:cxnLst>
                <a:cxn ang="0">
                  <a:pos x="834" y="363"/>
                </a:cxn>
                <a:cxn ang="0">
                  <a:pos x="0" y="214"/>
                </a:cxn>
                <a:cxn ang="0">
                  <a:pos x="834" y="0"/>
                </a:cxn>
                <a:cxn ang="0">
                  <a:pos x="834" y="363"/>
                </a:cxn>
              </a:cxnLst>
              <a:rect l="0" t="0" r="r" b="b"/>
              <a:pathLst>
                <a:path w="834" h="363">
                  <a:moveTo>
                    <a:pt x="834" y="363"/>
                  </a:moveTo>
                  <a:lnTo>
                    <a:pt x="0" y="214"/>
                  </a:lnTo>
                  <a:lnTo>
                    <a:pt x="834" y="0"/>
                  </a:lnTo>
                  <a:lnTo>
                    <a:pt x="834" y="363"/>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6"/>
            <p:cNvSpPr>
              <a:spLocks/>
            </p:cNvSpPr>
            <p:nvPr/>
          </p:nvSpPr>
          <p:spPr bwMode="auto">
            <a:xfrm>
              <a:off x="4519613" y="2190750"/>
              <a:ext cx="1271588" cy="633413"/>
            </a:xfrm>
            <a:custGeom>
              <a:avLst/>
              <a:gdLst/>
              <a:ahLst/>
              <a:cxnLst>
                <a:cxn ang="0">
                  <a:pos x="199" y="399"/>
                </a:cxn>
                <a:cxn ang="0">
                  <a:pos x="0" y="363"/>
                </a:cxn>
                <a:cxn ang="0">
                  <a:pos x="0" y="0"/>
                </a:cxn>
                <a:cxn ang="0">
                  <a:pos x="801" y="116"/>
                </a:cxn>
                <a:cxn ang="0">
                  <a:pos x="199" y="399"/>
                </a:cxn>
              </a:cxnLst>
              <a:rect l="0" t="0" r="r" b="b"/>
              <a:pathLst>
                <a:path w="801" h="399">
                  <a:moveTo>
                    <a:pt x="199" y="399"/>
                  </a:moveTo>
                  <a:lnTo>
                    <a:pt x="0" y="363"/>
                  </a:lnTo>
                  <a:lnTo>
                    <a:pt x="0" y="0"/>
                  </a:lnTo>
                  <a:lnTo>
                    <a:pt x="801" y="116"/>
                  </a:lnTo>
                  <a:lnTo>
                    <a:pt x="199" y="399"/>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8"/>
            <p:cNvSpPr>
              <a:spLocks/>
            </p:cNvSpPr>
            <p:nvPr/>
          </p:nvSpPr>
          <p:spPr bwMode="auto">
            <a:xfrm>
              <a:off x="2822575" y="2530475"/>
              <a:ext cx="2012950" cy="955675"/>
            </a:xfrm>
            <a:custGeom>
              <a:avLst/>
              <a:gdLst/>
              <a:ahLst/>
              <a:cxnLst>
                <a:cxn ang="0">
                  <a:pos x="1268" y="185"/>
                </a:cxn>
                <a:cxn ang="0">
                  <a:pos x="1012" y="602"/>
                </a:cxn>
                <a:cxn ang="0">
                  <a:pos x="218" y="427"/>
                </a:cxn>
                <a:cxn ang="0">
                  <a:pos x="0" y="377"/>
                </a:cxn>
                <a:cxn ang="0">
                  <a:pos x="235" y="0"/>
                </a:cxn>
                <a:cxn ang="0">
                  <a:pos x="1069" y="149"/>
                </a:cxn>
                <a:cxn ang="0">
                  <a:pos x="1268" y="185"/>
                </a:cxn>
              </a:cxnLst>
              <a:rect l="0" t="0" r="r" b="b"/>
              <a:pathLst>
                <a:path w="1268" h="602">
                  <a:moveTo>
                    <a:pt x="1268" y="185"/>
                  </a:moveTo>
                  <a:lnTo>
                    <a:pt x="1012" y="602"/>
                  </a:lnTo>
                  <a:lnTo>
                    <a:pt x="218" y="427"/>
                  </a:lnTo>
                  <a:lnTo>
                    <a:pt x="0" y="377"/>
                  </a:lnTo>
                  <a:lnTo>
                    <a:pt x="235" y="0"/>
                  </a:lnTo>
                  <a:lnTo>
                    <a:pt x="1069" y="149"/>
                  </a:lnTo>
                  <a:lnTo>
                    <a:pt x="1268" y="185"/>
                  </a:lnTo>
                  <a:close/>
                </a:path>
              </a:pathLst>
            </a:custGeom>
            <a:solidFill>
              <a:schemeClr val="accent1">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9"/>
            <p:cNvSpPr>
              <a:spLocks/>
            </p:cNvSpPr>
            <p:nvPr/>
          </p:nvSpPr>
          <p:spPr bwMode="auto">
            <a:xfrm>
              <a:off x="3168650" y="2824163"/>
              <a:ext cx="1666875" cy="1844675"/>
            </a:xfrm>
            <a:custGeom>
              <a:avLst/>
              <a:gdLst/>
              <a:ahLst/>
              <a:cxnLst>
                <a:cxn ang="0">
                  <a:pos x="1050" y="0"/>
                </a:cxn>
                <a:cxn ang="0">
                  <a:pos x="1050" y="1162"/>
                </a:cxn>
                <a:cxn ang="0">
                  <a:pos x="0" y="878"/>
                </a:cxn>
                <a:cxn ang="0">
                  <a:pos x="0" y="242"/>
                </a:cxn>
                <a:cxn ang="0">
                  <a:pos x="794" y="417"/>
                </a:cxn>
                <a:cxn ang="0">
                  <a:pos x="1050" y="0"/>
                </a:cxn>
              </a:cxnLst>
              <a:rect l="0" t="0" r="r" b="b"/>
              <a:pathLst>
                <a:path w="1050" h="1162">
                  <a:moveTo>
                    <a:pt x="1050" y="0"/>
                  </a:moveTo>
                  <a:lnTo>
                    <a:pt x="1050" y="1162"/>
                  </a:lnTo>
                  <a:lnTo>
                    <a:pt x="0" y="878"/>
                  </a:lnTo>
                  <a:lnTo>
                    <a:pt x="0" y="242"/>
                  </a:lnTo>
                  <a:lnTo>
                    <a:pt x="794" y="417"/>
                  </a:lnTo>
                  <a:lnTo>
                    <a:pt x="105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0"/>
            <p:cNvSpPr>
              <a:spLocks/>
            </p:cNvSpPr>
            <p:nvPr/>
          </p:nvSpPr>
          <p:spPr bwMode="auto">
            <a:xfrm>
              <a:off x="4835525" y="2824163"/>
              <a:ext cx="955675" cy="1844675"/>
            </a:xfrm>
            <a:custGeom>
              <a:avLst/>
              <a:gdLst/>
              <a:ahLst/>
              <a:cxnLst>
                <a:cxn ang="0">
                  <a:pos x="0" y="1162"/>
                </a:cxn>
                <a:cxn ang="0">
                  <a:pos x="0" y="0"/>
                </a:cxn>
                <a:cxn ang="0">
                  <a:pos x="355" y="242"/>
                </a:cxn>
                <a:cxn ang="0">
                  <a:pos x="602" y="128"/>
                </a:cxn>
                <a:cxn ang="0">
                  <a:pos x="602" y="802"/>
                </a:cxn>
                <a:cxn ang="0">
                  <a:pos x="0" y="1162"/>
                </a:cxn>
              </a:cxnLst>
              <a:rect l="0" t="0" r="r" b="b"/>
              <a:pathLst>
                <a:path w="602" h="1162">
                  <a:moveTo>
                    <a:pt x="0" y="1162"/>
                  </a:moveTo>
                  <a:lnTo>
                    <a:pt x="0" y="0"/>
                  </a:lnTo>
                  <a:lnTo>
                    <a:pt x="355" y="242"/>
                  </a:lnTo>
                  <a:lnTo>
                    <a:pt x="602" y="128"/>
                  </a:lnTo>
                  <a:lnTo>
                    <a:pt x="602" y="802"/>
                  </a:lnTo>
                  <a:lnTo>
                    <a:pt x="0" y="1162"/>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1"/>
            <p:cNvSpPr>
              <a:spLocks/>
            </p:cNvSpPr>
            <p:nvPr/>
          </p:nvSpPr>
          <p:spPr bwMode="auto">
            <a:xfrm>
              <a:off x="4481513" y="2824163"/>
              <a:ext cx="354013" cy="625475"/>
            </a:xfrm>
            <a:custGeom>
              <a:avLst/>
              <a:gdLst/>
              <a:ahLst/>
              <a:cxnLst>
                <a:cxn ang="0">
                  <a:pos x="123" y="394"/>
                </a:cxn>
                <a:cxn ang="0">
                  <a:pos x="0" y="363"/>
                </a:cxn>
                <a:cxn ang="0">
                  <a:pos x="223" y="0"/>
                </a:cxn>
                <a:cxn ang="0">
                  <a:pos x="123" y="394"/>
                </a:cxn>
              </a:cxnLst>
              <a:rect l="0" t="0" r="r" b="b"/>
              <a:pathLst>
                <a:path w="223" h="394">
                  <a:moveTo>
                    <a:pt x="123" y="394"/>
                  </a:moveTo>
                  <a:lnTo>
                    <a:pt x="0" y="363"/>
                  </a:lnTo>
                  <a:lnTo>
                    <a:pt x="223" y="0"/>
                  </a:lnTo>
                  <a:lnTo>
                    <a:pt x="123" y="394"/>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2"/>
            <p:cNvSpPr>
              <a:spLocks/>
            </p:cNvSpPr>
            <p:nvPr/>
          </p:nvSpPr>
          <p:spPr bwMode="auto">
            <a:xfrm>
              <a:off x="4835525" y="2824163"/>
              <a:ext cx="477838" cy="474663"/>
            </a:xfrm>
            <a:custGeom>
              <a:avLst/>
              <a:gdLst/>
              <a:ahLst/>
              <a:cxnLst>
                <a:cxn ang="0">
                  <a:pos x="173" y="299"/>
                </a:cxn>
                <a:cxn ang="0">
                  <a:pos x="0" y="0"/>
                </a:cxn>
                <a:cxn ang="0">
                  <a:pos x="301" y="204"/>
                </a:cxn>
                <a:cxn ang="0">
                  <a:pos x="173" y="299"/>
                </a:cxn>
              </a:cxnLst>
              <a:rect l="0" t="0" r="r" b="b"/>
              <a:pathLst>
                <a:path w="301" h="299">
                  <a:moveTo>
                    <a:pt x="173" y="299"/>
                  </a:moveTo>
                  <a:lnTo>
                    <a:pt x="0" y="0"/>
                  </a:lnTo>
                  <a:lnTo>
                    <a:pt x="301" y="204"/>
                  </a:lnTo>
                  <a:lnTo>
                    <a:pt x="173" y="299"/>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7"/>
            <p:cNvSpPr>
              <a:spLocks/>
            </p:cNvSpPr>
            <p:nvPr/>
          </p:nvSpPr>
          <p:spPr bwMode="auto">
            <a:xfrm>
              <a:off x="4835525" y="2374900"/>
              <a:ext cx="1485900" cy="833438"/>
            </a:xfrm>
            <a:custGeom>
              <a:avLst/>
              <a:gdLst/>
              <a:ahLst/>
              <a:cxnLst>
                <a:cxn ang="0">
                  <a:pos x="602" y="411"/>
                </a:cxn>
                <a:cxn ang="0">
                  <a:pos x="355" y="525"/>
                </a:cxn>
                <a:cxn ang="0">
                  <a:pos x="0" y="283"/>
                </a:cxn>
                <a:cxn ang="0">
                  <a:pos x="602" y="0"/>
                </a:cxn>
                <a:cxn ang="0">
                  <a:pos x="936" y="254"/>
                </a:cxn>
                <a:cxn ang="0">
                  <a:pos x="602" y="411"/>
                </a:cxn>
              </a:cxnLst>
              <a:rect l="0" t="0" r="r" b="b"/>
              <a:pathLst>
                <a:path w="936" h="525">
                  <a:moveTo>
                    <a:pt x="602" y="411"/>
                  </a:moveTo>
                  <a:lnTo>
                    <a:pt x="355" y="525"/>
                  </a:lnTo>
                  <a:lnTo>
                    <a:pt x="0" y="283"/>
                  </a:lnTo>
                  <a:lnTo>
                    <a:pt x="602" y="0"/>
                  </a:lnTo>
                  <a:lnTo>
                    <a:pt x="936" y="254"/>
                  </a:lnTo>
                  <a:lnTo>
                    <a:pt x="602" y="411"/>
                  </a:lnTo>
                  <a:close/>
                </a:path>
              </a:pathLst>
            </a:custGeom>
            <a:solidFill>
              <a:schemeClr val="accent1">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 name="Group 83" descr="Icon of a lightbulb."/>
          <p:cNvGrpSpPr/>
          <p:nvPr/>
        </p:nvGrpSpPr>
        <p:grpSpPr>
          <a:xfrm>
            <a:off x="5328379" y="2065534"/>
            <a:ext cx="1661085" cy="1707851"/>
            <a:chOff x="3611563" y="1379538"/>
            <a:chExt cx="1920875" cy="1881188"/>
          </a:xfrm>
          <a:solidFill>
            <a:srgbClr val="F5CD00"/>
          </a:solidFill>
        </p:grpSpPr>
        <p:sp>
          <p:nvSpPr>
            <p:cNvPr id="85" name="Freeform 5"/>
            <p:cNvSpPr>
              <a:spLocks noEditPoints="1"/>
            </p:cNvSpPr>
            <p:nvPr/>
          </p:nvSpPr>
          <p:spPr bwMode="auto">
            <a:xfrm>
              <a:off x="4346575" y="2895600"/>
              <a:ext cx="452438" cy="96838"/>
            </a:xfrm>
            <a:custGeom>
              <a:avLst/>
              <a:gdLst/>
              <a:ahLst/>
              <a:cxnLst>
                <a:cxn ang="0">
                  <a:pos x="223" y="0"/>
                </a:cxn>
                <a:cxn ang="0">
                  <a:pos x="26" y="0"/>
                </a:cxn>
                <a:cxn ang="0">
                  <a:pos x="0" y="27"/>
                </a:cxn>
                <a:cxn ang="0">
                  <a:pos x="26" y="53"/>
                </a:cxn>
                <a:cxn ang="0">
                  <a:pos x="223" y="53"/>
                </a:cxn>
                <a:cxn ang="0">
                  <a:pos x="249" y="27"/>
                </a:cxn>
                <a:cxn ang="0">
                  <a:pos x="223" y="0"/>
                </a:cxn>
                <a:cxn ang="0">
                  <a:pos x="223" y="0"/>
                </a:cxn>
                <a:cxn ang="0">
                  <a:pos x="223" y="0"/>
                </a:cxn>
              </a:cxnLst>
              <a:rect l="0" t="0" r="r" b="b"/>
              <a:pathLst>
                <a:path w="249" h="53">
                  <a:moveTo>
                    <a:pt x="223" y="0"/>
                  </a:moveTo>
                  <a:cubicBezTo>
                    <a:pt x="26" y="0"/>
                    <a:pt x="26" y="0"/>
                    <a:pt x="26" y="0"/>
                  </a:cubicBezTo>
                  <a:cubicBezTo>
                    <a:pt x="12" y="0"/>
                    <a:pt x="0" y="12"/>
                    <a:pt x="0" y="27"/>
                  </a:cubicBezTo>
                  <a:cubicBezTo>
                    <a:pt x="0" y="42"/>
                    <a:pt x="12" y="53"/>
                    <a:pt x="26" y="53"/>
                  </a:cubicBezTo>
                  <a:cubicBezTo>
                    <a:pt x="223" y="53"/>
                    <a:pt x="223" y="53"/>
                    <a:pt x="223" y="53"/>
                  </a:cubicBezTo>
                  <a:cubicBezTo>
                    <a:pt x="237" y="53"/>
                    <a:pt x="249" y="42"/>
                    <a:pt x="249" y="27"/>
                  </a:cubicBezTo>
                  <a:cubicBezTo>
                    <a:pt x="249" y="12"/>
                    <a:pt x="237" y="0"/>
                    <a:pt x="223" y="0"/>
                  </a:cubicBezTo>
                  <a:close/>
                  <a:moveTo>
                    <a:pt x="223" y="0"/>
                  </a:moveTo>
                  <a:cubicBezTo>
                    <a:pt x="223" y="0"/>
                    <a:pt x="223" y="0"/>
                    <a:pt x="223"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6"/>
            <p:cNvSpPr>
              <a:spLocks noEditPoints="1"/>
            </p:cNvSpPr>
            <p:nvPr/>
          </p:nvSpPr>
          <p:spPr bwMode="auto">
            <a:xfrm>
              <a:off x="4370388" y="3065463"/>
              <a:ext cx="404813" cy="195263"/>
            </a:xfrm>
            <a:custGeom>
              <a:avLst/>
              <a:gdLst/>
              <a:ahLst/>
              <a:cxnLst>
                <a:cxn ang="0">
                  <a:pos x="60" y="64"/>
                </a:cxn>
                <a:cxn ang="0">
                  <a:pos x="60" y="78"/>
                </a:cxn>
                <a:cxn ang="0">
                  <a:pos x="89" y="108"/>
                </a:cxn>
                <a:cxn ang="0">
                  <a:pos x="133" y="108"/>
                </a:cxn>
                <a:cxn ang="0">
                  <a:pos x="163" y="78"/>
                </a:cxn>
                <a:cxn ang="0">
                  <a:pos x="163" y="64"/>
                </a:cxn>
                <a:cxn ang="0">
                  <a:pos x="223" y="0"/>
                </a:cxn>
                <a:cxn ang="0">
                  <a:pos x="0" y="0"/>
                </a:cxn>
                <a:cxn ang="0">
                  <a:pos x="60" y="64"/>
                </a:cxn>
                <a:cxn ang="0">
                  <a:pos x="60" y="64"/>
                </a:cxn>
                <a:cxn ang="0">
                  <a:pos x="60" y="64"/>
                </a:cxn>
              </a:cxnLst>
              <a:rect l="0" t="0" r="r" b="b"/>
              <a:pathLst>
                <a:path w="223" h="108">
                  <a:moveTo>
                    <a:pt x="60" y="64"/>
                  </a:moveTo>
                  <a:cubicBezTo>
                    <a:pt x="60" y="78"/>
                    <a:pt x="60" y="78"/>
                    <a:pt x="60" y="78"/>
                  </a:cubicBezTo>
                  <a:cubicBezTo>
                    <a:pt x="60" y="95"/>
                    <a:pt x="73" y="108"/>
                    <a:pt x="89" y="108"/>
                  </a:cubicBezTo>
                  <a:cubicBezTo>
                    <a:pt x="133" y="108"/>
                    <a:pt x="133" y="108"/>
                    <a:pt x="133" y="108"/>
                  </a:cubicBezTo>
                  <a:cubicBezTo>
                    <a:pt x="150" y="108"/>
                    <a:pt x="163" y="95"/>
                    <a:pt x="163" y="78"/>
                  </a:cubicBezTo>
                  <a:cubicBezTo>
                    <a:pt x="163" y="64"/>
                    <a:pt x="163" y="64"/>
                    <a:pt x="163" y="64"/>
                  </a:cubicBezTo>
                  <a:cubicBezTo>
                    <a:pt x="196" y="61"/>
                    <a:pt x="223" y="34"/>
                    <a:pt x="223" y="0"/>
                  </a:cubicBezTo>
                  <a:cubicBezTo>
                    <a:pt x="0" y="0"/>
                    <a:pt x="0" y="0"/>
                    <a:pt x="0" y="0"/>
                  </a:cubicBezTo>
                  <a:cubicBezTo>
                    <a:pt x="0" y="34"/>
                    <a:pt x="27" y="61"/>
                    <a:pt x="60" y="64"/>
                  </a:cubicBezTo>
                  <a:close/>
                  <a:moveTo>
                    <a:pt x="60" y="64"/>
                  </a:moveTo>
                  <a:cubicBezTo>
                    <a:pt x="60" y="64"/>
                    <a:pt x="60" y="64"/>
                    <a:pt x="60" y="6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
            <p:cNvSpPr>
              <a:spLocks noEditPoints="1"/>
            </p:cNvSpPr>
            <p:nvPr/>
          </p:nvSpPr>
          <p:spPr bwMode="auto">
            <a:xfrm>
              <a:off x="4090988" y="1817688"/>
              <a:ext cx="963613" cy="1011238"/>
            </a:xfrm>
            <a:custGeom>
              <a:avLst/>
              <a:gdLst/>
              <a:ahLst/>
              <a:cxnLst>
                <a:cxn ang="0">
                  <a:pos x="265" y="0"/>
                </a:cxn>
                <a:cxn ang="0">
                  <a:pos x="0" y="266"/>
                </a:cxn>
                <a:cxn ang="0">
                  <a:pos x="57" y="429"/>
                </a:cxn>
                <a:cxn ang="0">
                  <a:pos x="144" y="557"/>
                </a:cxn>
                <a:cxn ang="0">
                  <a:pos x="387" y="557"/>
                </a:cxn>
                <a:cxn ang="0">
                  <a:pos x="474" y="429"/>
                </a:cxn>
                <a:cxn ang="0">
                  <a:pos x="531" y="266"/>
                </a:cxn>
                <a:cxn ang="0">
                  <a:pos x="265" y="0"/>
                </a:cxn>
                <a:cxn ang="0">
                  <a:pos x="266" y="92"/>
                </a:cxn>
                <a:cxn ang="0">
                  <a:pos x="95" y="263"/>
                </a:cxn>
                <a:cxn ang="0">
                  <a:pos x="69" y="290"/>
                </a:cxn>
                <a:cxn ang="0">
                  <a:pos x="42" y="263"/>
                </a:cxn>
                <a:cxn ang="0">
                  <a:pos x="266" y="39"/>
                </a:cxn>
                <a:cxn ang="0">
                  <a:pos x="292" y="66"/>
                </a:cxn>
                <a:cxn ang="0">
                  <a:pos x="266" y="92"/>
                </a:cxn>
                <a:cxn ang="0">
                  <a:pos x="266" y="92"/>
                </a:cxn>
                <a:cxn ang="0">
                  <a:pos x="266" y="92"/>
                </a:cxn>
              </a:cxnLst>
              <a:rect l="0" t="0" r="r" b="b"/>
              <a:pathLst>
                <a:path w="531" h="557">
                  <a:moveTo>
                    <a:pt x="265" y="0"/>
                  </a:moveTo>
                  <a:cubicBezTo>
                    <a:pt x="119" y="0"/>
                    <a:pt x="0" y="119"/>
                    <a:pt x="0" y="266"/>
                  </a:cubicBezTo>
                  <a:cubicBezTo>
                    <a:pt x="0" y="327"/>
                    <a:pt x="21" y="384"/>
                    <a:pt x="57" y="429"/>
                  </a:cubicBezTo>
                  <a:cubicBezTo>
                    <a:pt x="88" y="469"/>
                    <a:pt x="118" y="513"/>
                    <a:pt x="144" y="557"/>
                  </a:cubicBezTo>
                  <a:cubicBezTo>
                    <a:pt x="387" y="557"/>
                    <a:pt x="387" y="557"/>
                    <a:pt x="387" y="557"/>
                  </a:cubicBezTo>
                  <a:cubicBezTo>
                    <a:pt x="413" y="512"/>
                    <a:pt x="442" y="470"/>
                    <a:pt x="474" y="429"/>
                  </a:cubicBezTo>
                  <a:cubicBezTo>
                    <a:pt x="510" y="384"/>
                    <a:pt x="531" y="327"/>
                    <a:pt x="531" y="266"/>
                  </a:cubicBezTo>
                  <a:cubicBezTo>
                    <a:pt x="531" y="119"/>
                    <a:pt x="412" y="0"/>
                    <a:pt x="265" y="0"/>
                  </a:cubicBezTo>
                  <a:close/>
                  <a:moveTo>
                    <a:pt x="266" y="92"/>
                  </a:moveTo>
                  <a:cubicBezTo>
                    <a:pt x="172" y="92"/>
                    <a:pt x="95" y="169"/>
                    <a:pt x="95" y="263"/>
                  </a:cubicBezTo>
                  <a:cubicBezTo>
                    <a:pt x="95" y="278"/>
                    <a:pt x="83" y="290"/>
                    <a:pt x="69" y="290"/>
                  </a:cubicBezTo>
                  <a:cubicBezTo>
                    <a:pt x="54" y="290"/>
                    <a:pt x="42" y="278"/>
                    <a:pt x="42" y="263"/>
                  </a:cubicBezTo>
                  <a:cubicBezTo>
                    <a:pt x="42" y="140"/>
                    <a:pt x="142" y="39"/>
                    <a:pt x="266" y="39"/>
                  </a:cubicBezTo>
                  <a:cubicBezTo>
                    <a:pt x="281" y="39"/>
                    <a:pt x="292" y="51"/>
                    <a:pt x="292" y="66"/>
                  </a:cubicBezTo>
                  <a:cubicBezTo>
                    <a:pt x="292" y="80"/>
                    <a:pt x="281" y="92"/>
                    <a:pt x="266" y="92"/>
                  </a:cubicBezTo>
                  <a:close/>
                  <a:moveTo>
                    <a:pt x="266" y="92"/>
                  </a:moveTo>
                  <a:cubicBezTo>
                    <a:pt x="266" y="92"/>
                    <a:pt x="266" y="92"/>
                    <a:pt x="266" y="9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
            <p:cNvSpPr>
              <a:spLocks noEditPoints="1"/>
            </p:cNvSpPr>
            <p:nvPr/>
          </p:nvSpPr>
          <p:spPr bwMode="auto">
            <a:xfrm>
              <a:off x="4510088" y="1379538"/>
              <a:ext cx="122238" cy="339725"/>
            </a:xfrm>
            <a:custGeom>
              <a:avLst/>
              <a:gdLst/>
              <a:ahLst/>
              <a:cxnLst>
                <a:cxn ang="0">
                  <a:pos x="34" y="187"/>
                </a:cxn>
                <a:cxn ang="0">
                  <a:pos x="67" y="153"/>
                </a:cxn>
                <a:cxn ang="0">
                  <a:pos x="67" y="33"/>
                </a:cxn>
                <a:cxn ang="0">
                  <a:pos x="34" y="0"/>
                </a:cxn>
                <a:cxn ang="0">
                  <a:pos x="0" y="33"/>
                </a:cxn>
                <a:cxn ang="0">
                  <a:pos x="0" y="153"/>
                </a:cxn>
                <a:cxn ang="0">
                  <a:pos x="34" y="187"/>
                </a:cxn>
                <a:cxn ang="0">
                  <a:pos x="34" y="187"/>
                </a:cxn>
                <a:cxn ang="0">
                  <a:pos x="34" y="187"/>
                </a:cxn>
              </a:cxnLst>
              <a:rect l="0" t="0" r="r" b="b"/>
              <a:pathLst>
                <a:path w="67" h="187">
                  <a:moveTo>
                    <a:pt x="34" y="187"/>
                  </a:moveTo>
                  <a:cubicBezTo>
                    <a:pt x="52" y="187"/>
                    <a:pt x="67" y="172"/>
                    <a:pt x="67" y="153"/>
                  </a:cubicBezTo>
                  <a:cubicBezTo>
                    <a:pt x="67" y="33"/>
                    <a:pt x="67" y="33"/>
                    <a:pt x="67" y="33"/>
                  </a:cubicBezTo>
                  <a:cubicBezTo>
                    <a:pt x="67" y="15"/>
                    <a:pt x="52" y="0"/>
                    <a:pt x="34" y="0"/>
                  </a:cubicBezTo>
                  <a:cubicBezTo>
                    <a:pt x="15" y="0"/>
                    <a:pt x="0" y="15"/>
                    <a:pt x="0" y="33"/>
                  </a:cubicBezTo>
                  <a:cubicBezTo>
                    <a:pt x="0" y="153"/>
                    <a:pt x="0" y="153"/>
                    <a:pt x="0" y="153"/>
                  </a:cubicBezTo>
                  <a:cubicBezTo>
                    <a:pt x="0" y="172"/>
                    <a:pt x="15" y="187"/>
                    <a:pt x="34" y="187"/>
                  </a:cubicBezTo>
                  <a:close/>
                  <a:moveTo>
                    <a:pt x="34" y="187"/>
                  </a:moveTo>
                  <a:cubicBezTo>
                    <a:pt x="34" y="187"/>
                    <a:pt x="34" y="187"/>
                    <a:pt x="34" y="18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9"/>
            <p:cNvSpPr>
              <a:spLocks noEditPoints="1"/>
            </p:cNvSpPr>
            <p:nvPr/>
          </p:nvSpPr>
          <p:spPr bwMode="auto">
            <a:xfrm>
              <a:off x="3875088" y="1643063"/>
              <a:ext cx="280988" cy="274638"/>
            </a:xfrm>
            <a:custGeom>
              <a:avLst/>
              <a:gdLst/>
              <a:ahLst/>
              <a:cxnLst>
                <a:cxn ang="0">
                  <a:pos x="95" y="142"/>
                </a:cxn>
                <a:cxn ang="0">
                  <a:pos x="118" y="151"/>
                </a:cxn>
                <a:cxn ang="0">
                  <a:pos x="142" y="142"/>
                </a:cxn>
                <a:cxn ang="0">
                  <a:pos x="142" y="94"/>
                </a:cxn>
                <a:cxn ang="0">
                  <a:pos x="57" y="10"/>
                </a:cxn>
                <a:cxn ang="0">
                  <a:pos x="34" y="0"/>
                </a:cxn>
                <a:cxn ang="0">
                  <a:pos x="10" y="10"/>
                </a:cxn>
                <a:cxn ang="0">
                  <a:pos x="0" y="33"/>
                </a:cxn>
                <a:cxn ang="0">
                  <a:pos x="10" y="57"/>
                </a:cxn>
                <a:cxn ang="0">
                  <a:pos x="95" y="142"/>
                </a:cxn>
                <a:cxn ang="0">
                  <a:pos x="95" y="142"/>
                </a:cxn>
                <a:cxn ang="0">
                  <a:pos x="95" y="142"/>
                </a:cxn>
              </a:cxnLst>
              <a:rect l="0" t="0" r="r" b="b"/>
              <a:pathLst>
                <a:path w="155" h="151">
                  <a:moveTo>
                    <a:pt x="95" y="142"/>
                  </a:moveTo>
                  <a:cubicBezTo>
                    <a:pt x="101" y="148"/>
                    <a:pt x="109" y="151"/>
                    <a:pt x="118" y="151"/>
                  </a:cubicBezTo>
                  <a:cubicBezTo>
                    <a:pt x="127" y="151"/>
                    <a:pt x="136" y="148"/>
                    <a:pt x="142" y="142"/>
                  </a:cubicBezTo>
                  <a:cubicBezTo>
                    <a:pt x="155" y="129"/>
                    <a:pt x="155" y="107"/>
                    <a:pt x="142" y="94"/>
                  </a:cubicBezTo>
                  <a:cubicBezTo>
                    <a:pt x="57" y="10"/>
                    <a:pt x="57" y="10"/>
                    <a:pt x="57" y="10"/>
                  </a:cubicBezTo>
                  <a:cubicBezTo>
                    <a:pt x="51" y="3"/>
                    <a:pt x="43" y="0"/>
                    <a:pt x="34" y="0"/>
                  </a:cubicBezTo>
                  <a:cubicBezTo>
                    <a:pt x="25" y="0"/>
                    <a:pt x="16" y="3"/>
                    <a:pt x="10" y="10"/>
                  </a:cubicBezTo>
                  <a:cubicBezTo>
                    <a:pt x="4" y="16"/>
                    <a:pt x="0" y="24"/>
                    <a:pt x="0" y="33"/>
                  </a:cubicBezTo>
                  <a:cubicBezTo>
                    <a:pt x="0" y="42"/>
                    <a:pt x="4" y="51"/>
                    <a:pt x="10" y="57"/>
                  </a:cubicBezTo>
                  <a:lnTo>
                    <a:pt x="95" y="142"/>
                  </a:lnTo>
                  <a:close/>
                  <a:moveTo>
                    <a:pt x="95" y="142"/>
                  </a:moveTo>
                  <a:cubicBezTo>
                    <a:pt x="95" y="142"/>
                    <a:pt x="95" y="142"/>
                    <a:pt x="95" y="14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0"/>
            <p:cNvSpPr>
              <a:spLocks noEditPoints="1"/>
            </p:cNvSpPr>
            <p:nvPr/>
          </p:nvSpPr>
          <p:spPr bwMode="auto">
            <a:xfrm>
              <a:off x="3611563" y="2278063"/>
              <a:ext cx="339725" cy="122238"/>
            </a:xfrm>
            <a:custGeom>
              <a:avLst/>
              <a:gdLst/>
              <a:ahLst/>
              <a:cxnLst>
                <a:cxn ang="0">
                  <a:pos x="187" y="34"/>
                </a:cxn>
                <a:cxn ang="0">
                  <a:pos x="153" y="0"/>
                </a:cxn>
                <a:cxn ang="0">
                  <a:pos x="34" y="0"/>
                </a:cxn>
                <a:cxn ang="0">
                  <a:pos x="0" y="34"/>
                </a:cxn>
                <a:cxn ang="0">
                  <a:pos x="34" y="67"/>
                </a:cxn>
                <a:cxn ang="0">
                  <a:pos x="153" y="67"/>
                </a:cxn>
                <a:cxn ang="0">
                  <a:pos x="187" y="34"/>
                </a:cxn>
                <a:cxn ang="0">
                  <a:pos x="187" y="34"/>
                </a:cxn>
                <a:cxn ang="0">
                  <a:pos x="187" y="34"/>
                </a:cxn>
              </a:cxnLst>
              <a:rect l="0" t="0" r="r" b="b"/>
              <a:pathLst>
                <a:path w="187" h="67">
                  <a:moveTo>
                    <a:pt x="187" y="34"/>
                  </a:moveTo>
                  <a:cubicBezTo>
                    <a:pt x="187" y="15"/>
                    <a:pt x="172" y="0"/>
                    <a:pt x="153" y="0"/>
                  </a:cubicBezTo>
                  <a:cubicBezTo>
                    <a:pt x="34" y="0"/>
                    <a:pt x="34" y="0"/>
                    <a:pt x="34" y="0"/>
                  </a:cubicBezTo>
                  <a:cubicBezTo>
                    <a:pt x="15" y="0"/>
                    <a:pt x="0" y="15"/>
                    <a:pt x="0" y="34"/>
                  </a:cubicBezTo>
                  <a:cubicBezTo>
                    <a:pt x="0" y="52"/>
                    <a:pt x="15" y="67"/>
                    <a:pt x="34" y="67"/>
                  </a:cubicBezTo>
                  <a:cubicBezTo>
                    <a:pt x="153" y="67"/>
                    <a:pt x="153" y="67"/>
                    <a:pt x="153" y="67"/>
                  </a:cubicBezTo>
                  <a:cubicBezTo>
                    <a:pt x="172" y="67"/>
                    <a:pt x="187" y="52"/>
                    <a:pt x="187" y="34"/>
                  </a:cubicBezTo>
                  <a:close/>
                  <a:moveTo>
                    <a:pt x="187" y="34"/>
                  </a:moveTo>
                  <a:cubicBezTo>
                    <a:pt x="187" y="34"/>
                    <a:pt x="187" y="34"/>
                    <a:pt x="187" y="3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1"/>
            <p:cNvSpPr>
              <a:spLocks noEditPoints="1"/>
            </p:cNvSpPr>
            <p:nvPr/>
          </p:nvSpPr>
          <p:spPr bwMode="auto">
            <a:xfrm>
              <a:off x="5192713" y="2278063"/>
              <a:ext cx="339725" cy="122238"/>
            </a:xfrm>
            <a:custGeom>
              <a:avLst/>
              <a:gdLst/>
              <a:ahLst/>
              <a:cxnLst>
                <a:cxn ang="0">
                  <a:pos x="153" y="0"/>
                </a:cxn>
                <a:cxn ang="0">
                  <a:pos x="33" y="0"/>
                </a:cxn>
                <a:cxn ang="0">
                  <a:pos x="0" y="34"/>
                </a:cxn>
                <a:cxn ang="0">
                  <a:pos x="33" y="67"/>
                </a:cxn>
                <a:cxn ang="0">
                  <a:pos x="153" y="67"/>
                </a:cxn>
                <a:cxn ang="0">
                  <a:pos x="187" y="34"/>
                </a:cxn>
                <a:cxn ang="0">
                  <a:pos x="153" y="0"/>
                </a:cxn>
                <a:cxn ang="0">
                  <a:pos x="153" y="0"/>
                </a:cxn>
                <a:cxn ang="0">
                  <a:pos x="153" y="0"/>
                </a:cxn>
              </a:cxnLst>
              <a:rect l="0" t="0" r="r" b="b"/>
              <a:pathLst>
                <a:path w="187" h="67">
                  <a:moveTo>
                    <a:pt x="153" y="0"/>
                  </a:moveTo>
                  <a:cubicBezTo>
                    <a:pt x="33" y="0"/>
                    <a:pt x="33" y="0"/>
                    <a:pt x="33" y="0"/>
                  </a:cubicBezTo>
                  <a:cubicBezTo>
                    <a:pt x="15" y="0"/>
                    <a:pt x="0" y="15"/>
                    <a:pt x="0" y="34"/>
                  </a:cubicBezTo>
                  <a:cubicBezTo>
                    <a:pt x="0" y="52"/>
                    <a:pt x="15" y="67"/>
                    <a:pt x="33" y="67"/>
                  </a:cubicBezTo>
                  <a:cubicBezTo>
                    <a:pt x="153" y="67"/>
                    <a:pt x="153" y="67"/>
                    <a:pt x="153" y="67"/>
                  </a:cubicBezTo>
                  <a:cubicBezTo>
                    <a:pt x="172" y="67"/>
                    <a:pt x="187" y="52"/>
                    <a:pt x="187" y="34"/>
                  </a:cubicBezTo>
                  <a:cubicBezTo>
                    <a:pt x="187" y="15"/>
                    <a:pt x="172" y="0"/>
                    <a:pt x="153" y="0"/>
                  </a:cubicBezTo>
                  <a:close/>
                  <a:moveTo>
                    <a:pt x="153" y="0"/>
                  </a:moveTo>
                  <a:cubicBezTo>
                    <a:pt x="153" y="0"/>
                    <a:pt x="153" y="0"/>
                    <a:pt x="153"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2"/>
            <p:cNvSpPr>
              <a:spLocks noEditPoints="1"/>
            </p:cNvSpPr>
            <p:nvPr/>
          </p:nvSpPr>
          <p:spPr bwMode="auto">
            <a:xfrm>
              <a:off x="4992688" y="1643063"/>
              <a:ext cx="276225" cy="274638"/>
            </a:xfrm>
            <a:custGeom>
              <a:avLst/>
              <a:gdLst/>
              <a:ahLst/>
              <a:cxnLst>
                <a:cxn ang="0">
                  <a:pos x="33" y="151"/>
                </a:cxn>
                <a:cxn ang="0">
                  <a:pos x="57" y="142"/>
                </a:cxn>
                <a:cxn ang="0">
                  <a:pos x="142" y="57"/>
                </a:cxn>
                <a:cxn ang="0">
                  <a:pos x="152" y="33"/>
                </a:cxn>
                <a:cxn ang="0">
                  <a:pos x="142" y="10"/>
                </a:cxn>
                <a:cxn ang="0">
                  <a:pos x="118" y="0"/>
                </a:cxn>
                <a:cxn ang="0">
                  <a:pos x="95" y="10"/>
                </a:cxn>
                <a:cxn ang="0">
                  <a:pos x="10" y="94"/>
                </a:cxn>
                <a:cxn ang="0">
                  <a:pos x="0" y="118"/>
                </a:cxn>
                <a:cxn ang="0">
                  <a:pos x="10" y="142"/>
                </a:cxn>
                <a:cxn ang="0">
                  <a:pos x="33" y="151"/>
                </a:cxn>
                <a:cxn ang="0">
                  <a:pos x="33" y="151"/>
                </a:cxn>
                <a:cxn ang="0">
                  <a:pos x="33" y="151"/>
                </a:cxn>
              </a:cxnLst>
              <a:rect l="0" t="0" r="r" b="b"/>
              <a:pathLst>
                <a:path w="152" h="151">
                  <a:moveTo>
                    <a:pt x="33" y="151"/>
                  </a:moveTo>
                  <a:cubicBezTo>
                    <a:pt x="42" y="151"/>
                    <a:pt x="51" y="148"/>
                    <a:pt x="57" y="142"/>
                  </a:cubicBezTo>
                  <a:cubicBezTo>
                    <a:pt x="142" y="57"/>
                    <a:pt x="142" y="57"/>
                    <a:pt x="142" y="57"/>
                  </a:cubicBezTo>
                  <a:cubicBezTo>
                    <a:pt x="148" y="51"/>
                    <a:pt x="152" y="42"/>
                    <a:pt x="152" y="33"/>
                  </a:cubicBezTo>
                  <a:cubicBezTo>
                    <a:pt x="152" y="24"/>
                    <a:pt x="148" y="16"/>
                    <a:pt x="142" y="10"/>
                  </a:cubicBezTo>
                  <a:cubicBezTo>
                    <a:pt x="136" y="3"/>
                    <a:pt x="127" y="0"/>
                    <a:pt x="118" y="0"/>
                  </a:cubicBezTo>
                  <a:cubicBezTo>
                    <a:pt x="109" y="0"/>
                    <a:pt x="101" y="3"/>
                    <a:pt x="95" y="10"/>
                  </a:cubicBezTo>
                  <a:cubicBezTo>
                    <a:pt x="10" y="94"/>
                    <a:pt x="10" y="94"/>
                    <a:pt x="10" y="94"/>
                  </a:cubicBezTo>
                  <a:cubicBezTo>
                    <a:pt x="3" y="101"/>
                    <a:pt x="0" y="109"/>
                    <a:pt x="0" y="118"/>
                  </a:cubicBezTo>
                  <a:cubicBezTo>
                    <a:pt x="0" y="127"/>
                    <a:pt x="3" y="135"/>
                    <a:pt x="10" y="142"/>
                  </a:cubicBezTo>
                  <a:cubicBezTo>
                    <a:pt x="16" y="148"/>
                    <a:pt x="24" y="151"/>
                    <a:pt x="33" y="151"/>
                  </a:cubicBezTo>
                  <a:close/>
                  <a:moveTo>
                    <a:pt x="33" y="151"/>
                  </a:moveTo>
                  <a:cubicBezTo>
                    <a:pt x="33" y="151"/>
                    <a:pt x="33" y="151"/>
                    <a:pt x="33" y="15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3" name="Oval 92">
            <a:extLst>
              <a:ext uri="{C183D7F6-B498-43B3-948B-1728B52AA6E4}">
                <adec:decorative xmlns:adec="http://schemas.microsoft.com/office/drawing/2017/decorative" val="1"/>
              </a:ext>
            </a:extLst>
          </p:cNvPr>
          <p:cNvSpPr/>
          <p:nvPr/>
        </p:nvSpPr>
        <p:spPr>
          <a:xfrm>
            <a:off x="4131095" y="1653179"/>
            <a:ext cx="3920131" cy="3923050"/>
          </a:xfrm>
          <a:prstGeom prst="ellipse">
            <a:avLst/>
          </a:prstGeom>
          <a:noFill/>
          <a:ln w="38100">
            <a:solidFill>
              <a:schemeClr val="tx1">
                <a:lumMod val="25000"/>
                <a:lumOff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C183D7F6-B498-43B3-948B-1728B52AA6E4}">
                <adec:decorative xmlns:adec="http://schemas.microsoft.com/office/drawing/2017/decorative" val="1"/>
              </a:ext>
            </a:extLst>
          </p:cNvPr>
          <p:cNvSpPr/>
          <p:nvPr/>
        </p:nvSpPr>
        <p:spPr>
          <a:xfrm>
            <a:off x="5765662" y="1161026"/>
            <a:ext cx="822960" cy="822960"/>
          </a:xfrm>
          <a:prstGeom prst="ellipse">
            <a:avLst/>
          </a:prstGeom>
          <a:solidFill>
            <a:schemeClr val="accent5"/>
          </a:solidFill>
          <a:ln>
            <a:noFill/>
          </a:ln>
          <a:effectLst/>
          <a:scene3d>
            <a:camera prst="orthographicFront">
              <a:rot lat="0" lon="0" rev="0"/>
            </a:camera>
            <a:lightRig rig="contrasting" dir="t">
              <a:rot lat="0" lon="0" rev="7800000"/>
            </a:lightRig>
          </a:scene3d>
          <a:sp3d>
            <a:bevelT w="139700" h="139700" prst="angle"/>
          </a:sp3d>
        </p:spPr>
        <p:style>
          <a:lnRef idx="0">
            <a:scrgbClr r="0" g="0" b="0"/>
          </a:lnRef>
          <a:fillRef idx="0">
            <a:scrgbClr r="0" g="0" b="0"/>
          </a:fillRef>
          <a:effectRef idx="0">
            <a:scrgbClr r="0" g="0" b="0"/>
          </a:effectRef>
          <a:fontRef idx="minor">
            <a:schemeClr val="lt1"/>
          </a:fontRef>
        </p:style>
      </p:sp>
      <p:sp>
        <p:nvSpPr>
          <p:cNvPr id="4" name="TextBox 3">
            <a:extLst>
              <a:ext uri="{FF2B5EF4-FFF2-40B4-BE49-F238E27FC236}">
                <a16:creationId xmlns:a16="http://schemas.microsoft.com/office/drawing/2014/main" id="{9F499BF0-CBF8-4D96-AD2A-65076A0CDF18}"/>
              </a:ext>
            </a:extLst>
          </p:cNvPr>
          <p:cNvSpPr txBox="1"/>
          <p:nvPr/>
        </p:nvSpPr>
        <p:spPr>
          <a:xfrm>
            <a:off x="6747323" y="794959"/>
            <a:ext cx="2607804" cy="707886"/>
          </a:xfrm>
          <a:prstGeom prst="rect">
            <a:avLst/>
          </a:prstGeom>
          <a:noFill/>
        </p:spPr>
        <p:txBody>
          <a:bodyPr wrap="square" rtlCol="0">
            <a:spAutoFit/>
          </a:bodyPr>
          <a:lstStyle/>
          <a:p>
            <a:r>
              <a:rPr lang="en-US" sz="2000" b="1" dirty="0">
                <a:latin typeface="Source Sans Pro" panose="020B0503030403020204"/>
              </a:rPr>
              <a:t>Commercial and government balance</a:t>
            </a:r>
          </a:p>
        </p:txBody>
      </p:sp>
      <p:sp>
        <p:nvSpPr>
          <p:cNvPr id="104" name="Oval 103">
            <a:extLst>
              <a:ext uri="{C183D7F6-B498-43B3-948B-1728B52AA6E4}">
                <adec:decorative xmlns:adec="http://schemas.microsoft.com/office/drawing/2017/decorative" val="1"/>
              </a:ext>
            </a:extLst>
          </p:cNvPr>
          <p:cNvSpPr/>
          <p:nvPr/>
        </p:nvSpPr>
        <p:spPr>
          <a:xfrm>
            <a:off x="7584795" y="2499640"/>
            <a:ext cx="822960" cy="822960"/>
          </a:xfrm>
          <a:prstGeom prst="ellipse">
            <a:avLst/>
          </a:prstGeom>
          <a:solidFill>
            <a:srgbClr val="003F80"/>
          </a:solidFill>
          <a:ln>
            <a:noFill/>
          </a:ln>
          <a:effectLst/>
          <a:scene3d>
            <a:camera prst="orthographicFront">
              <a:rot lat="0" lon="0" rev="0"/>
            </a:camera>
            <a:lightRig rig="contrasting" dir="t">
              <a:rot lat="0" lon="0" rev="7800000"/>
            </a:lightRig>
          </a:scene3d>
          <a:sp3d>
            <a:bevelT w="139700" h="13970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5" name="Freeform 69" descr="Icon of a shopping basket."/>
          <p:cNvSpPr>
            <a:spLocks noEditPoints="1"/>
          </p:cNvSpPr>
          <p:nvPr/>
        </p:nvSpPr>
        <p:spPr bwMode="auto">
          <a:xfrm>
            <a:off x="7795899" y="2703728"/>
            <a:ext cx="411480" cy="365760"/>
          </a:xfrm>
          <a:custGeom>
            <a:avLst/>
            <a:gdLst/>
            <a:ahLst/>
            <a:cxnLst>
              <a:cxn ang="0">
                <a:pos x="256" y="91"/>
              </a:cxn>
              <a:cxn ang="0">
                <a:pos x="256" y="92"/>
              </a:cxn>
              <a:cxn ang="0">
                <a:pos x="256" y="92"/>
              </a:cxn>
              <a:cxn ang="0">
                <a:pos x="233" y="104"/>
              </a:cxn>
              <a:cxn ang="0">
                <a:pos x="208" y="207"/>
              </a:cxn>
              <a:cxn ang="0">
                <a:pos x="194" y="216"/>
              </a:cxn>
              <a:cxn ang="0">
                <a:pos x="60" y="216"/>
              </a:cxn>
              <a:cxn ang="0">
                <a:pos x="60" y="216"/>
              </a:cxn>
              <a:cxn ang="0">
                <a:pos x="48" y="207"/>
              </a:cxn>
              <a:cxn ang="0">
                <a:pos x="12" y="104"/>
              </a:cxn>
              <a:cxn ang="0">
                <a:pos x="12" y="80"/>
              </a:cxn>
              <a:cxn ang="0">
                <a:pos x="98" y="80"/>
              </a:cxn>
              <a:cxn ang="0">
                <a:pos x="148" y="80"/>
              </a:cxn>
              <a:cxn ang="0">
                <a:pos x="178" y="80"/>
              </a:cxn>
              <a:cxn ang="0">
                <a:pos x="196" y="80"/>
              </a:cxn>
              <a:cxn ang="0">
                <a:pos x="244" y="80"/>
              </a:cxn>
              <a:cxn ang="0">
                <a:pos x="245" y="80"/>
              </a:cxn>
              <a:cxn ang="0">
                <a:pos x="256" y="90"/>
              </a:cxn>
              <a:cxn ang="0">
                <a:pos x="80" y="104"/>
              </a:cxn>
              <a:cxn ang="0">
                <a:pos x="68" y="180"/>
              </a:cxn>
              <a:cxn ang="0">
                <a:pos x="92" y="180"/>
              </a:cxn>
              <a:cxn ang="0">
                <a:pos x="140" y="116"/>
              </a:cxn>
              <a:cxn ang="0">
                <a:pos x="116" y="116"/>
              </a:cxn>
              <a:cxn ang="0">
                <a:pos x="128" y="192"/>
              </a:cxn>
              <a:cxn ang="0">
                <a:pos x="140" y="116"/>
              </a:cxn>
              <a:cxn ang="0">
                <a:pos x="176" y="104"/>
              </a:cxn>
              <a:cxn ang="0">
                <a:pos x="164" y="180"/>
              </a:cxn>
              <a:cxn ang="0">
                <a:pos x="188" y="180"/>
              </a:cxn>
              <a:cxn ang="0">
                <a:pos x="142" y="18"/>
              </a:cxn>
              <a:cxn ang="0">
                <a:pos x="140" y="12"/>
              </a:cxn>
              <a:cxn ang="0">
                <a:pos x="163" y="7"/>
              </a:cxn>
              <a:cxn ang="0">
                <a:pos x="195" y="68"/>
              </a:cxn>
              <a:cxn ang="0">
                <a:pos x="142" y="18"/>
              </a:cxn>
              <a:cxn ang="0">
                <a:pos x="88" y="68"/>
              </a:cxn>
              <a:cxn ang="0">
                <a:pos x="93" y="7"/>
              </a:cxn>
              <a:cxn ang="0">
                <a:pos x="104" y="0"/>
              </a:cxn>
              <a:cxn ang="0">
                <a:pos x="114" y="18"/>
              </a:cxn>
            </a:cxnLst>
            <a:rect l="0" t="0" r="r" b="b"/>
            <a:pathLst>
              <a:path w="256" h="216">
                <a:moveTo>
                  <a:pt x="256" y="90"/>
                </a:moveTo>
                <a:cubicBezTo>
                  <a:pt x="256" y="91"/>
                  <a:pt x="256" y="91"/>
                  <a:pt x="256" y="91"/>
                </a:cubicBezTo>
                <a:cubicBezTo>
                  <a:pt x="256" y="91"/>
                  <a:pt x="256" y="92"/>
                  <a:pt x="256" y="92"/>
                </a:cubicBezTo>
                <a:cubicBezTo>
                  <a:pt x="256" y="92"/>
                  <a:pt x="256" y="92"/>
                  <a:pt x="256" y="92"/>
                </a:cubicBezTo>
                <a:cubicBezTo>
                  <a:pt x="256" y="92"/>
                  <a:pt x="256" y="92"/>
                  <a:pt x="256" y="92"/>
                </a:cubicBezTo>
                <a:cubicBezTo>
                  <a:pt x="256" y="92"/>
                  <a:pt x="256" y="92"/>
                  <a:pt x="256" y="92"/>
                </a:cubicBezTo>
                <a:cubicBezTo>
                  <a:pt x="256" y="99"/>
                  <a:pt x="251" y="104"/>
                  <a:pt x="244" y="104"/>
                </a:cubicBezTo>
                <a:cubicBezTo>
                  <a:pt x="233" y="104"/>
                  <a:pt x="233" y="104"/>
                  <a:pt x="233" y="104"/>
                </a:cubicBezTo>
                <a:cubicBezTo>
                  <a:pt x="208" y="207"/>
                  <a:pt x="208" y="207"/>
                  <a:pt x="208" y="207"/>
                </a:cubicBezTo>
                <a:cubicBezTo>
                  <a:pt x="208" y="207"/>
                  <a:pt x="208" y="207"/>
                  <a:pt x="208" y="207"/>
                </a:cubicBezTo>
                <a:cubicBezTo>
                  <a:pt x="206" y="212"/>
                  <a:pt x="202" y="216"/>
                  <a:pt x="196" y="216"/>
                </a:cubicBezTo>
                <a:cubicBezTo>
                  <a:pt x="194" y="216"/>
                  <a:pt x="194" y="216"/>
                  <a:pt x="194" y="216"/>
                </a:cubicBezTo>
                <a:cubicBezTo>
                  <a:pt x="191" y="216"/>
                  <a:pt x="191" y="216"/>
                  <a:pt x="191" y="216"/>
                </a:cubicBezTo>
                <a:cubicBezTo>
                  <a:pt x="60" y="216"/>
                  <a:pt x="60" y="216"/>
                  <a:pt x="60" y="216"/>
                </a:cubicBezTo>
                <a:cubicBezTo>
                  <a:pt x="60" y="216"/>
                  <a:pt x="60" y="216"/>
                  <a:pt x="60" y="216"/>
                </a:cubicBezTo>
                <a:cubicBezTo>
                  <a:pt x="60" y="216"/>
                  <a:pt x="60" y="216"/>
                  <a:pt x="60" y="216"/>
                </a:cubicBezTo>
                <a:cubicBezTo>
                  <a:pt x="54" y="216"/>
                  <a:pt x="50" y="212"/>
                  <a:pt x="48" y="207"/>
                </a:cubicBezTo>
                <a:cubicBezTo>
                  <a:pt x="48" y="207"/>
                  <a:pt x="48" y="207"/>
                  <a:pt x="48" y="207"/>
                </a:cubicBezTo>
                <a:cubicBezTo>
                  <a:pt x="23" y="104"/>
                  <a:pt x="23" y="104"/>
                  <a:pt x="23" y="104"/>
                </a:cubicBezTo>
                <a:cubicBezTo>
                  <a:pt x="12" y="104"/>
                  <a:pt x="12" y="104"/>
                  <a:pt x="12" y="104"/>
                </a:cubicBezTo>
                <a:cubicBezTo>
                  <a:pt x="5" y="104"/>
                  <a:pt x="0" y="99"/>
                  <a:pt x="0" y="92"/>
                </a:cubicBezTo>
                <a:cubicBezTo>
                  <a:pt x="0" y="85"/>
                  <a:pt x="5" y="80"/>
                  <a:pt x="12" y="80"/>
                </a:cubicBezTo>
                <a:cubicBezTo>
                  <a:pt x="58" y="80"/>
                  <a:pt x="58" y="80"/>
                  <a:pt x="58" y="80"/>
                </a:cubicBezTo>
                <a:cubicBezTo>
                  <a:pt x="98" y="80"/>
                  <a:pt x="98" y="80"/>
                  <a:pt x="98" y="80"/>
                </a:cubicBezTo>
                <a:cubicBezTo>
                  <a:pt x="98" y="80"/>
                  <a:pt x="98" y="80"/>
                  <a:pt x="98" y="80"/>
                </a:cubicBezTo>
                <a:cubicBezTo>
                  <a:pt x="148" y="80"/>
                  <a:pt x="148" y="80"/>
                  <a:pt x="148" y="80"/>
                </a:cubicBezTo>
                <a:cubicBezTo>
                  <a:pt x="148" y="80"/>
                  <a:pt x="148" y="80"/>
                  <a:pt x="148" y="80"/>
                </a:cubicBezTo>
                <a:cubicBezTo>
                  <a:pt x="178" y="80"/>
                  <a:pt x="178" y="80"/>
                  <a:pt x="178" y="80"/>
                </a:cubicBezTo>
                <a:cubicBezTo>
                  <a:pt x="179" y="80"/>
                  <a:pt x="179" y="80"/>
                  <a:pt x="179" y="80"/>
                </a:cubicBezTo>
                <a:cubicBezTo>
                  <a:pt x="196" y="80"/>
                  <a:pt x="196" y="80"/>
                  <a:pt x="196" y="80"/>
                </a:cubicBezTo>
                <a:cubicBezTo>
                  <a:pt x="198" y="80"/>
                  <a:pt x="198" y="80"/>
                  <a:pt x="198" y="80"/>
                </a:cubicBezTo>
                <a:cubicBezTo>
                  <a:pt x="244" y="80"/>
                  <a:pt x="244" y="80"/>
                  <a:pt x="244" y="80"/>
                </a:cubicBezTo>
                <a:cubicBezTo>
                  <a:pt x="244" y="80"/>
                  <a:pt x="244" y="80"/>
                  <a:pt x="244" y="80"/>
                </a:cubicBezTo>
                <a:cubicBezTo>
                  <a:pt x="245" y="80"/>
                  <a:pt x="245" y="80"/>
                  <a:pt x="245" y="80"/>
                </a:cubicBezTo>
                <a:cubicBezTo>
                  <a:pt x="251" y="80"/>
                  <a:pt x="255" y="85"/>
                  <a:pt x="256" y="90"/>
                </a:cubicBezTo>
                <a:cubicBezTo>
                  <a:pt x="256" y="90"/>
                  <a:pt x="256" y="90"/>
                  <a:pt x="256" y="90"/>
                </a:cubicBezTo>
                <a:moveTo>
                  <a:pt x="92" y="116"/>
                </a:moveTo>
                <a:cubicBezTo>
                  <a:pt x="92" y="109"/>
                  <a:pt x="87" y="104"/>
                  <a:pt x="80" y="104"/>
                </a:cubicBezTo>
                <a:cubicBezTo>
                  <a:pt x="73" y="104"/>
                  <a:pt x="68" y="109"/>
                  <a:pt x="68" y="116"/>
                </a:cubicBezTo>
                <a:cubicBezTo>
                  <a:pt x="68" y="180"/>
                  <a:pt x="68" y="180"/>
                  <a:pt x="68" y="180"/>
                </a:cubicBezTo>
                <a:cubicBezTo>
                  <a:pt x="68" y="187"/>
                  <a:pt x="73" y="192"/>
                  <a:pt x="80" y="192"/>
                </a:cubicBezTo>
                <a:cubicBezTo>
                  <a:pt x="87" y="192"/>
                  <a:pt x="92" y="187"/>
                  <a:pt x="92" y="180"/>
                </a:cubicBezTo>
                <a:lnTo>
                  <a:pt x="92" y="116"/>
                </a:lnTo>
                <a:close/>
                <a:moveTo>
                  <a:pt x="140" y="116"/>
                </a:moveTo>
                <a:cubicBezTo>
                  <a:pt x="140" y="109"/>
                  <a:pt x="135" y="104"/>
                  <a:pt x="128" y="104"/>
                </a:cubicBezTo>
                <a:cubicBezTo>
                  <a:pt x="121" y="104"/>
                  <a:pt x="116" y="109"/>
                  <a:pt x="116" y="116"/>
                </a:cubicBezTo>
                <a:cubicBezTo>
                  <a:pt x="116" y="180"/>
                  <a:pt x="116" y="180"/>
                  <a:pt x="116" y="180"/>
                </a:cubicBezTo>
                <a:cubicBezTo>
                  <a:pt x="116" y="187"/>
                  <a:pt x="121" y="192"/>
                  <a:pt x="128" y="192"/>
                </a:cubicBezTo>
                <a:cubicBezTo>
                  <a:pt x="135" y="192"/>
                  <a:pt x="140" y="187"/>
                  <a:pt x="140" y="180"/>
                </a:cubicBezTo>
                <a:lnTo>
                  <a:pt x="140" y="116"/>
                </a:lnTo>
                <a:close/>
                <a:moveTo>
                  <a:pt x="188" y="116"/>
                </a:moveTo>
                <a:cubicBezTo>
                  <a:pt x="188" y="109"/>
                  <a:pt x="183" y="104"/>
                  <a:pt x="176" y="104"/>
                </a:cubicBezTo>
                <a:cubicBezTo>
                  <a:pt x="169" y="104"/>
                  <a:pt x="164" y="109"/>
                  <a:pt x="164" y="116"/>
                </a:cubicBezTo>
                <a:cubicBezTo>
                  <a:pt x="164" y="180"/>
                  <a:pt x="164" y="180"/>
                  <a:pt x="164" y="180"/>
                </a:cubicBezTo>
                <a:cubicBezTo>
                  <a:pt x="164" y="187"/>
                  <a:pt x="169" y="192"/>
                  <a:pt x="176" y="192"/>
                </a:cubicBezTo>
                <a:cubicBezTo>
                  <a:pt x="183" y="192"/>
                  <a:pt x="188" y="187"/>
                  <a:pt x="188" y="180"/>
                </a:cubicBezTo>
                <a:lnTo>
                  <a:pt x="188" y="116"/>
                </a:lnTo>
                <a:close/>
                <a:moveTo>
                  <a:pt x="142" y="18"/>
                </a:moveTo>
                <a:cubicBezTo>
                  <a:pt x="142" y="18"/>
                  <a:pt x="142" y="18"/>
                  <a:pt x="142" y="18"/>
                </a:cubicBezTo>
                <a:cubicBezTo>
                  <a:pt x="141" y="16"/>
                  <a:pt x="140" y="14"/>
                  <a:pt x="140" y="12"/>
                </a:cubicBezTo>
                <a:cubicBezTo>
                  <a:pt x="140" y="5"/>
                  <a:pt x="145" y="0"/>
                  <a:pt x="152" y="0"/>
                </a:cubicBezTo>
                <a:cubicBezTo>
                  <a:pt x="157" y="0"/>
                  <a:pt x="161" y="3"/>
                  <a:pt x="163" y="7"/>
                </a:cubicBezTo>
                <a:cubicBezTo>
                  <a:pt x="163" y="7"/>
                  <a:pt x="163" y="7"/>
                  <a:pt x="163" y="7"/>
                </a:cubicBezTo>
                <a:cubicBezTo>
                  <a:pt x="195" y="68"/>
                  <a:pt x="195" y="68"/>
                  <a:pt x="195" y="68"/>
                </a:cubicBezTo>
                <a:cubicBezTo>
                  <a:pt x="168" y="68"/>
                  <a:pt x="168" y="68"/>
                  <a:pt x="168" y="68"/>
                </a:cubicBezTo>
                <a:lnTo>
                  <a:pt x="142" y="18"/>
                </a:lnTo>
                <a:close/>
                <a:moveTo>
                  <a:pt x="114" y="18"/>
                </a:moveTo>
                <a:cubicBezTo>
                  <a:pt x="88" y="68"/>
                  <a:pt x="88" y="68"/>
                  <a:pt x="88" y="68"/>
                </a:cubicBezTo>
                <a:cubicBezTo>
                  <a:pt x="61" y="68"/>
                  <a:pt x="61" y="68"/>
                  <a:pt x="61" y="68"/>
                </a:cubicBezTo>
                <a:cubicBezTo>
                  <a:pt x="93" y="7"/>
                  <a:pt x="93" y="7"/>
                  <a:pt x="93" y="7"/>
                </a:cubicBezTo>
                <a:cubicBezTo>
                  <a:pt x="93" y="7"/>
                  <a:pt x="93" y="7"/>
                  <a:pt x="93" y="7"/>
                </a:cubicBezTo>
                <a:cubicBezTo>
                  <a:pt x="95" y="3"/>
                  <a:pt x="99" y="0"/>
                  <a:pt x="104" y="0"/>
                </a:cubicBezTo>
                <a:cubicBezTo>
                  <a:pt x="111" y="0"/>
                  <a:pt x="116" y="5"/>
                  <a:pt x="116" y="12"/>
                </a:cubicBezTo>
                <a:cubicBezTo>
                  <a:pt x="116" y="14"/>
                  <a:pt x="115" y="16"/>
                  <a:pt x="114" y="1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TextBox 56">
            <a:extLst>
              <a:ext uri="{FF2B5EF4-FFF2-40B4-BE49-F238E27FC236}">
                <a16:creationId xmlns:a16="http://schemas.microsoft.com/office/drawing/2014/main" id="{C2144004-9649-466F-A689-E2592A738C49}"/>
              </a:ext>
            </a:extLst>
          </p:cNvPr>
          <p:cNvSpPr txBox="1"/>
          <p:nvPr/>
        </p:nvSpPr>
        <p:spPr>
          <a:xfrm>
            <a:off x="8422717" y="2696600"/>
            <a:ext cx="2223762" cy="400110"/>
          </a:xfrm>
          <a:prstGeom prst="rect">
            <a:avLst/>
          </a:prstGeom>
          <a:noFill/>
        </p:spPr>
        <p:txBody>
          <a:bodyPr wrap="square" rtlCol="0">
            <a:spAutoFit/>
          </a:bodyPr>
          <a:lstStyle/>
          <a:p>
            <a:r>
              <a:rPr lang="en-US" sz="2000" b="1" dirty="0">
                <a:latin typeface="Source Sans Pro" panose="020B0503030403020204"/>
              </a:rPr>
              <a:t>Marketing ability</a:t>
            </a:r>
          </a:p>
        </p:txBody>
      </p:sp>
      <p:sp>
        <p:nvSpPr>
          <p:cNvPr id="95" name="Oval 94">
            <a:extLst>
              <a:ext uri="{C183D7F6-B498-43B3-948B-1728B52AA6E4}">
                <adec:decorative xmlns:adec="http://schemas.microsoft.com/office/drawing/2017/decorative" val="1"/>
              </a:ext>
            </a:extLst>
          </p:cNvPr>
          <p:cNvSpPr/>
          <p:nvPr/>
        </p:nvSpPr>
        <p:spPr>
          <a:xfrm>
            <a:off x="7413440" y="4178538"/>
            <a:ext cx="822960" cy="822960"/>
          </a:xfrm>
          <a:prstGeom prst="ellipse">
            <a:avLst/>
          </a:prstGeom>
          <a:solidFill>
            <a:schemeClr val="accent1"/>
          </a:solidFill>
          <a:ln>
            <a:noFill/>
          </a:ln>
          <a:effectLst/>
          <a:scene3d>
            <a:camera prst="orthographicFront">
              <a:rot lat="0" lon="0" rev="0"/>
            </a:camera>
            <a:lightRig rig="contrasting" dir="t">
              <a:rot lat="0" lon="0" rev="7800000"/>
            </a:lightRig>
          </a:scene3d>
          <a:sp3d>
            <a:bevelT w="139700" h="139700" prst="angle"/>
          </a:sp3d>
        </p:spPr>
        <p:style>
          <a:lnRef idx="0">
            <a:scrgbClr r="0" g="0" b="0"/>
          </a:lnRef>
          <a:fillRef idx="0">
            <a:scrgbClr r="0" g="0" b="0"/>
          </a:fillRef>
          <a:effectRef idx="0">
            <a:scrgbClr r="0" g="0" b="0"/>
          </a:effectRef>
          <a:fontRef idx="minor">
            <a:schemeClr val="lt1"/>
          </a:fontRef>
        </p:style>
      </p:sp>
      <p:sp>
        <p:nvSpPr>
          <p:cNvPr id="58" name="TextBox 57">
            <a:extLst>
              <a:ext uri="{FF2B5EF4-FFF2-40B4-BE49-F238E27FC236}">
                <a16:creationId xmlns:a16="http://schemas.microsoft.com/office/drawing/2014/main" id="{C6579157-BF55-4114-AA6B-5E3F430DB587}"/>
              </a:ext>
            </a:extLst>
          </p:cNvPr>
          <p:cNvSpPr txBox="1"/>
          <p:nvPr/>
        </p:nvSpPr>
        <p:spPr>
          <a:xfrm>
            <a:off x="8255879" y="4258865"/>
            <a:ext cx="2223762" cy="707886"/>
          </a:xfrm>
          <a:prstGeom prst="rect">
            <a:avLst/>
          </a:prstGeom>
          <a:noFill/>
        </p:spPr>
        <p:txBody>
          <a:bodyPr wrap="square" rtlCol="0">
            <a:spAutoFit/>
          </a:bodyPr>
          <a:lstStyle/>
          <a:p>
            <a:r>
              <a:rPr lang="en-US" sz="2000" b="1" dirty="0">
                <a:latin typeface="Source Sans Pro" panose="020B0503030403020204"/>
              </a:rPr>
              <a:t>Proper NAICS codes</a:t>
            </a:r>
          </a:p>
        </p:txBody>
      </p:sp>
      <p:sp>
        <p:nvSpPr>
          <p:cNvPr id="107" name="Oval 106">
            <a:extLst>
              <a:ext uri="{C183D7F6-B498-43B3-948B-1728B52AA6E4}">
                <adec:decorative xmlns:adec="http://schemas.microsoft.com/office/drawing/2017/decorative" val="1"/>
              </a:ext>
            </a:extLst>
          </p:cNvPr>
          <p:cNvSpPr/>
          <p:nvPr/>
        </p:nvSpPr>
        <p:spPr>
          <a:xfrm>
            <a:off x="5765662" y="5175443"/>
            <a:ext cx="822960" cy="822960"/>
          </a:xfrm>
          <a:prstGeom prst="ellipse">
            <a:avLst/>
          </a:prstGeom>
          <a:solidFill>
            <a:schemeClr val="accent5"/>
          </a:solidFill>
          <a:ln>
            <a:noFill/>
          </a:ln>
          <a:effectLst/>
          <a:scene3d>
            <a:camera prst="orthographicFront">
              <a:rot lat="0" lon="0" rev="0"/>
            </a:camera>
            <a:lightRig rig="contrasting" dir="t">
              <a:rot lat="0" lon="0" rev="7800000"/>
            </a:lightRig>
          </a:scene3d>
          <a:sp3d>
            <a:bevelT w="139700" h="13970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98C803B-833E-4A88-B849-D44276E29B36}"/>
              </a:ext>
            </a:extLst>
          </p:cNvPr>
          <p:cNvSpPr txBox="1"/>
          <p:nvPr/>
        </p:nvSpPr>
        <p:spPr>
          <a:xfrm>
            <a:off x="4808376" y="5932889"/>
            <a:ext cx="2939141" cy="707886"/>
          </a:xfrm>
          <a:prstGeom prst="rect">
            <a:avLst/>
          </a:prstGeom>
          <a:noFill/>
        </p:spPr>
        <p:txBody>
          <a:bodyPr wrap="square" rtlCol="0">
            <a:spAutoFit/>
          </a:bodyPr>
          <a:lstStyle/>
          <a:p>
            <a:pPr algn="ctr"/>
            <a:r>
              <a:rPr lang="en-US" sz="2000" b="1" dirty="0">
                <a:latin typeface="Source Sans Pro" panose="020B0503030403020204"/>
              </a:rPr>
              <a:t>Net worth </a:t>
            </a:r>
            <a:br>
              <a:rPr lang="en-US" sz="2000" b="1" dirty="0">
                <a:latin typeface="Source Sans Pro" panose="020B0503030403020204"/>
              </a:rPr>
            </a:br>
            <a:r>
              <a:rPr lang="en-US" sz="2000" b="1" dirty="0">
                <a:latin typeface="Source Sans Pro" panose="020B0503030403020204"/>
              </a:rPr>
              <a:t>requirements</a:t>
            </a:r>
          </a:p>
        </p:txBody>
      </p:sp>
      <p:sp>
        <p:nvSpPr>
          <p:cNvPr id="101" name="Oval 100">
            <a:extLst>
              <a:ext uri="{C183D7F6-B498-43B3-948B-1728B52AA6E4}">
                <adec:decorative xmlns:adec="http://schemas.microsoft.com/office/drawing/2017/decorative" val="1"/>
              </a:ext>
            </a:extLst>
          </p:cNvPr>
          <p:cNvSpPr/>
          <p:nvPr/>
        </p:nvSpPr>
        <p:spPr>
          <a:xfrm>
            <a:off x="3843826" y="4178538"/>
            <a:ext cx="822960" cy="822960"/>
          </a:xfrm>
          <a:prstGeom prst="ellipse">
            <a:avLst/>
          </a:prstGeom>
          <a:solidFill>
            <a:srgbClr val="003F80"/>
          </a:solidFill>
          <a:ln>
            <a:noFill/>
          </a:ln>
          <a:effectLst/>
          <a:scene3d>
            <a:camera prst="orthographicFront">
              <a:rot lat="0" lon="0" rev="0"/>
            </a:camera>
            <a:lightRig rig="contrasting" dir="t">
              <a:rot lat="0" lon="0" rev="7800000"/>
            </a:lightRig>
          </a:scene3d>
          <a:sp3d>
            <a:bevelT w="139700" h="13970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2" name="Freeform 101" descr="Icon of a tag."/>
          <p:cNvSpPr>
            <a:spLocks noEditPoints="1"/>
          </p:cNvSpPr>
          <p:nvPr/>
        </p:nvSpPr>
        <p:spPr bwMode="auto">
          <a:xfrm>
            <a:off x="4068135" y="4412370"/>
            <a:ext cx="411480" cy="411480"/>
          </a:xfrm>
          <a:custGeom>
            <a:avLst/>
            <a:gdLst/>
            <a:ahLst/>
            <a:cxnLst>
              <a:cxn ang="0">
                <a:pos x="192" y="98"/>
              </a:cxn>
              <a:cxn ang="0">
                <a:pos x="192" y="98"/>
              </a:cxn>
              <a:cxn ang="0">
                <a:pos x="192" y="99"/>
              </a:cxn>
              <a:cxn ang="0">
                <a:pos x="192" y="99"/>
              </a:cxn>
              <a:cxn ang="0">
                <a:pos x="192" y="100"/>
              </a:cxn>
              <a:cxn ang="0">
                <a:pos x="192" y="100"/>
              </a:cxn>
              <a:cxn ang="0">
                <a:pos x="189" y="108"/>
              </a:cxn>
              <a:cxn ang="0">
                <a:pos x="189" y="108"/>
              </a:cxn>
              <a:cxn ang="0">
                <a:pos x="121" y="188"/>
              </a:cxn>
              <a:cxn ang="0">
                <a:pos x="121" y="188"/>
              </a:cxn>
              <a:cxn ang="0">
                <a:pos x="112" y="192"/>
              </a:cxn>
              <a:cxn ang="0">
                <a:pos x="111" y="192"/>
              </a:cxn>
              <a:cxn ang="0">
                <a:pos x="110" y="192"/>
              </a:cxn>
              <a:cxn ang="0">
                <a:pos x="110" y="192"/>
              </a:cxn>
              <a:cxn ang="0">
                <a:pos x="104" y="189"/>
              </a:cxn>
              <a:cxn ang="0">
                <a:pos x="104" y="189"/>
              </a:cxn>
              <a:cxn ang="0">
                <a:pos x="4" y="97"/>
              </a:cxn>
              <a:cxn ang="0">
                <a:pos x="4" y="97"/>
              </a:cxn>
              <a:cxn ang="0">
                <a:pos x="0" y="88"/>
              </a:cxn>
              <a:cxn ang="0">
                <a:pos x="0" y="88"/>
              </a:cxn>
              <a:cxn ang="0">
                <a:pos x="0" y="24"/>
              </a:cxn>
              <a:cxn ang="0">
                <a:pos x="0" y="12"/>
              </a:cxn>
              <a:cxn ang="0">
                <a:pos x="0" y="12"/>
              </a:cxn>
              <a:cxn ang="0">
                <a:pos x="0" y="12"/>
              </a:cxn>
              <a:cxn ang="0">
                <a:pos x="12" y="0"/>
              </a:cxn>
              <a:cxn ang="0">
                <a:pos x="12" y="0"/>
              </a:cxn>
              <a:cxn ang="0">
                <a:pos x="88" y="0"/>
              </a:cxn>
              <a:cxn ang="0">
                <a:pos x="88" y="0"/>
              </a:cxn>
              <a:cxn ang="0">
                <a:pos x="88" y="0"/>
              </a:cxn>
              <a:cxn ang="0">
                <a:pos x="97" y="4"/>
              </a:cxn>
              <a:cxn ang="0">
                <a:pos x="188" y="91"/>
              </a:cxn>
              <a:cxn ang="0">
                <a:pos x="192" y="98"/>
              </a:cxn>
              <a:cxn ang="0">
                <a:pos x="32" y="16"/>
              </a:cxn>
              <a:cxn ang="0">
                <a:pos x="16" y="32"/>
              </a:cxn>
              <a:cxn ang="0">
                <a:pos x="32" y="48"/>
              </a:cxn>
              <a:cxn ang="0">
                <a:pos x="48" y="32"/>
              </a:cxn>
              <a:cxn ang="0">
                <a:pos x="32" y="16"/>
              </a:cxn>
            </a:cxnLst>
            <a:rect l="0" t="0" r="r" b="b"/>
            <a:pathLst>
              <a:path w="192" h="192">
                <a:moveTo>
                  <a:pt x="192" y="98"/>
                </a:moveTo>
                <a:cubicBezTo>
                  <a:pt x="192" y="98"/>
                  <a:pt x="192" y="98"/>
                  <a:pt x="192" y="98"/>
                </a:cubicBezTo>
                <a:cubicBezTo>
                  <a:pt x="192" y="98"/>
                  <a:pt x="192" y="98"/>
                  <a:pt x="192" y="99"/>
                </a:cubicBezTo>
                <a:cubicBezTo>
                  <a:pt x="192" y="99"/>
                  <a:pt x="192" y="99"/>
                  <a:pt x="192" y="99"/>
                </a:cubicBezTo>
                <a:cubicBezTo>
                  <a:pt x="192" y="99"/>
                  <a:pt x="192" y="99"/>
                  <a:pt x="192" y="100"/>
                </a:cubicBezTo>
                <a:cubicBezTo>
                  <a:pt x="192" y="100"/>
                  <a:pt x="192" y="100"/>
                  <a:pt x="192" y="100"/>
                </a:cubicBezTo>
                <a:cubicBezTo>
                  <a:pt x="192" y="103"/>
                  <a:pt x="191" y="106"/>
                  <a:pt x="189" y="108"/>
                </a:cubicBezTo>
                <a:cubicBezTo>
                  <a:pt x="189" y="108"/>
                  <a:pt x="189" y="108"/>
                  <a:pt x="189" y="108"/>
                </a:cubicBezTo>
                <a:cubicBezTo>
                  <a:pt x="121" y="188"/>
                  <a:pt x="121" y="188"/>
                  <a:pt x="121" y="188"/>
                </a:cubicBezTo>
                <a:cubicBezTo>
                  <a:pt x="121" y="188"/>
                  <a:pt x="121" y="188"/>
                  <a:pt x="121" y="188"/>
                </a:cubicBezTo>
                <a:cubicBezTo>
                  <a:pt x="119" y="190"/>
                  <a:pt x="116" y="192"/>
                  <a:pt x="112" y="192"/>
                </a:cubicBezTo>
                <a:cubicBezTo>
                  <a:pt x="112" y="192"/>
                  <a:pt x="111" y="192"/>
                  <a:pt x="111" y="192"/>
                </a:cubicBezTo>
                <a:cubicBezTo>
                  <a:pt x="111" y="192"/>
                  <a:pt x="110" y="192"/>
                  <a:pt x="110" y="192"/>
                </a:cubicBezTo>
                <a:cubicBezTo>
                  <a:pt x="110" y="192"/>
                  <a:pt x="110" y="192"/>
                  <a:pt x="110" y="192"/>
                </a:cubicBezTo>
                <a:cubicBezTo>
                  <a:pt x="108" y="191"/>
                  <a:pt x="106" y="190"/>
                  <a:pt x="104" y="189"/>
                </a:cubicBezTo>
                <a:cubicBezTo>
                  <a:pt x="104" y="189"/>
                  <a:pt x="104" y="189"/>
                  <a:pt x="104" y="189"/>
                </a:cubicBezTo>
                <a:cubicBezTo>
                  <a:pt x="4" y="97"/>
                  <a:pt x="4" y="97"/>
                  <a:pt x="4" y="97"/>
                </a:cubicBezTo>
                <a:cubicBezTo>
                  <a:pt x="4" y="97"/>
                  <a:pt x="4" y="97"/>
                  <a:pt x="4" y="97"/>
                </a:cubicBezTo>
                <a:cubicBezTo>
                  <a:pt x="2" y="95"/>
                  <a:pt x="0" y="92"/>
                  <a:pt x="0" y="88"/>
                </a:cubicBezTo>
                <a:cubicBezTo>
                  <a:pt x="0" y="88"/>
                  <a:pt x="0" y="88"/>
                  <a:pt x="0" y="88"/>
                </a:cubicBezTo>
                <a:cubicBezTo>
                  <a:pt x="0" y="24"/>
                  <a:pt x="0" y="24"/>
                  <a:pt x="0" y="24"/>
                </a:cubicBezTo>
                <a:cubicBezTo>
                  <a:pt x="0" y="12"/>
                  <a:pt x="0" y="12"/>
                  <a:pt x="0" y="12"/>
                </a:cubicBezTo>
                <a:cubicBezTo>
                  <a:pt x="0" y="12"/>
                  <a:pt x="0" y="12"/>
                  <a:pt x="0" y="12"/>
                </a:cubicBezTo>
                <a:cubicBezTo>
                  <a:pt x="0" y="12"/>
                  <a:pt x="0" y="12"/>
                  <a:pt x="0" y="12"/>
                </a:cubicBezTo>
                <a:cubicBezTo>
                  <a:pt x="0" y="5"/>
                  <a:pt x="5" y="0"/>
                  <a:pt x="12" y="0"/>
                </a:cubicBezTo>
                <a:cubicBezTo>
                  <a:pt x="12" y="0"/>
                  <a:pt x="12" y="0"/>
                  <a:pt x="12" y="0"/>
                </a:cubicBezTo>
                <a:cubicBezTo>
                  <a:pt x="88" y="0"/>
                  <a:pt x="88" y="0"/>
                  <a:pt x="88" y="0"/>
                </a:cubicBezTo>
                <a:cubicBezTo>
                  <a:pt x="88" y="0"/>
                  <a:pt x="88" y="0"/>
                  <a:pt x="88" y="0"/>
                </a:cubicBezTo>
                <a:cubicBezTo>
                  <a:pt x="88" y="0"/>
                  <a:pt x="88" y="0"/>
                  <a:pt x="88" y="0"/>
                </a:cubicBezTo>
                <a:cubicBezTo>
                  <a:pt x="91" y="0"/>
                  <a:pt x="94" y="1"/>
                  <a:pt x="97" y="4"/>
                </a:cubicBezTo>
                <a:cubicBezTo>
                  <a:pt x="188" y="91"/>
                  <a:pt x="188" y="91"/>
                  <a:pt x="188" y="91"/>
                </a:cubicBezTo>
                <a:cubicBezTo>
                  <a:pt x="190" y="93"/>
                  <a:pt x="191" y="95"/>
                  <a:pt x="192" y="98"/>
                </a:cubicBezTo>
                <a:moveTo>
                  <a:pt x="32" y="16"/>
                </a:moveTo>
                <a:cubicBezTo>
                  <a:pt x="23" y="16"/>
                  <a:pt x="16" y="23"/>
                  <a:pt x="16" y="32"/>
                </a:cubicBezTo>
                <a:cubicBezTo>
                  <a:pt x="16" y="41"/>
                  <a:pt x="23" y="48"/>
                  <a:pt x="32" y="48"/>
                </a:cubicBezTo>
                <a:cubicBezTo>
                  <a:pt x="41" y="48"/>
                  <a:pt x="48" y="41"/>
                  <a:pt x="48" y="32"/>
                </a:cubicBezTo>
                <a:cubicBezTo>
                  <a:pt x="48" y="23"/>
                  <a:pt x="41" y="16"/>
                  <a:pt x="32" y="1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TextBox 59">
            <a:extLst>
              <a:ext uri="{FF2B5EF4-FFF2-40B4-BE49-F238E27FC236}">
                <a16:creationId xmlns:a16="http://schemas.microsoft.com/office/drawing/2014/main" id="{AF428E7E-2C33-4DD4-8877-ED562A51DEE1}"/>
              </a:ext>
            </a:extLst>
          </p:cNvPr>
          <p:cNvSpPr txBox="1"/>
          <p:nvPr/>
        </p:nvSpPr>
        <p:spPr>
          <a:xfrm>
            <a:off x="1887436" y="4084185"/>
            <a:ext cx="1934242" cy="1015663"/>
          </a:xfrm>
          <a:prstGeom prst="rect">
            <a:avLst/>
          </a:prstGeom>
          <a:noFill/>
        </p:spPr>
        <p:txBody>
          <a:bodyPr wrap="square" rtlCol="0">
            <a:spAutoFit/>
          </a:bodyPr>
          <a:lstStyle/>
          <a:p>
            <a:pPr algn="r"/>
            <a:r>
              <a:rPr lang="en-US" sz="2000" b="1" dirty="0">
                <a:latin typeface="Source Sans Pro" panose="020B0503030403020204"/>
              </a:rPr>
              <a:t>Diminished ability to compete</a:t>
            </a:r>
          </a:p>
        </p:txBody>
      </p:sp>
      <p:sp>
        <p:nvSpPr>
          <p:cNvPr id="98" name="Oval 97">
            <a:extLst>
              <a:ext uri="{C183D7F6-B498-43B3-948B-1728B52AA6E4}">
                <adec:decorative xmlns:adec="http://schemas.microsoft.com/office/drawing/2017/decorative" val="1"/>
              </a:ext>
            </a:extLst>
          </p:cNvPr>
          <p:cNvSpPr/>
          <p:nvPr/>
        </p:nvSpPr>
        <p:spPr>
          <a:xfrm>
            <a:off x="3850643" y="2499640"/>
            <a:ext cx="822960" cy="822960"/>
          </a:xfrm>
          <a:prstGeom prst="ellipse">
            <a:avLst/>
          </a:prstGeom>
          <a:ln>
            <a:noFill/>
          </a:ln>
          <a:effectLst/>
          <a:scene3d>
            <a:camera prst="orthographicFront">
              <a:rot lat="0" lon="0" rev="0"/>
            </a:camera>
            <a:lightRig rig="contrasting" dir="t">
              <a:rot lat="0" lon="0" rev="7800000"/>
            </a:lightRig>
          </a:scene3d>
          <a:sp3d>
            <a:bevelT w="139700" h="13970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1" name="TextBox 60">
            <a:extLst>
              <a:ext uri="{FF2B5EF4-FFF2-40B4-BE49-F238E27FC236}">
                <a16:creationId xmlns:a16="http://schemas.microsoft.com/office/drawing/2014/main" id="{69FB58BB-3FB5-40E0-B874-08B6002895C8}"/>
              </a:ext>
            </a:extLst>
          </p:cNvPr>
          <p:cNvSpPr txBox="1"/>
          <p:nvPr/>
        </p:nvSpPr>
        <p:spPr>
          <a:xfrm>
            <a:off x="1803918" y="2411387"/>
            <a:ext cx="2037892" cy="1015663"/>
          </a:xfrm>
          <a:prstGeom prst="rect">
            <a:avLst/>
          </a:prstGeom>
          <a:noFill/>
        </p:spPr>
        <p:txBody>
          <a:bodyPr wrap="square" rtlCol="0">
            <a:spAutoFit/>
          </a:bodyPr>
          <a:lstStyle/>
          <a:p>
            <a:pPr algn="r"/>
            <a:r>
              <a:rPr lang="en-US" sz="2000" b="1" dirty="0">
                <a:latin typeface="Source Sans Pro" panose="020B0503030403020204"/>
              </a:rPr>
              <a:t>Socially and economically disadvantaged</a:t>
            </a:r>
          </a:p>
        </p:txBody>
      </p:sp>
      <p:sp>
        <p:nvSpPr>
          <p:cNvPr id="42" name="Фигура">
            <a:extLst>
              <a:ext uri="{FF2B5EF4-FFF2-40B4-BE49-F238E27FC236}">
                <a16:creationId xmlns:a16="http://schemas.microsoft.com/office/drawing/2014/main" id="{12D50C0E-DBB3-40E7-B50C-7596F9AA5786}"/>
              </a:ext>
              <a:ext uri="{C183D7F6-B498-43B3-948B-1728B52AA6E4}">
                <adec:decorative xmlns:adec="http://schemas.microsoft.com/office/drawing/2017/decorative" val="1"/>
              </a:ext>
            </a:extLst>
          </p:cNvPr>
          <p:cNvSpPr/>
          <p:nvPr/>
        </p:nvSpPr>
        <p:spPr>
          <a:xfrm>
            <a:off x="5936143" y="1318499"/>
            <a:ext cx="457200" cy="457200"/>
          </a:xfrm>
          <a:custGeom>
            <a:avLst/>
            <a:gdLst/>
            <a:ahLst/>
            <a:cxnLst>
              <a:cxn ang="0">
                <a:pos x="wd2" y="hd2"/>
              </a:cxn>
              <a:cxn ang="5400000">
                <a:pos x="wd2" y="hd2"/>
              </a:cxn>
              <a:cxn ang="10800000">
                <a:pos x="wd2" y="hd2"/>
              </a:cxn>
              <a:cxn ang="16200000">
                <a:pos x="wd2" y="hd2"/>
              </a:cxn>
            </a:cxnLst>
            <a:rect l="0" t="0" r="r" b="b"/>
            <a:pathLst>
              <a:path w="20634" h="21549" extrusionOk="0">
                <a:moveTo>
                  <a:pt x="10685" y="1"/>
                </a:moveTo>
                <a:cubicBezTo>
                  <a:pt x="10563" y="8"/>
                  <a:pt x="10450" y="74"/>
                  <a:pt x="10375" y="179"/>
                </a:cubicBezTo>
                <a:cubicBezTo>
                  <a:pt x="10316" y="262"/>
                  <a:pt x="10285" y="365"/>
                  <a:pt x="10287" y="470"/>
                </a:cubicBezTo>
                <a:lnTo>
                  <a:pt x="10287" y="21085"/>
                </a:lnTo>
                <a:cubicBezTo>
                  <a:pt x="10277" y="21229"/>
                  <a:pt x="10335" y="21370"/>
                  <a:pt x="10439" y="21459"/>
                </a:cubicBezTo>
                <a:cubicBezTo>
                  <a:pt x="10503" y="21513"/>
                  <a:pt x="10581" y="21545"/>
                  <a:pt x="10662" y="21548"/>
                </a:cubicBezTo>
                <a:cubicBezTo>
                  <a:pt x="13227" y="21586"/>
                  <a:pt x="15800" y="20535"/>
                  <a:pt x="17754" y="18399"/>
                </a:cubicBezTo>
                <a:cubicBezTo>
                  <a:pt x="21596" y="14198"/>
                  <a:pt x="21592" y="7395"/>
                  <a:pt x="17754" y="3185"/>
                </a:cubicBezTo>
                <a:cubicBezTo>
                  <a:pt x="15807" y="1049"/>
                  <a:pt x="13245" y="-14"/>
                  <a:pt x="10685" y="1"/>
                </a:cubicBezTo>
                <a:close/>
                <a:moveTo>
                  <a:pt x="6718" y="694"/>
                </a:moveTo>
                <a:cubicBezTo>
                  <a:pt x="6497" y="698"/>
                  <a:pt x="6278" y="754"/>
                  <a:pt x="6076" y="860"/>
                </a:cubicBezTo>
                <a:cubicBezTo>
                  <a:pt x="5712" y="1036"/>
                  <a:pt x="5354" y="1228"/>
                  <a:pt x="5003" y="1434"/>
                </a:cubicBezTo>
                <a:cubicBezTo>
                  <a:pt x="4637" y="1650"/>
                  <a:pt x="4276" y="1882"/>
                  <a:pt x="3962" y="2181"/>
                </a:cubicBezTo>
                <a:cubicBezTo>
                  <a:pt x="3690" y="2439"/>
                  <a:pt x="3453" y="2748"/>
                  <a:pt x="3341" y="3123"/>
                </a:cubicBezTo>
                <a:cubicBezTo>
                  <a:pt x="3194" y="3611"/>
                  <a:pt x="3276" y="4147"/>
                  <a:pt x="3559" y="4558"/>
                </a:cubicBezTo>
                <a:lnTo>
                  <a:pt x="4049" y="5137"/>
                </a:lnTo>
                <a:cubicBezTo>
                  <a:pt x="4129" y="5273"/>
                  <a:pt x="4172" y="5431"/>
                  <a:pt x="4174" y="5592"/>
                </a:cubicBezTo>
                <a:cubicBezTo>
                  <a:pt x="4177" y="5770"/>
                  <a:pt x="4130" y="5944"/>
                  <a:pt x="4039" y="6092"/>
                </a:cubicBezTo>
                <a:cubicBezTo>
                  <a:pt x="3875" y="6329"/>
                  <a:pt x="3724" y="6577"/>
                  <a:pt x="3587" y="6834"/>
                </a:cubicBezTo>
                <a:cubicBezTo>
                  <a:pt x="3455" y="7081"/>
                  <a:pt x="3336" y="7337"/>
                  <a:pt x="3231" y="7599"/>
                </a:cubicBezTo>
                <a:cubicBezTo>
                  <a:pt x="3152" y="7742"/>
                  <a:pt x="3040" y="7859"/>
                  <a:pt x="2905" y="7938"/>
                </a:cubicBezTo>
                <a:cubicBezTo>
                  <a:pt x="2704" y="8056"/>
                  <a:pt x="2467" y="8082"/>
                  <a:pt x="2248" y="8010"/>
                </a:cubicBezTo>
                <a:lnTo>
                  <a:pt x="1571" y="7902"/>
                </a:lnTo>
                <a:cubicBezTo>
                  <a:pt x="1161" y="7896"/>
                  <a:pt x="770" y="8092"/>
                  <a:pt x="508" y="8436"/>
                </a:cubicBezTo>
                <a:cubicBezTo>
                  <a:pt x="247" y="8779"/>
                  <a:pt x="147" y="9222"/>
                  <a:pt x="86" y="9662"/>
                </a:cubicBezTo>
                <a:cubicBezTo>
                  <a:pt x="30" y="10066"/>
                  <a:pt x="5" y="10473"/>
                  <a:pt x="1" y="10881"/>
                </a:cubicBezTo>
                <a:cubicBezTo>
                  <a:pt x="-4" y="11306"/>
                  <a:pt x="14" y="11734"/>
                  <a:pt x="110" y="12146"/>
                </a:cubicBezTo>
                <a:cubicBezTo>
                  <a:pt x="212" y="12586"/>
                  <a:pt x="403" y="13002"/>
                  <a:pt x="721" y="13295"/>
                </a:cubicBezTo>
                <a:cubicBezTo>
                  <a:pt x="1071" y="13617"/>
                  <a:pt x="1536" y="13751"/>
                  <a:pt x="1987" y="13659"/>
                </a:cubicBezTo>
                <a:lnTo>
                  <a:pt x="2462" y="13535"/>
                </a:lnTo>
                <a:cubicBezTo>
                  <a:pt x="2584" y="13501"/>
                  <a:pt x="2712" y="13507"/>
                  <a:pt x="2831" y="13552"/>
                </a:cubicBezTo>
                <a:cubicBezTo>
                  <a:pt x="2979" y="13608"/>
                  <a:pt x="3102" y="13722"/>
                  <a:pt x="3179" y="13871"/>
                </a:cubicBezTo>
                <a:cubicBezTo>
                  <a:pt x="3287" y="14188"/>
                  <a:pt x="3421" y="14494"/>
                  <a:pt x="3580" y="14785"/>
                </a:cubicBezTo>
                <a:cubicBezTo>
                  <a:pt x="3696" y="15000"/>
                  <a:pt x="3826" y="15205"/>
                  <a:pt x="3967" y="15400"/>
                </a:cubicBezTo>
                <a:cubicBezTo>
                  <a:pt x="4113" y="15571"/>
                  <a:pt x="4186" y="15801"/>
                  <a:pt x="4168" y="16034"/>
                </a:cubicBezTo>
                <a:cubicBezTo>
                  <a:pt x="4156" y="16204"/>
                  <a:pt x="4095" y="16365"/>
                  <a:pt x="3994" y="16495"/>
                </a:cubicBezTo>
                <a:lnTo>
                  <a:pt x="3616" y="16894"/>
                </a:lnTo>
                <a:cubicBezTo>
                  <a:pt x="3338" y="17246"/>
                  <a:pt x="3210" y="17710"/>
                  <a:pt x="3263" y="18171"/>
                </a:cubicBezTo>
                <a:cubicBezTo>
                  <a:pt x="3308" y="18553"/>
                  <a:pt x="3475" y="18905"/>
                  <a:pt x="3735" y="19165"/>
                </a:cubicBezTo>
                <a:cubicBezTo>
                  <a:pt x="4079" y="19486"/>
                  <a:pt x="4446" y="19777"/>
                  <a:pt x="4831" y="20036"/>
                </a:cubicBezTo>
                <a:cubicBezTo>
                  <a:pt x="5232" y="20307"/>
                  <a:pt x="5652" y="20542"/>
                  <a:pt x="6087" y="20739"/>
                </a:cubicBezTo>
                <a:cubicBezTo>
                  <a:pt x="6460" y="20916"/>
                  <a:pt x="6882" y="20925"/>
                  <a:pt x="7261" y="20764"/>
                </a:cubicBezTo>
                <a:cubicBezTo>
                  <a:pt x="7646" y="20600"/>
                  <a:pt x="7955" y="20276"/>
                  <a:pt x="8119" y="19863"/>
                </a:cubicBezTo>
                <a:lnTo>
                  <a:pt x="8291" y="19292"/>
                </a:lnTo>
                <a:cubicBezTo>
                  <a:pt x="8353" y="19151"/>
                  <a:pt x="8444" y="19027"/>
                  <a:pt x="8557" y="18932"/>
                </a:cubicBezTo>
                <a:cubicBezTo>
                  <a:pt x="8723" y="18791"/>
                  <a:pt x="8927" y="18716"/>
                  <a:pt x="9138" y="18720"/>
                </a:cubicBezTo>
                <a:lnTo>
                  <a:pt x="9835" y="18720"/>
                </a:lnTo>
                <a:cubicBezTo>
                  <a:pt x="10045" y="18715"/>
                  <a:pt x="10215" y="18531"/>
                  <a:pt x="10220" y="18302"/>
                </a:cubicBezTo>
                <a:cubicBezTo>
                  <a:pt x="10225" y="18064"/>
                  <a:pt x="10053" y="17867"/>
                  <a:pt x="9835" y="17861"/>
                </a:cubicBezTo>
                <a:lnTo>
                  <a:pt x="9091" y="17825"/>
                </a:lnTo>
                <a:cubicBezTo>
                  <a:pt x="8762" y="17788"/>
                  <a:pt x="8432" y="17875"/>
                  <a:pt x="8157" y="18074"/>
                </a:cubicBezTo>
                <a:cubicBezTo>
                  <a:pt x="7916" y="18248"/>
                  <a:pt x="7729" y="18499"/>
                  <a:pt x="7621" y="18792"/>
                </a:cubicBezTo>
                <a:lnTo>
                  <a:pt x="7428" y="19373"/>
                </a:lnTo>
                <a:cubicBezTo>
                  <a:pt x="7342" y="19603"/>
                  <a:pt x="7171" y="19783"/>
                  <a:pt x="6958" y="19870"/>
                </a:cubicBezTo>
                <a:cubicBezTo>
                  <a:pt x="6754" y="19953"/>
                  <a:pt x="6529" y="19943"/>
                  <a:pt x="6332" y="19843"/>
                </a:cubicBezTo>
                <a:cubicBezTo>
                  <a:pt x="6008" y="19688"/>
                  <a:pt x="5691" y="19516"/>
                  <a:pt x="5382" y="19328"/>
                </a:cubicBezTo>
                <a:cubicBezTo>
                  <a:pt x="5046" y="19123"/>
                  <a:pt x="4721" y="18900"/>
                  <a:pt x="4406" y="18659"/>
                </a:cubicBezTo>
                <a:cubicBezTo>
                  <a:pt x="4241" y="18515"/>
                  <a:pt x="4136" y="18305"/>
                  <a:pt x="4116" y="18076"/>
                </a:cubicBezTo>
                <a:cubicBezTo>
                  <a:pt x="4092" y="17814"/>
                  <a:pt x="4179" y="17555"/>
                  <a:pt x="4353" y="17372"/>
                </a:cubicBezTo>
                <a:lnTo>
                  <a:pt x="4695" y="16983"/>
                </a:lnTo>
                <a:cubicBezTo>
                  <a:pt x="4880" y="16739"/>
                  <a:pt x="4994" y="16441"/>
                  <a:pt x="5022" y="16125"/>
                </a:cubicBezTo>
                <a:cubicBezTo>
                  <a:pt x="5052" y="15787"/>
                  <a:pt x="4982" y="15448"/>
                  <a:pt x="4823" y="15156"/>
                </a:cubicBezTo>
                <a:cubicBezTo>
                  <a:pt x="4641" y="14885"/>
                  <a:pt x="4472" y="14604"/>
                  <a:pt x="4317" y="14315"/>
                </a:cubicBezTo>
                <a:cubicBezTo>
                  <a:pt x="4168" y="14037"/>
                  <a:pt x="4031" y="13752"/>
                  <a:pt x="3908" y="13460"/>
                </a:cubicBezTo>
                <a:cubicBezTo>
                  <a:pt x="3766" y="13126"/>
                  <a:pt x="3516" y="12863"/>
                  <a:pt x="3205" y="12721"/>
                </a:cubicBezTo>
                <a:cubicBezTo>
                  <a:pt x="3001" y="12628"/>
                  <a:pt x="2779" y="12591"/>
                  <a:pt x="2559" y="12614"/>
                </a:cubicBezTo>
                <a:lnTo>
                  <a:pt x="1977" y="12738"/>
                </a:lnTo>
                <a:cubicBezTo>
                  <a:pt x="1748" y="12802"/>
                  <a:pt x="1505" y="12759"/>
                  <a:pt x="1306" y="12622"/>
                </a:cubicBezTo>
                <a:cubicBezTo>
                  <a:pt x="1084" y="12468"/>
                  <a:pt x="938" y="12213"/>
                  <a:pt x="910" y="11929"/>
                </a:cubicBezTo>
                <a:cubicBezTo>
                  <a:pt x="862" y="11524"/>
                  <a:pt x="840" y="11117"/>
                  <a:pt x="842" y="10709"/>
                </a:cubicBezTo>
                <a:cubicBezTo>
                  <a:pt x="844" y="10305"/>
                  <a:pt x="871" y="9902"/>
                  <a:pt x="923" y="9502"/>
                </a:cubicBezTo>
                <a:cubicBezTo>
                  <a:pt x="941" y="9299"/>
                  <a:pt x="1033" y="9111"/>
                  <a:pt x="1178" y="8981"/>
                </a:cubicBezTo>
                <a:cubicBezTo>
                  <a:pt x="1343" y="8834"/>
                  <a:pt x="1560" y="8775"/>
                  <a:pt x="1768" y="8821"/>
                </a:cubicBezTo>
                <a:lnTo>
                  <a:pt x="2259" y="8955"/>
                </a:lnTo>
                <a:cubicBezTo>
                  <a:pt x="2542" y="9031"/>
                  <a:pt x="2840" y="9010"/>
                  <a:pt x="3111" y="8894"/>
                </a:cubicBezTo>
                <a:cubicBezTo>
                  <a:pt x="3417" y="8763"/>
                  <a:pt x="3672" y="8520"/>
                  <a:pt x="3831" y="8205"/>
                </a:cubicBezTo>
                <a:cubicBezTo>
                  <a:pt x="3996" y="7885"/>
                  <a:pt x="4163" y="7566"/>
                  <a:pt x="4332" y="7249"/>
                </a:cubicBezTo>
                <a:cubicBezTo>
                  <a:pt x="4506" y="6926"/>
                  <a:pt x="4681" y="6604"/>
                  <a:pt x="4860" y="6284"/>
                </a:cubicBezTo>
                <a:cubicBezTo>
                  <a:pt x="5002" y="5972"/>
                  <a:pt x="5050" y="5618"/>
                  <a:pt x="4994" y="5274"/>
                </a:cubicBezTo>
                <a:cubicBezTo>
                  <a:pt x="4973" y="5142"/>
                  <a:pt x="4936" y="5014"/>
                  <a:pt x="4884" y="4893"/>
                </a:cubicBezTo>
                <a:cubicBezTo>
                  <a:pt x="4820" y="4745"/>
                  <a:pt x="4734" y="4610"/>
                  <a:pt x="4628" y="4493"/>
                </a:cubicBezTo>
                <a:lnTo>
                  <a:pt x="4286" y="4077"/>
                </a:lnTo>
                <a:cubicBezTo>
                  <a:pt x="4166" y="3903"/>
                  <a:pt x="4113" y="3685"/>
                  <a:pt x="4138" y="3469"/>
                </a:cubicBezTo>
                <a:cubicBezTo>
                  <a:pt x="4162" y="3272"/>
                  <a:pt x="4249" y="3090"/>
                  <a:pt x="4385" y="2956"/>
                </a:cubicBezTo>
                <a:cubicBezTo>
                  <a:pt x="4723" y="2668"/>
                  <a:pt x="5083" y="2410"/>
                  <a:pt x="5461" y="2185"/>
                </a:cubicBezTo>
                <a:cubicBezTo>
                  <a:pt x="5796" y="1985"/>
                  <a:pt x="6144" y="1812"/>
                  <a:pt x="6503" y="1667"/>
                </a:cubicBezTo>
                <a:cubicBezTo>
                  <a:pt x="6686" y="1592"/>
                  <a:pt x="6890" y="1600"/>
                  <a:pt x="7068" y="1690"/>
                </a:cubicBezTo>
                <a:cubicBezTo>
                  <a:pt x="7254" y="1783"/>
                  <a:pt x="7396" y="1958"/>
                  <a:pt x="7458" y="2171"/>
                </a:cubicBezTo>
                <a:lnTo>
                  <a:pt x="7617" y="2767"/>
                </a:lnTo>
                <a:cubicBezTo>
                  <a:pt x="7717" y="3065"/>
                  <a:pt x="7899" y="3321"/>
                  <a:pt x="8139" y="3501"/>
                </a:cubicBezTo>
                <a:cubicBezTo>
                  <a:pt x="8380" y="3682"/>
                  <a:pt x="8666" y="3776"/>
                  <a:pt x="8958" y="3771"/>
                </a:cubicBezTo>
                <a:lnTo>
                  <a:pt x="9814" y="3771"/>
                </a:lnTo>
                <a:cubicBezTo>
                  <a:pt x="10041" y="3756"/>
                  <a:pt x="10219" y="3554"/>
                  <a:pt x="10224" y="3306"/>
                </a:cubicBezTo>
                <a:cubicBezTo>
                  <a:pt x="10229" y="3051"/>
                  <a:pt x="10050" y="2837"/>
                  <a:pt x="9817" y="2819"/>
                </a:cubicBezTo>
                <a:lnTo>
                  <a:pt x="9085" y="2819"/>
                </a:lnTo>
                <a:cubicBezTo>
                  <a:pt x="8926" y="2838"/>
                  <a:pt x="8765" y="2798"/>
                  <a:pt x="8628" y="2706"/>
                </a:cubicBezTo>
                <a:cubicBezTo>
                  <a:pt x="8478" y="2605"/>
                  <a:pt x="8367" y="2447"/>
                  <a:pt x="8317" y="2262"/>
                </a:cubicBezTo>
                <a:cubicBezTo>
                  <a:pt x="8288" y="2127"/>
                  <a:pt x="8251" y="1994"/>
                  <a:pt x="8206" y="1864"/>
                </a:cubicBezTo>
                <a:cubicBezTo>
                  <a:pt x="8163" y="1739"/>
                  <a:pt x="8112" y="1618"/>
                  <a:pt x="8054" y="1500"/>
                </a:cubicBezTo>
                <a:cubicBezTo>
                  <a:pt x="7844" y="1124"/>
                  <a:pt x="7505" y="852"/>
                  <a:pt x="7113" y="745"/>
                </a:cubicBezTo>
                <a:cubicBezTo>
                  <a:pt x="6983" y="709"/>
                  <a:pt x="6850" y="692"/>
                  <a:pt x="6718" y="694"/>
                </a:cubicBezTo>
                <a:close/>
                <a:moveTo>
                  <a:pt x="11217" y="974"/>
                </a:moveTo>
                <a:cubicBezTo>
                  <a:pt x="11249" y="976"/>
                  <a:pt x="11280" y="982"/>
                  <a:pt x="11310" y="991"/>
                </a:cubicBezTo>
                <a:cubicBezTo>
                  <a:pt x="12146" y="1339"/>
                  <a:pt x="12728" y="1825"/>
                  <a:pt x="13180" y="2415"/>
                </a:cubicBezTo>
                <a:cubicBezTo>
                  <a:pt x="13691" y="3080"/>
                  <a:pt x="14047" y="3873"/>
                  <a:pt x="14407" y="4691"/>
                </a:cubicBezTo>
                <a:lnTo>
                  <a:pt x="11124" y="4691"/>
                </a:lnTo>
                <a:lnTo>
                  <a:pt x="11124" y="979"/>
                </a:lnTo>
                <a:cubicBezTo>
                  <a:pt x="11155" y="974"/>
                  <a:pt x="11186" y="972"/>
                  <a:pt x="11217" y="974"/>
                </a:cubicBezTo>
                <a:close/>
                <a:moveTo>
                  <a:pt x="13508" y="1429"/>
                </a:moveTo>
                <a:cubicBezTo>
                  <a:pt x="14840" y="1888"/>
                  <a:pt x="16093" y="2692"/>
                  <a:pt x="17149" y="3846"/>
                </a:cubicBezTo>
                <a:cubicBezTo>
                  <a:pt x="17397" y="4116"/>
                  <a:pt x="17625" y="4399"/>
                  <a:pt x="17838" y="4691"/>
                </a:cubicBezTo>
                <a:lnTo>
                  <a:pt x="15363" y="4691"/>
                </a:lnTo>
                <a:cubicBezTo>
                  <a:pt x="15210" y="4261"/>
                  <a:pt x="15036" y="3843"/>
                  <a:pt x="14846" y="3441"/>
                </a:cubicBezTo>
                <a:cubicBezTo>
                  <a:pt x="14663" y="3055"/>
                  <a:pt x="14462" y="2680"/>
                  <a:pt x="14232" y="2324"/>
                </a:cubicBezTo>
                <a:cubicBezTo>
                  <a:pt x="14025" y="2004"/>
                  <a:pt x="13791" y="1700"/>
                  <a:pt x="13508" y="1429"/>
                </a:cubicBezTo>
                <a:close/>
                <a:moveTo>
                  <a:pt x="11124" y="5604"/>
                </a:moveTo>
                <a:lnTo>
                  <a:pt x="14757" y="5604"/>
                </a:lnTo>
                <a:cubicBezTo>
                  <a:pt x="14982" y="6314"/>
                  <a:pt x="15124" y="7055"/>
                  <a:pt x="15236" y="7801"/>
                </a:cubicBezTo>
                <a:cubicBezTo>
                  <a:pt x="15361" y="8633"/>
                  <a:pt x="15446" y="9479"/>
                  <a:pt x="15473" y="10332"/>
                </a:cubicBezTo>
                <a:lnTo>
                  <a:pt x="11124" y="10332"/>
                </a:lnTo>
                <a:lnTo>
                  <a:pt x="11124" y="5604"/>
                </a:lnTo>
                <a:close/>
                <a:moveTo>
                  <a:pt x="15649" y="5604"/>
                </a:moveTo>
                <a:lnTo>
                  <a:pt x="18427" y="5604"/>
                </a:lnTo>
                <a:cubicBezTo>
                  <a:pt x="18840" y="6328"/>
                  <a:pt x="19160" y="7098"/>
                  <a:pt x="19385" y="7893"/>
                </a:cubicBezTo>
                <a:cubicBezTo>
                  <a:pt x="19609" y="8688"/>
                  <a:pt x="19739" y="9508"/>
                  <a:pt x="19775" y="10332"/>
                </a:cubicBezTo>
                <a:lnTo>
                  <a:pt x="16265" y="10332"/>
                </a:lnTo>
                <a:cubicBezTo>
                  <a:pt x="16244" y="8855"/>
                  <a:pt x="16094" y="7373"/>
                  <a:pt x="15760" y="6010"/>
                </a:cubicBezTo>
                <a:cubicBezTo>
                  <a:pt x="15726" y="5873"/>
                  <a:pt x="15687" y="5739"/>
                  <a:pt x="15649" y="5604"/>
                </a:cubicBezTo>
                <a:close/>
                <a:moveTo>
                  <a:pt x="9579" y="7546"/>
                </a:moveTo>
                <a:cubicBezTo>
                  <a:pt x="8894" y="7604"/>
                  <a:pt x="8223" y="7916"/>
                  <a:pt x="7699" y="8488"/>
                </a:cubicBezTo>
                <a:cubicBezTo>
                  <a:pt x="6534" y="9760"/>
                  <a:pt x="6534" y="11822"/>
                  <a:pt x="7699" y="13094"/>
                </a:cubicBezTo>
                <a:cubicBezTo>
                  <a:pt x="8223" y="13667"/>
                  <a:pt x="8894" y="13979"/>
                  <a:pt x="9579" y="14036"/>
                </a:cubicBezTo>
                <a:cubicBezTo>
                  <a:pt x="9820" y="14045"/>
                  <a:pt x="10017" y="13829"/>
                  <a:pt x="10008" y="13566"/>
                </a:cubicBezTo>
                <a:cubicBezTo>
                  <a:pt x="9999" y="13317"/>
                  <a:pt x="9807" y="13123"/>
                  <a:pt x="9579" y="13133"/>
                </a:cubicBezTo>
                <a:cubicBezTo>
                  <a:pt x="9105" y="13078"/>
                  <a:pt x="8645" y="12854"/>
                  <a:pt x="8282" y="12457"/>
                </a:cubicBezTo>
                <a:cubicBezTo>
                  <a:pt x="7439" y="11537"/>
                  <a:pt x="7439" y="10045"/>
                  <a:pt x="8282" y="9125"/>
                </a:cubicBezTo>
                <a:cubicBezTo>
                  <a:pt x="8645" y="8729"/>
                  <a:pt x="9105" y="8504"/>
                  <a:pt x="9579" y="8449"/>
                </a:cubicBezTo>
                <a:cubicBezTo>
                  <a:pt x="9844" y="8458"/>
                  <a:pt x="10051" y="8201"/>
                  <a:pt x="10008" y="7915"/>
                </a:cubicBezTo>
                <a:cubicBezTo>
                  <a:pt x="9974" y="7689"/>
                  <a:pt x="9788" y="7529"/>
                  <a:pt x="9579" y="7546"/>
                </a:cubicBezTo>
                <a:close/>
                <a:moveTo>
                  <a:pt x="11124" y="11245"/>
                </a:moveTo>
                <a:lnTo>
                  <a:pt x="15477" y="11245"/>
                </a:lnTo>
                <a:cubicBezTo>
                  <a:pt x="15438" y="12818"/>
                  <a:pt x="15179" y="14400"/>
                  <a:pt x="14786" y="15844"/>
                </a:cubicBezTo>
                <a:cubicBezTo>
                  <a:pt x="14779" y="15872"/>
                  <a:pt x="14770" y="15900"/>
                  <a:pt x="14762" y="15928"/>
                </a:cubicBezTo>
                <a:lnTo>
                  <a:pt x="11124" y="15928"/>
                </a:lnTo>
                <a:lnTo>
                  <a:pt x="11124" y="11245"/>
                </a:lnTo>
                <a:close/>
                <a:moveTo>
                  <a:pt x="16261" y="11245"/>
                </a:moveTo>
                <a:lnTo>
                  <a:pt x="19775" y="11245"/>
                </a:lnTo>
                <a:cubicBezTo>
                  <a:pt x="19741" y="12061"/>
                  <a:pt x="19614" y="12872"/>
                  <a:pt x="19394" y="13659"/>
                </a:cubicBezTo>
                <a:cubicBezTo>
                  <a:pt x="19174" y="14446"/>
                  <a:pt x="18861" y="15209"/>
                  <a:pt x="18457" y="15928"/>
                </a:cubicBezTo>
                <a:lnTo>
                  <a:pt x="15633" y="15928"/>
                </a:lnTo>
                <a:cubicBezTo>
                  <a:pt x="15819" y="15250"/>
                  <a:pt x="15968" y="14560"/>
                  <a:pt x="16068" y="13858"/>
                </a:cubicBezTo>
                <a:cubicBezTo>
                  <a:pt x="16192" y="12998"/>
                  <a:pt x="16245" y="12124"/>
                  <a:pt x="16261" y="11245"/>
                </a:cubicBezTo>
                <a:close/>
                <a:moveTo>
                  <a:pt x="11124" y="16841"/>
                </a:moveTo>
                <a:lnTo>
                  <a:pt x="14475" y="16841"/>
                </a:lnTo>
                <a:cubicBezTo>
                  <a:pt x="14019" y="18145"/>
                  <a:pt x="13358" y="19320"/>
                  <a:pt x="12249" y="20108"/>
                </a:cubicBezTo>
                <a:cubicBezTo>
                  <a:pt x="11968" y="20308"/>
                  <a:pt x="11665" y="20470"/>
                  <a:pt x="11349" y="20590"/>
                </a:cubicBezTo>
                <a:cubicBezTo>
                  <a:pt x="11312" y="20598"/>
                  <a:pt x="11274" y="20603"/>
                  <a:pt x="11237" y="20606"/>
                </a:cubicBezTo>
                <a:cubicBezTo>
                  <a:pt x="11199" y="20608"/>
                  <a:pt x="11161" y="20609"/>
                  <a:pt x="11124" y="20605"/>
                </a:cubicBezTo>
                <a:lnTo>
                  <a:pt x="11124" y="16841"/>
                </a:lnTo>
                <a:close/>
                <a:moveTo>
                  <a:pt x="15357" y="16841"/>
                </a:moveTo>
                <a:lnTo>
                  <a:pt x="17874" y="16841"/>
                </a:lnTo>
                <a:cubicBezTo>
                  <a:pt x="17651" y="17152"/>
                  <a:pt x="17411" y="17452"/>
                  <a:pt x="17149" y="17738"/>
                </a:cubicBezTo>
                <a:cubicBezTo>
                  <a:pt x="16078" y="18908"/>
                  <a:pt x="14802" y="19718"/>
                  <a:pt x="13448" y="20174"/>
                </a:cubicBezTo>
                <a:cubicBezTo>
                  <a:pt x="13905" y="19737"/>
                  <a:pt x="14276" y="19217"/>
                  <a:pt x="14587" y="18650"/>
                </a:cubicBezTo>
                <a:cubicBezTo>
                  <a:pt x="14897" y="18082"/>
                  <a:pt x="15146" y="17467"/>
                  <a:pt x="15357" y="16841"/>
                </a:cubicBezTo>
                <a:close/>
              </a:path>
            </a:pathLst>
          </a:custGeom>
          <a:solidFill>
            <a:srgbClr val="FFFFFF"/>
          </a:solidFill>
          <a:ln w="12700" cap="flat">
            <a:solidFill>
              <a:schemeClr val="bg1"/>
            </a:solidFill>
            <a:miter lim="400000"/>
          </a:ln>
          <a:effectLst/>
        </p:spPr>
        <p:txBody>
          <a:bodyPr wrap="square" lIns="38100" tIns="38100" rIns="38100" bIns="38100" numCol="1" anchor="ctr">
            <a:noAutofit/>
          </a:bodyPr>
          <a:lstStyle/>
          <a:p>
            <a:pPr>
              <a:defRPr sz="3200">
                <a:solidFill>
                  <a:srgbClr val="FFFFFF"/>
                </a:solidFill>
              </a:defRPr>
            </a:pPr>
            <a:endParaRPr sz="3200"/>
          </a:p>
        </p:txBody>
      </p:sp>
      <p:sp>
        <p:nvSpPr>
          <p:cNvPr id="43" name="Фигура">
            <a:extLst>
              <a:ext uri="{FF2B5EF4-FFF2-40B4-BE49-F238E27FC236}">
                <a16:creationId xmlns:a16="http://schemas.microsoft.com/office/drawing/2014/main" id="{AC081D3C-BB1D-4686-97F3-73EEFF461319}"/>
              </a:ext>
              <a:ext uri="{C183D7F6-B498-43B3-948B-1728B52AA6E4}">
                <adec:decorative xmlns:adec="http://schemas.microsoft.com/office/drawing/2017/decorative" val="1"/>
              </a:ext>
            </a:extLst>
          </p:cNvPr>
          <p:cNvSpPr/>
          <p:nvPr/>
        </p:nvSpPr>
        <p:spPr>
          <a:xfrm>
            <a:off x="4028511" y="2687881"/>
            <a:ext cx="457200" cy="45720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9401" y="879"/>
                </a:moveTo>
                <a:lnTo>
                  <a:pt x="9401" y="3079"/>
                </a:lnTo>
                <a:cubicBezTo>
                  <a:pt x="9401" y="3333"/>
                  <a:pt x="9597" y="3538"/>
                  <a:pt x="9839" y="3538"/>
                </a:cubicBezTo>
                <a:cubicBezTo>
                  <a:pt x="10081" y="3538"/>
                  <a:pt x="10277" y="3333"/>
                  <a:pt x="10277" y="3079"/>
                </a:cubicBezTo>
                <a:lnTo>
                  <a:pt x="10277" y="879"/>
                </a:lnTo>
                <a:cubicBezTo>
                  <a:pt x="12435" y="988"/>
                  <a:pt x="14563" y="1905"/>
                  <a:pt x="16211" y="3629"/>
                </a:cubicBezTo>
                <a:cubicBezTo>
                  <a:pt x="17862" y="5357"/>
                  <a:pt x="18738" y="7590"/>
                  <a:pt x="18840" y="9853"/>
                </a:cubicBezTo>
                <a:lnTo>
                  <a:pt x="17580" y="9853"/>
                </a:lnTo>
                <a:cubicBezTo>
                  <a:pt x="17338" y="9853"/>
                  <a:pt x="17142" y="10058"/>
                  <a:pt x="17142" y="10311"/>
                </a:cubicBezTo>
                <a:cubicBezTo>
                  <a:pt x="17142" y="10565"/>
                  <a:pt x="17338" y="10770"/>
                  <a:pt x="17580" y="10770"/>
                </a:cubicBezTo>
                <a:lnTo>
                  <a:pt x="18838" y="10770"/>
                </a:lnTo>
                <a:cubicBezTo>
                  <a:pt x="18731" y="13024"/>
                  <a:pt x="17855" y="15245"/>
                  <a:pt x="16211" y="16966"/>
                </a:cubicBezTo>
                <a:cubicBezTo>
                  <a:pt x="14563" y="18690"/>
                  <a:pt x="12435" y="19607"/>
                  <a:pt x="10277" y="19716"/>
                </a:cubicBezTo>
                <a:lnTo>
                  <a:pt x="10277" y="17458"/>
                </a:lnTo>
                <a:cubicBezTo>
                  <a:pt x="10277" y="17205"/>
                  <a:pt x="10081" y="16999"/>
                  <a:pt x="9839" y="16999"/>
                </a:cubicBezTo>
                <a:cubicBezTo>
                  <a:pt x="9597" y="16999"/>
                  <a:pt x="9401" y="17205"/>
                  <a:pt x="9401" y="17458"/>
                </a:cubicBezTo>
                <a:lnTo>
                  <a:pt x="9401" y="19716"/>
                </a:lnTo>
                <a:cubicBezTo>
                  <a:pt x="7243" y="19607"/>
                  <a:pt x="5115" y="18690"/>
                  <a:pt x="3467" y="16966"/>
                </a:cubicBezTo>
                <a:cubicBezTo>
                  <a:pt x="1823" y="15245"/>
                  <a:pt x="947" y="13024"/>
                  <a:pt x="840" y="10770"/>
                </a:cubicBezTo>
                <a:lnTo>
                  <a:pt x="2079" y="10770"/>
                </a:lnTo>
                <a:cubicBezTo>
                  <a:pt x="2321" y="10770"/>
                  <a:pt x="2518" y="10565"/>
                  <a:pt x="2518" y="10311"/>
                </a:cubicBezTo>
                <a:cubicBezTo>
                  <a:pt x="2518" y="10058"/>
                  <a:pt x="2321" y="9853"/>
                  <a:pt x="2079" y="9853"/>
                </a:cubicBezTo>
                <a:lnTo>
                  <a:pt x="838" y="9853"/>
                </a:lnTo>
                <a:cubicBezTo>
                  <a:pt x="940" y="7590"/>
                  <a:pt x="1816" y="5357"/>
                  <a:pt x="3467" y="3629"/>
                </a:cubicBezTo>
                <a:cubicBezTo>
                  <a:pt x="5115" y="1905"/>
                  <a:pt x="7243" y="988"/>
                  <a:pt x="9401" y="879"/>
                </a:cubicBezTo>
                <a:close/>
                <a:moveTo>
                  <a:pt x="6410" y="4479"/>
                </a:moveTo>
                <a:cubicBezTo>
                  <a:pt x="5863" y="4484"/>
                  <a:pt x="5316" y="4699"/>
                  <a:pt x="4898" y="5134"/>
                </a:cubicBezTo>
                <a:cubicBezTo>
                  <a:pt x="4061" y="6006"/>
                  <a:pt x="4062" y="7425"/>
                  <a:pt x="4898" y="8299"/>
                </a:cubicBezTo>
                <a:cubicBezTo>
                  <a:pt x="4955" y="8359"/>
                  <a:pt x="5014" y="8413"/>
                  <a:pt x="5075" y="8464"/>
                </a:cubicBezTo>
                <a:cubicBezTo>
                  <a:pt x="4085" y="9032"/>
                  <a:pt x="3323" y="9983"/>
                  <a:pt x="2936" y="11107"/>
                </a:cubicBezTo>
                <a:cubicBezTo>
                  <a:pt x="2841" y="11383"/>
                  <a:pt x="2758" y="11664"/>
                  <a:pt x="2696" y="11952"/>
                </a:cubicBezTo>
                <a:cubicBezTo>
                  <a:pt x="2631" y="12253"/>
                  <a:pt x="2589" y="12560"/>
                  <a:pt x="2572" y="12873"/>
                </a:cubicBezTo>
                <a:cubicBezTo>
                  <a:pt x="2556" y="13016"/>
                  <a:pt x="2599" y="13160"/>
                  <a:pt x="2689" y="13269"/>
                </a:cubicBezTo>
                <a:cubicBezTo>
                  <a:pt x="2763" y="13360"/>
                  <a:pt x="2866" y="13420"/>
                  <a:pt x="2979" y="13440"/>
                </a:cubicBezTo>
                <a:lnTo>
                  <a:pt x="4913" y="13435"/>
                </a:lnTo>
                <a:cubicBezTo>
                  <a:pt x="5011" y="13438"/>
                  <a:pt x="5108" y="13409"/>
                  <a:pt x="5191" y="13355"/>
                </a:cubicBezTo>
                <a:cubicBezTo>
                  <a:pt x="5279" y="13297"/>
                  <a:pt x="5347" y="13213"/>
                  <a:pt x="5387" y="13114"/>
                </a:cubicBezTo>
                <a:cubicBezTo>
                  <a:pt x="5529" y="12603"/>
                  <a:pt x="5729" y="12110"/>
                  <a:pt x="5982" y="11648"/>
                </a:cubicBezTo>
                <a:cubicBezTo>
                  <a:pt x="6270" y="11120"/>
                  <a:pt x="6626" y="10636"/>
                  <a:pt x="7038" y="10209"/>
                </a:cubicBezTo>
                <a:cubicBezTo>
                  <a:pt x="7113" y="10141"/>
                  <a:pt x="7157" y="10043"/>
                  <a:pt x="7160" y="9940"/>
                </a:cubicBezTo>
                <a:cubicBezTo>
                  <a:pt x="7161" y="9879"/>
                  <a:pt x="7149" y="9820"/>
                  <a:pt x="7122" y="9766"/>
                </a:cubicBezTo>
                <a:cubicBezTo>
                  <a:pt x="6849" y="9167"/>
                  <a:pt x="6771" y="8490"/>
                  <a:pt x="6900" y="7840"/>
                </a:cubicBezTo>
                <a:cubicBezTo>
                  <a:pt x="7047" y="7102"/>
                  <a:pt x="7451" y="6448"/>
                  <a:pt x="8032" y="6003"/>
                </a:cubicBezTo>
                <a:cubicBezTo>
                  <a:pt x="8133" y="5944"/>
                  <a:pt x="8201" y="5838"/>
                  <a:pt x="8216" y="5718"/>
                </a:cubicBezTo>
                <a:cubicBezTo>
                  <a:pt x="8224" y="5652"/>
                  <a:pt x="8216" y="5585"/>
                  <a:pt x="8191" y="5524"/>
                </a:cubicBezTo>
                <a:cubicBezTo>
                  <a:pt x="8118" y="5382"/>
                  <a:pt x="8030" y="5253"/>
                  <a:pt x="7923" y="5134"/>
                </a:cubicBezTo>
                <a:cubicBezTo>
                  <a:pt x="7518" y="4685"/>
                  <a:pt x="6963" y="4475"/>
                  <a:pt x="6410" y="4479"/>
                </a:cubicBezTo>
                <a:close/>
                <a:moveTo>
                  <a:pt x="13264" y="4479"/>
                </a:moveTo>
                <a:cubicBezTo>
                  <a:pt x="12712" y="4475"/>
                  <a:pt x="12156" y="4685"/>
                  <a:pt x="11752" y="5134"/>
                </a:cubicBezTo>
                <a:cubicBezTo>
                  <a:pt x="11645" y="5253"/>
                  <a:pt x="11557" y="5382"/>
                  <a:pt x="11484" y="5524"/>
                </a:cubicBezTo>
                <a:cubicBezTo>
                  <a:pt x="11459" y="5585"/>
                  <a:pt x="11451" y="5652"/>
                  <a:pt x="11459" y="5718"/>
                </a:cubicBezTo>
                <a:cubicBezTo>
                  <a:pt x="11474" y="5838"/>
                  <a:pt x="11542" y="5944"/>
                  <a:pt x="11643" y="6003"/>
                </a:cubicBezTo>
                <a:cubicBezTo>
                  <a:pt x="12224" y="6448"/>
                  <a:pt x="12627" y="7102"/>
                  <a:pt x="12774" y="7840"/>
                </a:cubicBezTo>
                <a:cubicBezTo>
                  <a:pt x="12904" y="8490"/>
                  <a:pt x="12826" y="9167"/>
                  <a:pt x="12553" y="9766"/>
                </a:cubicBezTo>
                <a:cubicBezTo>
                  <a:pt x="12526" y="9820"/>
                  <a:pt x="12513" y="9879"/>
                  <a:pt x="12515" y="9940"/>
                </a:cubicBezTo>
                <a:cubicBezTo>
                  <a:pt x="12517" y="10043"/>
                  <a:pt x="12562" y="10141"/>
                  <a:pt x="12636" y="10209"/>
                </a:cubicBezTo>
                <a:cubicBezTo>
                  <a:pt x="13049" y="10636"/>
                  <a:pt x="13405" y="11120"/>
                  <a:pt x="13693" y="11648"/>
                </a:cubicBezTo>
                <a:cubicBezTo>
                  <a:pt x="13946" y="12110"/>
                  <a:pt x="14146" y="12603"/>
                  <a:pt x="14288" y="13114"/>
                </a:cubicBezTo>
                <a:cubicBezTo>
                  <a:pt x="14328" y="13213"/>
                  <a:pt x="14396" y="13297"/>
                  <a:pt x="14484" y="13355"/>
                </a:cubicBezTo>
                <a:cubicBezTo>
                  <a:pt x="14567" y="13409"/>
                  <a:pt x="14663" y="13438"/>
                  <a:pt x="14762" y="13435"/>
                </a:cubicBezTo>
                <a:lnTo>
                  <a:pt x="16696" y="13440"/>
                </a:lnTo>
                <a:cubicBezTo>
                  <a:pt x="16809" y="13420"/>
                  <a:pt x="16911" y="13360"/>
                  <a:pt x="16986" y="13269"/>
                </a:cubicBezTo>
                <a:cubicBezTo>
                  <a:pt x="17076" y="13160"/>
                  <a:pt x="17119" y="13016"/>
                  <a:pt x="17103" y="12873"/>
                </a:cubicBezTo>
                <a:cubicBezTo>
                  <a:pt x="17086" y="12560"/>
                  <a:pt x="17044" y="12253"/>
                  <a:pt x="16979" y="11952"/>
                </a:cubicBezTo>
                <a:cubicBezTo>
                  <a:pt x="16917" y="11664"/>
                  <a:pt x="16834" y="11383"/>
                  <a:pt x="16739" y="11107"/>
                </a:cubicBezTo>
                <a:cubicBezTo>
                  <a:pt x="16352" y="9983"/>
                  <a:pt x="15589" y="9032"/>
                  <a:pt x="14600" y="8464"/>
                </a:cubicBezTo>
                <a:cubicBezTo>
                  <a:pt x="14661" y="8413"/>
                  <a:pt x="14720" y="8359"/>
                  <a:pt x="14777" y="8299"/>
                </a:cubicBezTo>
                <a:cubicBezTo>
                  <a:pt x="15613" y="7425"/>
                  <a:pt x="15614" y="6006"/>
                  <a:pt x="14777" y="5134"/>
                </a:cubicBezTo>
                <a:cubicBezTo>
                  <a:pt x="14359" y="4699"/>
                  <a:pt x="13811" y="4484"/>
                  <a:pt x="13264" y="4479"/>
                </a:cubicBezTo>
                <a:close/>
                <a:moveTo>
                  <a:pt x="6410" y="5355"/>
                </a:moveTo>
                <a:cubicBezTo>
                  <a:pt x="6680" y="5355"/>
                  <a:pt x="6949" y="5444"/>
                  <a:pt x="7176" y="5618"/>
                </a:cubicBezTo>
                <a:cubicBezTo>
                  <a:pt x="6633" y="6142"/>
                  <a:pt x="6249" y="6825"/>
                  <a:pt x="6083" y="7581"/>
                </a:cubicBezTo>
                <a:cubicBezTo>
                  <a:pt x="6051" y="7723"/>
                  <a:pt x="6030" y="7867"/>
                  <a:pt x="6015" y="8011"/>
                </a:cubicBezTo>
                <a:cubicBezTo>
                  <a:pt x="5823" y="7948"/>
                  <a:pt x="5643" y="7838"/>
                  <a:pt x="5491" y="7679"/>
                </a:cubicBezTo>
                <a:cubicBezTo>
                  <a:pt x="4983" y="7148"/>
                  <a:pt x="4983" y="6286"/>
                  <a:pt x="5491" y="5754"/>
                </a:cubicBezTo>
                <a:cubicBezTo>
                  <a:pt x="5745" y="5488"/>
                  <a:pt x="6078" y="5355"/>
                  <a:pt x="6410" y="5355"/>
                </a:cubicBezTo>
                <a:close/>
                <a:moveTo>
                  <a:pt x="13264" y="5355"/>
                </a:moveTo>
                <a:cubicBezTo>
                  <a:pt x="13597" y="5355"/>
                  <a:pt x="13930" y="5488"/>
                  <a:pt x="14184" y="5754"/>
                </a:cubicBezTo>
                <a:cubicBezTo>
                  <a:pt x="14692" y="6286"/>
                  <a:pt x="14692" y="7148"/>
                  <a:pt x="14184" y="7679"/>
                </a:cubicBezTo>
                <a:cubicBezTo>
                  <a:pt x="14032" y="7838"/>
                  <a:pt x="13852" y="7948"/>
                  <a:pt x="13660" y="8011"/>
                </a:cubicBezTo>
                <a:cubicBezTo>
                  <a:pt x="13645" y="7867"/>
                  <a:pt x="13624" y="7723"/>
                  <a:pt x="13592" y="7581"/>
                </a:cubicBezTo>
                <a:cubicBezTo>
                  <a:pt x="13425" y="6825"/>
                  <a:pt x="13042" y="6142"/>
                  <a:pt x="12498" y="5618"/>
                </a:cubicBezTo>
                <a:cubicBezTo>
                  <a:pt x="12726" y="5444"/>
                  <a:pt x="12995" y="5355"/>
                  <a:pt x="13264" y="5355"/>
                </a:cubicBezTo>
                <a:close/>
                <a:moveTo>
                  <a:pt x="9839" y="6265"/>
                </a:moveTo>
                <a:cubicBezTo>
                  <a:pt x="9292" y="6265"/>
                  <a:pt x="8744" y="6483"/>
                  <a:pt x="8327" y="6920"/>
                </a:cubicBezTo>
                <a:cubicBezTo>
                  <a:pt x="7491" y="7794"/>
                  <a:pt x="7491" y="9212"/>
                  <a:pt x="8327" y="10086"/>
                </a:cubicBezTo>
                <a:cubicBezTo>
                  <a:pt x="8383" y="10145"/>
                  <a:pt x="8443" y="10199"/>
                  <a:pt x="8504" y="10251"/>
                </a:cubicBezTo>
                <a:cubicBezTo>
                  <a:pt x="7514" y="10818"/>
                  <a:pt x="6752" y="11770"/>
                  <a:pt x="6364" y="12894"/>
                </a:cubicBezTo>
                <a:cubicBezTo>
                  <a:pt x="6269" y="13169"/>
                  <a:pt x="6186" y="13450"/>
                  <a:pt x="6124" y="13739"/>
                </a:cubicBezTo>
                <a:cubicBezTo>
                  <a:pt x="6060" y="14039"/>
                  <a:pt x="6018" y="14347"/>
                  <a:pt x="6000" y="14659"/>
                </a:cubicBezTo>
                <a:cubicBezTo>
                  <a:pt x="5985" y="14803"/>
                  <a:pt x="6027" y="14946"/>
                  <a:pt x="6117" y="15056"/>
                </a:cubicBezTo>
                <a:cubicBezTo>
                  <a:pt x="6192" y="15146"/>
                  <a:pt x="6295" y="15206"/>
                  <a:pt x="6407" y="15226"/>
                </a:cubicBezTo>
                <a:lnTo>
                  <a:pt x="13208" y="15226"/>
                </a:lnTo>
                <a:cubicBezTo>
                  <a:pt x="13357" y="15232"/>
                  <a:pt x="13501" y="15170"/>
                  <a:pt x="13603" y="15056"/>
                </a:cubicBezTo>
                <a:cubicBezTo>
                  <a:pt x="13694" y="14954"/>
                  <a:pt x="13743" y="14820"/>
                  <a:pt x="13740" y="14681"/>
                </a:cubicBezTo>
                <a:cubicBezTo>
                  <a:pt x="13686" y="13903"/>
                  <a:pt x="13493" y="13142"/>
                  <a:pt x="13172" y="12439"/>
                </a:cubicBezTo>
                <a:cubicBezTo>
                  <a:pt x="12947" y="11946"/>
                  <a:pt x="12656" y="11484"/>
                  <a:pt x="12308" y="11093"/>
                </a:cubicBezTo>
                <a:cubicBezTo>
                  <a:pt x="11988" y="10735"/>
                  <a:pt x="11616" y="10436"/>
                  <a:pt x="11180" y="10247"/>
                </a:cubicBezTo>
                <a:cubicBezTo>
                  <a:pt x="11239" y="10197"/>
                  <a:pt x="11296" y="10143"/>
                  <a:pt x="11351" y="10086"/>
                </a:cubicBezTo>
                <a:cubicBezTo>
                  <a:pt x="12187" y="9212"/>
                  <a:pt x="12187" y="7794"/>
                  <a:pt x="11351" y="6920"/>
                </a:cubicBezTo>
                <a:cubicBezTo>
                  <a:pt x="10934" y="6483"/>
                  <a:pt x="10386" y="6265"/>
                  <a:pt x="9839" y="6265"/>
                </a:cubicBezTo>
                <a:close/>
                <a:moveTo>
                  <a:pt x="9839" y="7142"/>
                </a:moveTo>
                <a:cubicBezTo>
                  <a:pt x="10172" y="7142"/>
                  <a:pt x="10505" y="7275"/>
                  <a:pt x="10759" y="7541"/>
                </a:cubicBezTo>
                <a:cubicBezTo>
                  <a:pt x="11267" y="8072"/>
                  <a:pt x="11267" y="8934"/>
                  <a:pt x="10759" y="9465"/>
                </a:cubicBezTo>
                <a:cubicBezTo>
                  <a:pt x="10251" y="9997"/>
                  <a:pt x="9427" y="9997"/>
                  <a:pt x="8919" y="9465"/>
                </a:cubicBezTo>
                <a:cubicBezTo>
                  <a:pt x="8411" y="8934"/>
                  <a:pt x="8411" y="8072"/>
                  <a:pt x="8919" y="7541"/>
                </a:cubicBezTo>
                <a:cubicBezTo>
                  <a:pt x="9173" y="7275"/>
                  <a:pt x="9506" y="7142"/>
                  <a:pt x="9839" y="7142"/>
                </a:cubicBezTo>
                <a:close/>
                <a:moveTo>
                  <a:pt x="6029" y="9013"/>
                </a:moveTo>
                <a:cubicBezTo>
                  <a:pt x="6050" y="9154"/>
                  <a:pt x="6077" y="9294"/>
                  <a:pt x="6113" y="9432"/>
                </a:cubicBezTo>
                <a:cubicBezTo>
                  <a:pt x="6148" y="9570"/>
                  <a:pt x="6190" y="9706"/>
                  <a:pt x="6240" y="9840"/>
                </a:cubicBezTo>
                <a:cubicBezTo>
                  <a:pt x="5825" y="10292"/>
                  <a:pt x="5469" y="10802"/>
                  <a:pt x="5184" y="11354"/>
                </a:cubicBezTo>
                <a:cubicBezTo>
                  <a:pt x="4992" y="11728"/>
                  <a:pt x="4836" y="12120"/>
                  <a:pt x="4712" y="12523"/>
                </a:cubicBezTo>
                <a:lnTo>
                  <a:pt x="3451" y="12523"/>
                </a:lnTo>
                <a:cubicBezTo>
                  <a:pt x="3447" y="12058"/>
                  <a:pt x="3697" y="11266"/>
                  <a:pt x="4145" y="10548"/>
                </a:cubicBezTo>
                <a:cubicBezTo>
                  <a:pt x="4593" y="9829"/>
                  <a:pt x="5239" y="9185"/>
                  <a:pt x="6029" y="9013"/>
                </a:cubicBezTo>
                <a:close/>
                <a:moveTo>
                  <a:pt x="13645" y="9013"/>
                </a:moveTo>
                <a:cubicBezTo>
                  <a:pt x="14436" y="9185"/>
                  <a:pt x="15082" y="9829"/>
                  <a:pt x="15530" y="10548"/>
                </a:cubicBezTo>
                <a:cubicBezTo>
                  <a:pt x="15978" y="11266"/>
                  <a:pt x="16228" y="12058"/>
                  <a:pt x="16224" y="12523"/>
                </a:cubicBezTo>
                <a:lnTo>
                  <a:pt x="14963" y="12523"/>
                </a:lnTo>
                <a:cubicBezTo>
                  <a:pt x="14839" y="12120"/>
                  <a:pt x="14683" y="11728"/>
                  <a:pt x="14491" y="11354"/>
                </a:cubicBezTo>
                <a:cubicBezTo>
                  <a:pt x="14206" y="10802"/>
                  <a:pt x="13850" y="10292"/>
                  <a:pt x="13435" y="9840"/>
                </a:cubicBezTo>
                <a:cubicBezTo>
                  <a:pt x="13484" y="9706"/>
                  <a:pt x="13527" y="9570"/>
                  <a:pt x="13562" y="9432"/>
                </a:cubicBezTo>
                <a:cubicBezTo>
                  <a:pt x="13598" y="9294"/>
                  <a:pt x="13625" y="9154"/>
                  <a:pt x="13645" y="9013"/>
                </a:cubicBezTo>
                <a:close/>
                <a:moveTo>
                  <a:pt x="9893" y="10754"/>
                </a:moveTo>
                <a:cubicBezTo>
                  <a:pt x="11694" y="10775"/>
                  <a:pt x="12646" y="13184"/>
                  <a:pt x="12828" y="14310"/>
                </a:cubicBezTo>
                <a:lnTo>
                  <a:pt x="6879" y="14310"/>
                </a:lnTo>
                <a:cubicBezTo>
                  <a:pt x="6872" y="13295"/>
                  <a:pt x="8063" y="10732"/>
                  <a:pt x="9893" y="10754"/>
                </a:cubicBezTo>
                <a:close/>
              </a:path>
            </a:pathLst>
          </a:custGeom>
          <a:solidFill>
            <a:schemeClr val="bg1"/>
          </a:solidFill>
          <a:ln w="12700" cap="flat">
            <a:solidFill>
              <a:schemeClr val="bg1"/>
            </a:solidFill>
            <a:miter lim="400000"/>
          </a:ln>
          <a:effectLst/>
        </p:spPr>
        <p:txBody>
          <a:bodyPr wrap="square" lIns="38100" tIns="38100" rIns="38100" bIns="38100" numCol="1" anchor="ctr">
            <a:noAutofit/>
          </a:bodyPr>
          <a:lstStyle/>
          <a:p>
            <a:pPr>
              <a:defRPr sz="3200">
                <a:solidFill>
                  <a:srgbClr val="FFFFFF"/>
                </a:solidFill>
              </a:defRPr>
            </a:pPr>
            <a:endParaRPr sz="3200"/>
          </a:p>
        </p:txBody>
      </p:sp>
      <p:sp>
        <p:nvSpPr>
          <p:cNvPr id="44" name="Фигура">
            <a:extLst>
              <a:ext uri="{FF2B5EF4-FFF2-40B4-BE49-F238E27FC236}">
                <a16:creationId xmlns:a16="http://schemas.microsoft.com/office/drawing/2014/main" id="{A4D2B9E9-5304-4196-BCF5-01715E7833DC}"/>
              </a:ext>
              <a:ext uri="{C183D7F6-B498-43B3-948B-1728B52AA6E4}">
                <adec:decorative xmlns:adec="http://schemas.microsoft.com/office/drawing/2017/decorative" val="1"/>
              </a:ext>
            </a:extLst>
          </p:cNvPr>
          <p:cNvSpPr/>
          <p:nvPr/>
        </p:nvSpPr>
        <p:spPr>
          <a:xfrm>
            <a:off x="5930199" y="5288053"/>
            <a:ext cx="548640" cy="548640"/>
          </a:xfrm>
          <a:custGeom>
            <a:avLst/>
            <a:gdLst/>
            <a:ahLst/>
            <a:cxnLst>
              <a:cxn ang="0">
                <a:pos x="wd2" y="hd2"/>
              </a:cxn>
              <a:cxn ang="5400000">
                <a:pos x="wd2" y="hd2"/>
              </a:cxn>
              <a:cxn ang="10800000">
                <a:pos x="wd2" y="hd2"/>
              </a:cxn>
              <a:cxn ang="16200000">
                <a:pos x="wd2" y="hd2"/>
              </a:cxn>
            </a:cxnLst>
            <a:rect l="0" t="0" r="r" b="b"/>
            <a:pathLst>
              <a:path w="20652" h="20671" extrusionOk="0">
                <a:moveTo>
                  <a:pt x="18381" y="2"/>
                </a:moveTo>
                <a:cubicBezTo>
                  <a:pt x="18292" y="11"/>
                  <a:pt x="18207" y="48"/>
                  <a:pt x="18139" y="113"/>
                </a:cubicBezTo>
                <a:lnTo>
                  <a:pt x="16284" y="1961"/>
                </a:lnTo>
                <a:cubicBezTo>
                  <a:pt x="16249" y="1995"/>
                  <a:pt x="16222" y="2034"/>
                  <a:pt x="16202" y="2078"/>
                </a:cubicBezTo>
                <a:cubicBezTo>
                  <a:pt x="16176" y="2134"/>
                  <a:pt x="16165" y="2196"/>
                  <a:pt x="16169" y="2258"/>
                </a:cubicBezTo>
                <a:lnTo>
                  <a:pt x="16169" y="3867"/>
                </a:lnTo>
                <a:lnTo>
                  <a:pt x="10727" y="9321"/>
                </a:lnTo>
                <a:cubicBezTo>
                  <a:pt x="10342" y="9061"/>
                  <a:pt x="9897" y="8930"/>
                  <a:pt x="9450" y="8930"/>
                </a:cubicBezTo>
                <a:cubicBezTo>
                  <a:pt x="8864" y="8930"/>
                  <a:pt x="8279" y="9154"/>
                  <a:pt x="7832" y="9603"/>
                </a:cubicBezTo>
                <a:cubicBezTo>
                  <a:pt x="6937" y="10499"/>
                  <a:pt x="6937" y="11951"/>
                  <a:pt x="7832" y="12848"/>
                </a:cubicBezTo>
                <a:cubicBezTo>
                  <a:pt x="8726" y="13744"/>
                  <a:pt x="10175" y="13744"/>
                  <a:pt x="11069" y="12848"/>
                </a:cubicBezTo>
                <a:cubicBezTo>
                  <a:pt x="11853" y="12063"/>
                  <a:pt x="11949" y="10851"/>
                  <a:pt x="11360" y="9960"/>
                </a:cubicBezTo>
                <a:lnTo>
                  <a:pt x="16811" y="4496"/>
                </a:lnTo>
                <a:lnTo>
                  <a:pt x="18429" y="4496"/>
                </a:lnTo>
                <a:cubicBezTo>
                  <a:pt x="18482" y="4499"/>
                  <a:pt x="18535" y="4491"/>
                  <a:pt x="18585" y="4473"/>
                </a:cubicBezTo>
                <a:cubicBezTo>
                  <a:pt x="18641" y="4452"/>
                  <a:pt x="18691" y="4419"/>
                  <a:pt x="18732" y="4376"/>
                </a:cubicBezTo>
                <a:lnTo>
                  <a:pt x="20555" y="2507"/>
                </a:lnTo>
                <a:cubicBezTo>
                  <a:pt x="20654" y="2386"/>
                  <a:pt x="20680" y="2220"/>
                  <a:pt x="20622" y="2074"/>
                </a:cubicBezTo>
                <a:cubicBezTo>
                  <a:pt x="20554" y="1904"/>
                  <a:pt x="20387" y="1794"/>
                  <a:pt x="20205" y="1799"/>
                </a:cubicBezTo>
                <a:lnTo>
                  <a:pt x="18834" y="1816"/>
                </a:lnTo>
                <a:lnTo>
                  <a:pt x="18834" y="428"/>
                </a:lnTo>
                <a:cubicBezTo>
                  <a:pt x="18841" y="280"/>
                  <a:pt x="18767" y="140"/>
                  <a:pt x="18641" y="62"/>
                </a:cubicBezTo>
                <a:cubicBezTo>
                  <a:pt x="18561" y="12"/>
                  <a:pt x="18470" y="-7"/>
                  <a:pt x="18381" y="2"/>
                </a:cubicBezTo>
                <a:close/>
                <a:moveTo>
                  <a:pt x="17960" y="1535"/>
                </a:moveTo>
                <a:lnTo>
                  <a:pt x="17960" y="2265"/>
                </a:lnTo>
                <a:cubicBezTo>
                  <a:pt x="17961" y="2361"/>
                  <a:pt x="17992" y="2454"/>
                  <a:pt x="18050" y="2531"/>
                </a:cubicBezTo>
                <a:cubicBezTo>
                  <a:pt x="18140" y="2652"/>
                  <a:pt x="18283" y="2721"/>
                  <a:pt x="18433" y="2718"/>
                </a:cubicBezTo>
                <a:lnTo>
                  <a:pt x="19124" y="2718"/>
                </a:lnTo>
                <a:lnTo>
                  <a:pt x="18236" y="3606"/>
                </a:lnTo>
                <a:lnTo>
                  <a:pt x="17055" y="3604"/>
                </a:lnTo>
                <a:lnTo>
                  <a:pt x="17055" y="2444"/>
                </a:lnTo>
                <a:lnTo>
                  <a:pt x="17960" y="1535"/>
                </a:lnTo>
                <a:close/>
                <a:moveTo>
                  <a:pt x="9423" y="1779"/>
                </a:moveTo>
                <a:cubicBezTo>
                  <a:pt x="7011" y="1779"/>
                  <a:pt x="4600" y="2702"/>
                  <a:pt x="2760" y="4546"/>
                </a:cubicBezTo>
                <a:cubicBezTo>
                  <a:pt x="-920" y="8235"/>
                  <a:pt x="-920" y="14215"/>
                  <a:pt x="2760" y="17904"/>
                </a:cubicBezTo>
                <a:cubicBezTo>
                  <a:pt x="6440" y="21593"/>
                  <a:pt x="12406" y="21593"/>
                  <a:pt x="16086" y="17904"/>
                </a:cubicBezTo>
                <a:cubicBezTo>
                  <a:pt x="19332" y="14650"/>
                  <a:pt x="19713" y="9614"/>
                  <a:pt x="17231" y="5939"/>
                </a:cubicBezTo>
                <a:cubicBezTo>
                  <a:pt x="17077" y="5744"/>
                  <a:pt x="16796" y="5707"/>
                  <a:pt x="16596" y="5855"/>
                </a:cubicBezTo>
                <a:cubicBezTo>
                  <a:pt x="16397" y="6002"/>
                  <a:pt x="16349" y="6280"/>
                  <a:pt x="16488" y="6485"/>
                </a:cubicBezTo>
                <a:cubicBezTo>
                  <a:pt x="18711" y="9788"/>
                  <a:pt x="18375" y="14314"/>
                  <a:pt x="15456" y="17246"/>
                </a:cubicBezTo>
                <a:cubicBezTo>
                  <a:pt x="12143" y="20575"/>
                  <a:pt x="6762" y="20573"/>
                  <a:pt x="3445" y="17246"/>
                </a:cubicBezTo>
                <a:cubicBezTo>
                  <a:pt x="129" y="13920"/>
                  <a:pt x="128" y="8529"/>
                  <a:pt x="3445" y="5204"/>
                </a:cubicBezTo>
                <a:cubicBezTo>
                  <a:pt x="5103" y="3542"/>
                  <a:pt x="7276" y="2711"/>
                  <a:pt x="9450" y="2711"/>
                </a:cubicBezTo>
                <a:cubicBezTo>
                  <a:pt x="11110" y="2710"/>
                  <a:pt x="12768" y="3196"/>
                  <a:pt x="14196" y="4159"/>
                </a:cubicBezTo>
                <a:cubicBezTo>
                  <a:pt x="14466" y="4316"/>
                  <a:pt x="14812" y="4169"/>
                  <a:pt x="14886" y="3865"/>
                </a:cubicBezTo>
                <a:cubicBezTo>
                  <a:pt x="14927" y="3699"/>
                  <a:pt x="14865" y="3524"/>
                  <a:pt x="14729" y="3421"/>
                </a:cubicBezTo>
                <a:cubicBezTo>
                  <a:pt x="13133" y="2329"/>
                  <a:pt x="11279" y="1779"/>
                  <a:pt x="9423" y="1779"/>
                </a:cubicBezTo>
                <a:close/>
                <a:moveTo>
                  <a:pt x="9423" y="5402"/>
                </a:moveTo>
                <a:cubicBezTo>
                  <a:pt x="7936" y="5402"/>
                  <a:pt x="6450" y="5972"/>
                  <a:pt x="5316" y="7108"/>
                </a:cubicBezTo>
                <a:cubicBezTo>
                  <a:pt x="3047" y="9382"/>
                  <a:pt x="3046" y="13069"/>
                  <a:pt x="5316" y="15342"/>
                </a:cubicBezTo>
                <a:cubicBezTo>
                  <a:pt x="7584" y="17613"/>
                  <a:pt x="11257" y="17610"/>
                  <a:pt x="13530" y="15342"/>
                </a:cubicBezTo>
                <a:cubicBezTo>
                  <a:pt x="15305" y="13570"/>
                  <a:pt x="15706" y="10926"/>
                  <a:pt x="14705" y="8761"/>
                </a:cubicBezTo>
                <a:cubicBezTo>
                  <a:pt x="14609" y="8494"/>
                  <a:pt x="14297" y="8377"/>
                  <a:pt x="14049" y="8515"/>
                </a:cubicBezTo>
                <a:cubicBezTo>
                  <a:pt x="13830" y="8638"/>
                  <a:pt x="13753" y="8917"/>
                  <a:pt x="13879" y="9135"/>
                </a:cubicBezTo>
                <a:cubicBezTo>
                  <a:pt x="14728" y="10954"/>
                  <a:pt x="14407" y="13186"/>
                  <a:pt x="12906" y="14689"/>
                </a:cubicBezTo>
                <a:cubicBezTo>
                  <a:pt x="10997" y="16601"/>
                  <a:pt x="7904" y="16601"/>
                  <a:pt x="5995" y="14689"/>
                </a:cubicBezTo>
                <a:cubicBezTo>
                  <a:pt x="4084" y="12776"/>
                  <a:pt x="4082" y="9671"/>
                  <a:pt x="5995" y="7761"/>
                </a:cubicBezTo>
                <a:cubicBezTo>
                  <a:pt x="6950" y="6807"/>
                  <a:pt x="8200" y="6334"/>
                  <a:pt x="9450" y="6327"/>
                </a:cubicBezTo>
                <a:cubicBezTo>
                  <a:pt x="10164" y="6323"/>
                  <a:pt x="10878" y="6471"/>
                  <a:pt x="11541" y="6770"/>
                </a:cubicBezTo>
                <a:cubicBezTo>
                  <a:pt x="11827" y="6915"/>
                  <a:pt x="12170" y="6726"/>
                  <a:pt x="12201" y="6406"/>
                </a:cubicBezTo>
                <a:cubicBezTo>
                  <a:pt x="12218" y="6231"/>
                  <a:pt x="12124" y="6065"/>
                  <a:pt x="11965" y="5990"/>
                </a:cubicBezTo>
                <a:cubicBezTo>
                  <a:pt x="11164" y="5598"/>
                  <a:pt x="10293" y="5402"/>
                  <a:pt x="9423" y="5402"/>
                </a:cubicBezTo>
                <a:close/>
                <a:moveTo>
                  <a:pt x="9450" y="9843"/>
                </a:moveTo>
                <a:cubicBezTo>
                  <a:pt x="9660" y="9843"/>
                  <a:pt x="9869" y="9893"/>
                  <a:pt x="10062" y="9989"/>
                </a:cubicBezTo>
                <a:lnTo>
                  <a:pt x="9148" y="10904"/>
                </a:lnTo>
                <a:cubicBezTo>
                  <a:pt x="8973" y="11080"/>
                  <a:pt x="8973" y="11365"/>
                  <a:pt x="9148" y="11541"/>
                </a:cubicBezTo>
                <a:cubicBezTo>
                  <a:pt x="9324" y="11716"/>
                  <a:pt x="9608" y="11716"/>
                  <a:pt x="9783" y="11541"/>
                </a:cubicBezTo>
                <a:lnTo>
                  <a:pt x="10692" y="10630"/>
                </a:lnTo>
                <a:cubicBezTo>
                  <a:pt x="10937" y="11143"/>
                  <a:pt x="10850" y="11776"/>
                  <a:pt x="10425" y="12202"/>
                </a:cubicBezTo>
                <a:cubicBezTo>
                  <a:pt x="9887" y="12741"/>
                  <a:pt x="9014" y="12741"/>
                  <a:pt x="8476" y="12202"/>
                </a:cubicBezTo>
                <a:cubicBezTo>
                  <a:pt x="7938" y="11662"/>
                  <a:pt x="7938" y="10788"/>
                  <a:pt x="8476" y="10249"/>
                </a:cubicBezTo>
                <a:cubicBezTo>
                  <a:pt x="8745" y="9979"/>
                  <a:pt x="9097" y="9843"/>
                  <a:pt x="9450" y="9843"/>
                </a:cubicBezTo>
                <a:close/>
              </a:path>
            </a:pathLst>
          </a:custGeom>
          <a:solidFill>
            <a:schemeClr val="bg1"/>
          </a:solidFill>
          <a:ln w="12700" cap="flat">
            <a:solidFill>
              <a:schemeClr val="bg1"/>
            </a:solidFill>
            <a:miter lim="400000"/>
          </a:ln>
          <a:effectLst/>
        </p:spPr>
        <p:txBody>
          <a:bodyPr wrap="square" lIns="38100" tIns="38100" rIns="38100" bIns="38100" numCol="1" anchor="ctr">
            <a:noAutofit/>
          </a:bodyPr>
          <a:lstStyle/>
          <a:p>
            <a:pPr>
              <a:defRPr sz="3200">
                <a:solidFill>
                  <a:srgbClr val="FFFFFF"/>
                </a:solidFill>
              </a:defRPr>
            </a:pPr>
            <a:endParaRPr sz="3200"/>
          </a:p>
        </p:txBody>
      </p:sp>
      <p:sp>
        <p:nvSpPr>
          <p:cNvPr id="45" name="Shape 2528">
            <a:extLst>
              <a:ext uri="{FF2B5EF4-FFF2-40B4-BE49-F238E27FC236}">
                <a16:creationId xmlns:a16="http://schemas.microsoft.com/office/drawing/2014/main" id="{7E88D694-9A71-4290-88CD-5EF6EEF50160}"/>
              </a:ext>
              <a:ext uri="{C183D7F6-B498-43B3-948B-1728B52AA6E4}">
                <adec:decorative xmlns:adec="http://schemas.microsoft.com/office/drawing/2017/decorative" val="1"/>
              </a:ext>
            </a:extLst>
          </p:cNvPr>
          <p:cNvSpPr/>
          <p:nvPr/>
        </p:nvSpPr>
        <p:spPr>
          <a:xfrm>
            <a:off x="7689221" y="4374368"/>
            <a:ext cx="274320" cy="365760"/>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chemeClr val="bg1"/>
          </a:solidFill>
          <a:ln w="12700">
            <a:solidFill>
              <a:schemeClr val="bg1"/>
            </a:solidFill>
            <a:miter lim="400000"/>
          </a:ln>
        </p:spPr>
        <p:txBody>
          <a:bodyPr lIns="19016" tIns="19016" rIns="19016" bIns="19016" anchor="ctr"/>
          <a:lstStyle/>
          <a:p>
            <a:pPr defTabSz="22817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98" dirty="0"/>
          </a:p>
        </p:txBody>
      </p:sp>
    </p:spTree>
    <p:extLst>
      <p:ext uri="{BB962C8B-B14F-4D97-AF65-F5344CB8AC3E}">
        <p14:creationId xmlns:p14="http://schemas.microsoft.com/office/powerpoint/2010/main" val="28564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4" grpId="0"/>
      <p:bldP spid="105" grpId="0" animBg="1"/>
      <p:bldP spid="57" grpId="0"/>
      <p:bldP spid="58" grpId="0"/>
      <p:bldP spid="59" grpId="0"/>
      <p:bldP spid="102" grpId="0" animBg="1"/>
      <p:bldP spid="60" grpId="0"/>
      <p:bldP spid="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718" y="230273"/>
            <a:ext cx="7886700" cy="598904"/>
          </a:xfrm>
        </p:spPr>
        <p:txBody>
          <a:bodyPr>
            <a:noAutofit/>
          </a:bodyPr>
          <a:lstStyle/>
          <a:p>
            <a:r>
              <a:rPr lang="en-US" altLang="en-US" sz="2800" dirty="0">
                <a:solidFill>
                  <a:schemeClr val="tx2"/>
                </a:solidFill>
                <a:latin typeface="Source Sans Pro" panose="020B0503030403020204" pitchFamily="34" charset="0"/>
              </a:rPr>
              <a:t>8(a) Program Expectations </a:t>
            </a:r>
            <a:br>
              <a:rPr lang="en-US" sz="2800" dirty="0">
                <a:solidFill>
                  <a:schemeClr val="tx2"/>
                </a:solidFill>
                <a:latin typeface="Source Sans Pro" panose="020B0503030403020204" pitchFamily="34" charset="0"/>
              </a:rPr>
            </a:br>
            <a:endParaRPr lang="en-US" sz="2800" dirty="0">
              <a:solidFill>
                <a:schemeClr val="tx2"/>
              </a:solidFill>
            </a:endParaRPr>
          </a:p>
        </p:txBody>
      </p:sp>
      <p:sp>
        <p:nvSpPr>
          <p:cNvPr id="4" name="Slide Number Placeholder 3"/>
          <p:cNvSpPr>
            <a:spLocks noGrp="1"/>
          </p:cNvSpPr>
          <p:nvPr>
            <p:ph type="sldNum" sz="quarter" idx="12"/>
          </p:nvPr>
        </p:nvSpPr>
        <p:spPr/>
        <p:txBody>
          <a:bodyPr/>
          <a:lstStyle/>
          <a:p>
            <a:fld id="{B1AB44B9-F1EC-4F4B-88D4-413245C9CD3E}" type="slidenum">
              <a:rPr lang="en-US" smtClean="0"/>
              <a:t>16</a:t>
            </a:fld>
            <a:endParaRPr lang="en-US"/>
          </a:p>
        </p:txBody>
      </p:sp>
      <p:sp>
        <p:nvSpPr>
          <p:cNvPr id="6" name="TextBox 5">
            <a:extLst>
              <a:ext uri="{FF2B5EF4-FFF2-40B4-BE49-F238E27FC236}">
                <a16:creationId xmlns:a16="http://schemas.microsoft.com/office/drawing/2014/main" id="{E661F252-6AC7-4629-8C5E-AC4BD9F6BC4B}"/>
              </a:ext>
            </a:extLst>
          </p:cNvPr>
          <p:cNvSpPr txBox="1"/>
          <p:nvPr/>
        </p:nvSpPr>
        <p:spPr>
          <a:xfrm>
            <a:off x="2201685" y="1106356"/>
            <a:ext cx="7577435" cy="492443"/>
          </a:xfrm>
          <a:prstGeom prst="rect">
            <a:avLst/>
          </a:prstGeom>
          <a:noFill/>
        </p:spPr>
        <p:txBody>
          <a:bodyPr wrap="square" rtlCol="0">
            <a:spAutoFit/>
          </a:bodyPr>
          <a:lstStyle/>
          <a:p>
            <a:pPr algn="ctr"/>
            <a:r>
              <a:rPr lang="en-US" sz="2600" b="1" i="1" dirty="0">
                <a:solidFill>
                  <a:srgbClr val="002E6D"/>
                </a:solidFill>
                <a:latin typeface="Source Sans Pro" panose="020B0503030403020204" pitchFamily="34" charset="0"/>
                <a:ea typeface="Source Sans Pro" panose="020B0503030403020204" pitchFamily="34" charset="0"/>
              </a:rPr>
              <a:t>Setting Expectations</a:t>
            </a:r>
          </a:p>
        </p:txBody>
      </p:sp>
      <p:sp>
        <p:nvSpPr>
          <p:cNvPr id="9" name="Rectangle  1">
            <a:extLst>
              <a:ext uri="{FF2B5EF4-FFF2-40B4-BE49-F238E27FC236}">
                <a16:creationId xmlns:a16="http://schemas.microsoft.com/office/drawing/2014/main" id="{FB524B25-67B8-417B-82BF-E28300E9D3F7}"/>
              </a:ext>
              <a:ext uri="{C183D7F6-B498-43B3-948B-1728B52AA6E4}">
                <adec:decorative xmlns:adec="http://schemas.microsoft.com/office/drawing/2017/decorative" val="1"/>
              </a:ext>
            </a:extLst>
          </p:cNvPr>
          <p:cNvSpPr/>
          <p:nvPr/>
        </p:nvSpPr>
        <p:spPr>
          <a:xfrm flipV="1">
            <a:off x="5441762" y="1669168"/>
            <a:ext cx="1097280" cy="54864"/>
          </a:xfrm>
          <a:prstGeom prst="rect">
            <a:avLst/>
          </a:prstGeom>
          <a:solidFill>
            <a:srgbClr val="CC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ru-RU">
              <a:solidFill>
                <a:prstClr val="white"/>
              </a:solidFill>
              <a:latin typeface="Open Sans"/>
            </a:endParaRPr>
          </a:p>
        </p:txBody>
      </p:sp>
      <p:sp>
        <p:nvSpPr>
          <p:cNvPr id="47" name="Rectangle 46">
            <a:extLst>
              <a:ext uri="{FF2B5EF4-FFF2-40B4-BE49-F238E27FC236}">
                <a16:creationId xmlns:a16="http://schemas.microsoft.com/office/drawing/2014/main" id="{184191F5-D1B7-437C-8CA3-B4A298C19992}"/>
              </a:ext>
            </a:extLst>
          </p:cNvPr>
          <p:cNvSpPr/>
          <p:nvPr/>
        </p:nvSpPr>
        <p:spPr>
          <a:xfrm>
            <a:off x="3928297" y="1933787"/>
            <a:ext cx="3950678" cy="5989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2400" b="1" dirty="0">
                <a:solidFill>
                  <a:srgbClr val="002E6D"/>
                </a:solidFill>
                <a:latin typeface="Source Sans Pro" panose="020B0503030403020204"/>
              </a:rPr>
              <a:t>Progress measurement</a:t>
            </a:r>
          </a:p>
        </p:txBody>
      </p:sp>
      <p:sp>
        <p:nvSpPr>
          <p:cNvPr id="8" name="Rectangle 7">
            <a:extLst>
              <a:ext uri="{FF2B5EF4-FFF2-40B4-BE49-F238E27FC236}">
                <a16:creationId xmlns:a16="http://schemas.microsoft.com/office/drawing/2014/main" id="{3BBFCCD9-89B3-4FC5-9DE9-75B40011DD75}"/>
              </a:ext>
              <a:ext uri="{C183D7F6-B498-43B3-948B-1728B52AA6E4}">
                <adec:decorative xmlns:adec="http://schemas.microsoft.com/office/drawing/2017/decorative" val="1"/>
              </a:ext>
            </a:extLst>
          </p:cNvPr>
          <p:cNvSpPr/>
          <p:nvPr/>
        </p:nvSpPr>
        <p:spPr>
          <a:xfrm>
            <a:off x="3060080" y="1933642"/>
            <a:ext cx="548640" cy="548640"/>
          </a:xfrm>
          <a:prstGeom prst="rect">
            <a:avLst/>
          </a:prstGeom>
          <a:noFill/>
          <a:ln w="38100">
            <a:solidFill>
              <a:srgbClr val="003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81D863C-0AAA-43EF-BE3B-48733B442E6E}"/>
              </a:ext>
            </a:extLst>
          </p:cNvPr>
          <p:cNvSpPr/>
          <p:nvPr/>
        </p:nvSpPr>
        <p:spPr>
          <a:xfrm>
            <a:off x="2972590" y="1607798"/>
            <a:ext cx="955711" cy="1200329"/>
          </a:xfrm>
          <a:prstGeom prst="rect">
            <a:avLst/>
          </a:prstGeom>
        </p:spPr>
        <p:txBody>
          <a:bodyPr wrap="none">
            <a:spAutoFit/>
          </a:bodyPr>
          <a:lstStyle/>
          <a:p>
            <a:r>
              <a:rPr lang="en-US" sz="7200" b="1" dirty="0">
                <a:solidFill>
                  <a:srgbClr val="CC0000"/>
                </a:solidFill>
                <a:latin typeface="Source Sans Pro" panose="020B0503030403020204"/>
                <a:sym typeface="Wingdings 2" panose="05020102010507070707" pitchFamily="18" charset="2"/>
              </a:rPr>
              <a:t></a:t>
            </a:r>
            <a:r>
              <a:rPr lang="en-US" b="1" dirty="0">
                <a:solidFill>
                  <a:srgbClr val="003E7F"/>
                </a:solidFill>
                <a:latin typeface="Source Sans Pro" panose="020B0503030403020204"/>
              </a:rPr>
              <a:t> </a:t>
            </a:r>
            <a:endParaRPr lang="en-US" dirty="0"/>
          </a:p>
        </p:txBody>
      </p:sp>
      <p:sp>
        <p:nvSpPr>
          <p:cNvPr id="11" name="Rectangle 10">
            <a:extLst>
              <a:ext uri="{FF2B5EF4-FFF2-40B4-BE49-F238E27FC236}">
                <a16:creationId xmlns:a16="http://schemas.microsoft.com/office/drawing/2014/main" id="{F81DF03F-EF74-421C-982A-DAE0F7C742D7}"/>
              </a:ext>
            </a:extLst>
          </p:cNvPr>
          <p:cNvSpPr/>
          <p:nvPr/>
        </p:nvSpPr>
        <p:spPr>
          <a:xfrm>
            <a:off x="3928300" y="2861614"/>
            <a:ext cx="5027014" cy="68868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2400" b="1" dirty="0">
                <a:solidFill>
                  <a:srgbClr val="002E6D"/>
                </a:solidFill>
                <a:latin typeface="Source Sans Pro" panose="020B0503030403020204"/>
              </a:rPr>
              <a:t>Is a business development program</a:t>
            </a:r>
          </a:p>
        </p:txBody>
      </p:sp>
      <p:sp>
        <p:nvSpPr>
          <p:cNvPr id="15" name="Rectangle 14">
            <a:extLst>
              <a:ext uri="{FF2B5EF4-FFF2-40B4-BE49-F238E27FC236}">
                <a16:creationId xmlns:a16="http://schemas.microsoft.com/office/drawing/2014/main" id="{BDEA52BF-AE43-4AA8-B533-F921D084C692}"/>
              </a:ext>
              <a:ext uri="{C183D7F6-B498-43B3-948B-1728B52AA6E4}">
                <adec:decorative xmlns:adec="http://schemas.microsoft.com/office/drawing/2017/decorative" val="1"/>
              </a:ext>
            </a:extLst>
          </p:cNvPr>
          <p:cNvSpPr/>
          <p:nvPr/>
        </p:nvSpPr>
        <p:spPr>
          <a:xfrm>
            <a:off x="3060080" y="2849070"/>
            <a:ext cx="548640" cy="548640"/>
          </a:xfrm>
          <a:prstGeom prst="rect">
            <a:avLst/>
          </a:prstGeom>
          <a:noFill/>
          <a:ln w="38100">
            <a:solidFill>
              <a:srgbClr val="003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9480FF-671F-42AA-9202-D2633BD127CF}"/>
              </a:ext>
            </a:extLst>
          </p:cNvPr>
          <p:cNvSpPr/>
          <p:nvPr/>
        </p:nvSpPr>
        <p:spPr>
          <a:xfrm>
            <a:off x="2972589" y="2530664"/>
            <a:ext cx="955711" cy="1200329"/>
          </a:xfrm>
          <a:prstGeom prst="rect">
            <a:avLst/>
          </a:prstGeom>
        </p:spPr>
        <p:txBody>
          <a:bodyPr wrap="none">
            <a:spAutoFit/>
          </a:bodyPr>
          <a:lstStyle/>
          <a:p>
            <a:r>
              <a:rPr lang="en-US" sz="7200" b="1" dirty="0">
                <a:solidFill>
                  <a:srgbClr val="CC0000"/>
                </a:solidFill>
                <a:latin typeface="Source Sans Pro" panose="020B0503030403020204"/>
                <a:sym typeface="Wingdings 2" panose="05020102010507070707" pitchFamily="18" charset="2"/>
              </a:rPr>
              <a:t></a:t>
            </a:r>
            <a:r>
              <a:rPr lang="en-US" b="1" dirty="0">
                <a:solidFill>
                  <a:srgbClr val="003E7F"/>
                </a:solidFill>
                <a:latin typeface="Source Sans Pro" panose="020B0503030403020204"/>
              </a:rPr>
              <a:t> </a:t>
            </a:r>
            <a:endParaRPr lang="en-US" dirty="0"/>
          </a:p>
        </p:txBody>
      </p:sp>
      <p:sp>
        <p:nvSpPr>
          <p:cNvPr id="16" name="Rectangle 15">
            <a:extLst>
              <a:ext uri="{FF2B5EF4-FFF2-40B4-BE49-F238E27FC236}">
                <a16:creationId xmlns:a16="http://schemas.microsoft.com/office/drawing/2014/main" id="{2EAC9BF8-3CAE-4A65-969D-5AC59FA4797C}"/>
              </a:ext>
            </a:extLst>
          </p:cNvPr>
          <p:cNvSpPr/>
          <p:nvPr/>
        </p:nvSpPr>
        <p:spPr>
          <a:xfrm>
            <a:off x="3954302" y="3730992"/>
            <a:ext cx="4366208" cy="68868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2400" b="1" dirty="0">
                <a:solidFill>
                  <a:srgbClr val="002E6D"/>
                </a:solidFill>
                <a:latin typeface="Source Sans Pro" panose="020B0503030403020204"/>
              </a:rPr>
              <a:t>Not suited for all firms</a:t>
            </a:r>
          </a:p>
        </p:txBody>
      </p:sp>
      <p:sp>
        <p:nvSpPr>
          <p:cNvPr id="18" name="Rectangle 17">
            <a:extLst>
              <a:ext uri="{FF2B5EF4-FFF2-40B4-BE49-F238E27FC236}">
                <a16:creationId xmlns:a16="http://schemas.microsoft.com/office/drawing/2014/main" id="{85150580-A756-4EFB-85A5-5CA67F6614B3}"/>
              </a:ext>
              <a:ext uri="{C183D7F6-B498-43B3-948B-1728B52AA6E4}">
                <adec:decorative xmlns:adec="http://schemas.microsoft.com/office/drawing/2017/decorative" val="1"/>
              </a:ext>
            </a:extLst>
          </p:cNvPr>
          <p:cNvSpPr/>
          <p:nvPr/>
        </p:nvSpPr>
        <p:spPr>
          <a:xfrm>
            <a:off x="3060079" y="3754956"/>
            <a:ext cx="548640" cy="548640"/>
          </a:xfrm>
          <a:prstGeom prst="rect">
            <a:avLst/>
          </a:prstGeom>
          <a:noFill/>
          <a:ln w="38100">
            <a:solidFill>
              <a:srgbClr val="003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0A5E677-D596-4CD7-AE09-74714F9212F5}"/>
              </a:ext>
            </a:extLst>
          </p:cNvPr>
          <p:cNvSpPr/>
          <p:nvPr/>
        </p:nvSpPr>
        <p:spPr>
          <a:xfrm>
            <a:off x="2972588" y="3436550"/>
            <a:ext cx="955711" cy="1200329"/>
          </a:xfrm>
          <a:prstGeom prst="rect">
            <a:avLst/>
          </a:prstGeom>
        </p:spPr>
        <p:txBody>
          <a:bodyPr wrap="none">
            <a:spAutoFit/>
          </a:bodyPr>
          <a:lstStyle/>
          <a:p>
            <a:r>
              <a:rPr lang="en-US" sz="7200" b="1" dirty="0">
                <a:solidFill>
                  <a:srgbClr val="CC0000"/>
                </a:solidFill>
                <a:latin typeface="Source Sans Pro" panose="020B0503030403020204"/>
                <a:sym typeface="Wingdings 2" panose="05020102010507070707" pitchFamily="18" charset="2"/>
              </a:rPr>
              <a:t></a:t>
            </a:r>
            <a:r>
              <a:rPr lang="en-US" b="1" dirty="0">
                <a:solidFill>
                  <a:srgbClr val="003E7F"/>
                </a:solidFill>
                <a:latin typeface="Source Sans Pro" panose="020B0503030403020204"/>
              </a:rPr>
              <a:t> </a:t>
            </a:r>
            <a:endParaRPr lang="en-US" dirty="0"/>
          </a:p>
        </p:txBody>
      </p:sp>
      <p:sp>
        <p:nvSpPr>
          <p:cNvPr id="19" name="Rectangle 18">
            <a:extLst>
              <a:ext uri="{FF2B5EF4-FFF2-40B4-BE49-F238E27FC236}">
                <a16:creationId xmlns:a16="http://schemas.microsoft.com/office/drawing/2014/main" id="{034C805E-F329-4E21-AC6C-EFCEDC770860}"/>
              </a:ext>
            </a:extLst>
          </p:cNvPr>
          <p:cNvSpPr/>
          <p:nvPr/>
        </p:nvSpPr>
        <p:spPr>
          <a:xfrm>
            <a:off x="3928298" y="4674330"/>
            <a:ext cx="5801853" cy="68868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2400" b="1" dirty="0">
                <a:solidFill>
                  <a:srgbClr val="002E6D"/>
                </a:solidFill>
                <a:latin typeface="Source Sans Pro" panose="020B0503030403020204"/>
              </a:rPr>
              <a:t>Limited total dollar value of contracts </a:t>
            </a:r>
          </a:p>
        </p:txBody>
      </p:sp>
      <p:sp>
        <p:nvSpPr>
          <p:cNvPr id="21" name="Rectangle 20">
            <a:extLst>
              <a:ext uri="{FF2B5EF4-FFF2-40B4-BE49-F238E27FC236}">
                <a16:creationId xmlns:a16="http://schemas.microsoft.com/office/drawing/2014/main" id="{268001D5-EC6C-481E-8B66-3EED1645BDAB}"/>
              </a:ext>
              <a:ext uri="{C183D7F6-B498-43B3-948B-1728B52AA6E4}">
                <adec:decorative xmlns:adec="http://schemas.microsoft.com/office/drawing/2017/decorative" val="1"/>
              </a:ext>
            </a:extLst>
          </p:cNvPr>
          <p:cNvSpPr/>
          <p:nvPr/>
        </p:nvSpPr>
        <p:spPr>
          <a:xfrm>
            <a:off x="3060078" y="4662416"/>
            <a:ext cx="548640" cy="548640"/>
          </a:xfrm>
          <a:prstGeom prst="rect">
            <a:avLst/>
          </a:prstGeom>
          <a:noFill/>
          <a:ln w="38100">
            <a:solidFill>
              <a:srgbClr val="003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E2C9BDA-8B56-4053-A105-ABFF850A320C}"/>
              </a:ext>
            </a:extLst>
          </p:cNvPr>
          <p:cNvSpPr/>
          <p:nvPr/>
        </p:nvSpPr>
        <p:spPr>
          <a:xfrm>
            <a:off x="2972587" y="4344010"/>
            <a:ext cx="955711" cy="1200329"/>
          </a:xfrm>
          <a:prstGeom prst="rect">
            <a:avLst/>
          </a:prstGeom>
        </p:spPr>
        <p:txBody>
          <a:bodyPr wrap="none">
            <a:spAutoFit/>
          </a:bodyPr>
          <a:lstStyle/>
          <a:p>
            <a:r>
              <a:rPr lang="en-US" sz="7200" b="1" dirty="0">
                <a:solidFill>
                  <a:srgbClr val="CC0000"/>
                </a:solidFill>
                <a:latin typeface="Source Sans Pro" panose="020B0503030403020204"/>
                <a:sym typeface="Wingdings 2" panose="05020102010507070707" pitchFamily="18" charset="2"/>
              </a:rPr>
              <a:t></a:t>
            </a:r>
            <a:r>
              <a:rPr lang="en-US" b="1" dirty="0">
                <a:solidFill>
                  <a:srgbClr val="003E7F"/>
                </a:solidFill>
                <a:latin typeface="Source Sans Pro" panose="020B0503030403020204"/>
              </a:rPr>
              <a:t> </a:t>
            </a:r>
            <a:endParaRPr lang="en-US" dirty="0"/>
          </a:p>
        </p:txBody>
      </p:sp>
    </p:spTree>
    <p:extLst>
      <p:ext uri="{BB962C8B-B14F-4D97-AF65-F5344CB8AC3E}">
        <p14:creationId xmlns:p14="http://schemas.microsoft.com/office/powerpoint/2010/main" val="1192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31589-9884-4333-8282-A5ECEBF6CDBE}"/>
              </a:ext>
            </a:extLst>
          </p:cNvPr>
          <p:cNvSpPr>
            <a:spLocks noGrp="1"/>
          </p:cNvSpPr>
          <p:nvPr>
            <p:ph type="title"/>
          </p:nvPr>
        </p:nvSpPr>
        <p:spPr>
          <a:xfrm>
            <a:off x="1742661" y="235404"/>
            <a:ext cx="8706678" cy="598904"/>
          </a:xfrm>
        </p:spPr>
        <p:txBody>
          <a:bodyPr>
            <a:noAutofit/>
          </a:bodyPr>
          <a:lstStyle/>
          <a:p>
            <a:r>
              <a:rPr lang="en-US" sz="2800" dirty="0">
                <a:solidFill>
                  <a:srgbClr val="002E6D"/>
                </a:solidFill>
              </a:rPr>
              <a:t>When Should You Apply?</a:t>
            </a:r>
          </a:p>
        </p:txBody>
      </p:sp>
      <p:sp>
        <p:nvSpPr>
          <p:cNvPr id="4" name="Slide Number Placeholder 3">
            <a:extLst>
              <a:ext uri="{FF2B5EF4-FFF2-40B4-BE49-F238E27FC236}">
                <a16:creationId xmlns:a16="http://schemas.microsoft.com/office/drawing/2014/main" id="{EA148BB9-0317-45D2-8883-9EF694FA8F61}"/>
              </a:ext>
            </a:extLst>
          </p:cNvPr>
          <p:cNvSpPr>
            <a:spLocks noGrp="1"/>
          </p:cNvSpPr>
          <p:nvPr>
            <p:ph type="sldNum" sz="quarter" idx="12"/>
          </p:nvPr>
        </p:nvSpPr>
        <p:spPr/>
        <p:txBody>
          <a:bodyPr/>
          <a:lstStyle/>
          <a:p>
            <a:fld id="{B1AB44B9-F1EC-4F4B-88D4-413245C9CD3E}" type="slidenum">
              <a:rPr lang="en-US" smtClean="0"/>
              <a:t>17</a:t>
            </a:fld>
            <a:endParaRPr lang="en-US"/>
          </a:p>
        </p:txBody>
      </p:sp>
      <p:pic>
        <p:nvPicPr>
          <p:cNvPr id="5" name="Picture 4" descr="Illustration of a 3-part check box list: Yes, No, and Don't Know.">
            <a:extLst>
              <a:ext uri="{FF2B5EF4-FFF2-40B4-BE49-F238E27FC236}">
                <a16:creationId xmlns:a16="http://schemas.microsoft.com/office/drawing/2014/main" id="{C845B945-FB52-433A-AE4A-D72479F0EF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284" t="17636" r="25748"/>
          <a:stretch/>
        </p:blipFill>
        <p:spPr>
          <a:xfrm>
            <a:off x="6724012" y="1906186"/>
            <a:ext cx="3653898" cy="3717719"/>
          </a:xfrm>
          <a:prstGeom prst="rect">
            <a:avLst/>
          </a:prstGeom>
        </p:spPr>
      </p:pic>
      <p:sp>
        <p:nvSpPr>
          <p:cNvPr id="6" name="TextBox 5">
            <a:extLst>
              <a:ext uri="{FF2B5EF4-FFF2-40B4-BE49-F238E27FC236}">
                <a16:creationId xmlns:a16="http://schemas.microsoft.com/office/drawing/2014/main" id="{823DB9FF-8CFB-4B86-BE20-46F50F8F4D3E}"/>
              </a:ext>
            </a:extLst>
          </p:cNvPr>
          <p:cNvSpPr txBox="1"/>
          <p:nvPr/>
        </p:nvSpPr>
        <p:spPr>
          <a:xfrm>
            <a:off x="1742661" y="791597"/>
            <a:ext cx="8706678" cy="830997"/>
          </a:xfrm>
          <a:prstGeom prst="rect">
            <a:avLst/>
          </a:prstGeom>
          <a:noFill/>
        </p:spPr>
        <p:txBody>
          <a:bodyPr wrap="square" rtlCol="0">
            <a:spAutoFit/>
          </a:bodyPr>
          <a:lstStyle/>
          <a:p>
            <a:pPr algn="ctr"/>
            <a:r>
              <a:rPr lang="en-US" sz="2400" b="1" i="1" spc="-75" dirty="0">
                <a:solidFill>
                  <a:srgbClr val="CC0000"/>
                </a:solidFill>
                <a:latin typeface="Source Sans Pro" panose="020B0503030403020204"/>
                <a:ea typeface="Open Sans" panose="020B0606030504020204" pitchFamily="34" charset="0"/>
                <a:cs typeface="Open Sans" panose="020B0606030504020204" pitchFamily="34" charset="0"/>
              </a:rPr>
              <a:t>Are You Ready…</a:t>
            </a:r>
          </a:p>
          <a:p>
            <a:pPr algn="ctr"/>
            <a:r>
              <a:rPr lang="en-US" sz="2400" b="1" spc="-75" dirty="0">
                <a:solidFill>
                  <a:srgbClr val="002E6D"/>
                </a:solidFill>
                <a:latin typeface="Source Sans Pro" panose="020B0503030403020204"/>
                <a:ea typeface="Open Sans" panose="020B0606030504020204" pitchFamily="34" charset="0"/>
                <a:cs typeface="Open Sans" panose="020B0606030504020204" pitchFamily="34" charset="0"/>
              </a:rPr>
              <a:t>8(a) Is One-time Only</a:t>
            </a:r>
            <a:endParaRPr lang="en-US" sz="1200" dirty="0">
              <a:solidFill>
                <a:srgbClr val="002E6D"/>
              </a:solidFill>
              <a:latin typeface="Source Sans Pro" panose="020B0503030403020204"/>
            </a:endParaRPr>
          </a:p>
        </p:txBody>
      </p:sp>
      <p:sp>
        <p:nvSpPr>
          <p:cNvPr id="11" name="Oval 10">
            <a:extLst>
              <a:ext uri="{FF2B5EF4-FFF2-40B4-BE49-F238E27FC236}">
                <a16:creationId xmlns:a16="http://schemas.microsoft.com/office/drawing/2014/main" id="{F4232C97-44F9-4F78-932F-1F482B9342C6}"/>
              </a:ext>
            </a:extLst>
          </p:cNvPr>
          <p:cNvSpPr/>
          <p:nvPr/>
        </p:nvSpPr>
        <p:spPr>
          <a:xfrm>
            <a:off x="2093969" y="1813762"/>
            <a:ext cx="675075" cy="675075"/>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balanced" dir="t"/>
          </a:scene3d>
          <a:sp3d>
            <a:bevelT w="88900" h="8890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FFFF"/>
                </a:solidFill>
                <a:latin typeface="Source Sans Pro" panose="020B0503030403020204"/>
              </a:rPr>
              <a:t>01</a:t>
            </a:r>
          </a:p>
        </p:txBody>
      </p:sp>
      <p:sp>
        <p:nvSpPr>
          <p:cNvPr id="7" name="TextBox 6">
            <a:extLst>
              <a:ext uri="{FF2B5EF4-FFF2-40B4-BE49-F238E27FC236}">
                <a16:creationId xmlns:a16="http://schemas.microsoft.com/office/drawing/2014/main" id="{48B2C2F4-0BC2-407B-A442-17C8F44A39CE}"/>
              </a:ext>
            </a:extLst>
          </p:cNvPr>
          <p:cNvSpPr txBox="1"/>
          <p:nvPr/>
        </p:nvSpPr>
        <p:spPr>
          <a:xfrm>
            <a:off x="2902937" y="1807821"/>
            <a:ext cx="4361688" cy="707886"/>
          </a:xfrm>
          <a:prstGeom prst="rect">
            <a:avLst/>
          </a:prstGeom>
          <a:noFill/>
        </p:spPr>
        <p:txBody>
          <a:bodyPr wrap="square" rtlCol="0">
            <a:spAutoFit/>
          </a:bodyPr>
          <a:lstStyle/>
          <a:p>
            <a:pPr>
              <a:buSzPct val="100000"/>
              <a:defRPr/>
            </a:pPr>
            <a:r>
              <a:rPr lang="en-US" sz="2000" b="1" dirty="0">
                <a:solidFill>
                  <a:srgbClr val="002E6D"/>
                </a:solidFill>
                <a:latin typeface="Source Sans Pro" panose="020B0503030403020204" pitchFamily="34" charset="0"/>
                <a:cs typeface="Calibri" pitchFamily="34" charset="0"/>
              </a:rPr>
              <a:t>Do you have the </a:t>
            </a:r>
            <a:r>
              <a:rPr lang="en-US" sz="2000" b="1" u="sng" dirty="0">
                <a:solidFill>
                  <a:srgbClr val="CC0000"/>
                </a:solidFill>
                <a:latin typeface="Source Sans Pro" panose="020B0503030403020204" pitchFamily="34" charset="0"/>
                <a:cs typeface="Calibri" pitchFamily="34" charset="0"/>
              </a:rPr>
              <a:t>CAPACITY</a:t>
            </a:r>
            <a:r>
              <a:rPr lang="en-US" sz="2000" b="1" dirty="0">
                <a:solidFill>
                  <a:schemeClr val="tx2"/>
                </a:solidFill>
                <a:latin typeface="Source Sans Pro" panose="020B0503030403020204" pitchFamily="34" charset="0"/>
                <a:cs typeface="Calibri" pitchFamily="34" charset="0"/>
              </a:rPr>
              <a:t> </a:t>
            </a:r>
            <a:r>
              <a:rPr lang="en-US" sz="2000" b="1" dirty="0">
                <a:solidFill>
                  <a:srgbClr val="002E6D"/>
                </a:solidFill>
                <a:latin typeface="Source Sans Pro" panose="020B0503030403020204" pitchFamily="34" charset="0"/>
                <a:cs typeface="Calibri" pitchFamily="34" charset="0"/>
              </a:rPr>
              <a:t>to deliver on federal contracts?</a:t>
            </a:r>
          </a:p>
        </p:txBody>
      </p:sp>
      <p:sp>
        <p:nvSpPr>
          <p:cNvPr id="12" name="Oval 11">
            <a:extLst>
              <a:ext uri="{FF2B5EF4-FFF2-40B4-BE49-F238E27FC236}">
                <a16:creationId xmlns:a16="http://schemas.microsoft.com/office/drawing/2014/main" id="{E673C74F-6DB8-4F14-A329-DCBF788F4E75}"/>
              </a:ext>
            </a:extLst>
          </p:cNvPr>
          <p:cNvSpPr/>
          <p:nvPr/>
        </p:nvSpPr>
        <p:spPr>
          <a:xfrm>
            <a:off x="2093969" y="2735638"/>
            <a:ext cx="675075" cy="675075"/>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balanced" dir="t"/>
          </a:scene3d>
          <a:sp3d>
            <a:bevelT w="88900" h="8890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FFFF"/>
                </a:solidFill>
                <a:latin typeface="Source Sans Pro" panose="020B0503030403020204"/>
              </a:rPr>
              <a:t>02</a:t>
            </a:r>
          </a:p>
        </p:txBody>
      </p:sp>
      <p:sp>
        <p:nvSpPr>
          <p:cNvPr id="8" name="TextBox 7">
            <a:extLst>
              <a:ext uri="{FF2B5EF4-FFF2-40B4-BE49-F238E27FC236}">
                <a16:creationId xmlns:a16="http://schemas.microsoft.com/office/drawing/2014/main" id="{0ED8044A-BAA4-44BA-A56A-28B98314B34D}"/>
              </a:ext>
            </a:extLst>
          </p:cNvPr>
          <p:cNvSpPr txBox="1"/>
          <p:nvPr/>
        </p:nvSpPr>
        <p:spPr>
          <a:xfrm>
            <a:off x="2902943" y="2891186"/>
            <a:ext cx="4361688" cy="400110"/>
          </a:xfrm>
          <a:prstGeom prst="rect">
            <a:avLst/>
          </a:prstGeom>
          <a:noFill/>
        </p:spPr>
        <p:txBody>
          <a:bodyPr wrap="square" rtlCol="0">
            <a:spAutoFit/>
          </a:bodyPr>
          <a:lstStyle/>
          <a:p>
            <a:pPr>
              <a:buSzPct val="100000"/>
              <a:defRPr/>
            </a:pPr>
            <a:r>
              <a:rPr lang="en-US" sz="2000" b="1" dirty="0">
                <a:solidFill>
                  <a:srgbClr val="002E6D"/>
                </a:solidFill>
                <a:latin typeface="Source Sans Pro" panose="020B0503030403020204" pitchFamily="34" charset="0"/>
                <a:cs typeface="Calibri" pitchFamily="34" charset="0"/>
              </a:rPr>
              <a:t>Do you have sufficient </a:t>
            </a:r>
            <a:r>
              <a:rPr lang="en-US" sz="2000" b="1" u="sng" dirty="0">
                <a:solidFill>
                  <a:srgbClr val="CC0000"/>
                </a:solidFill>
                <a:latin typeface="Source Sans Pro" panose="020B0503030403020204" pitchFamily="34" charset="0"/>
                <a:cs typeface="Calibri" pitchFamily="34" charset="0"/>
              </a:rPr>
              <a:t>CASH FLOW</a:t>
            </a:r>
            <a:r>
              <a:rPr lang="en-US" sz="2000" b="1" dirty="0">
                <a:solidFill>
                  <a:srgbClr val="002E6D"/>
                </a:solidFill>
                <a:latin typeface="Source Sans Pro" panose="020B0503030403020204" pitchFamily="34" charset="0"/>
                <a:cs typeface="Calibri" pitchFamily="34" charset="0"/>
              </a:rPr>
              <a:t>?</a:t>
            </a:r>
          </a:p>
        </p:txBody>
      </p:sp>
      <p:sp>
        <p:nvSpPr>
          <p:cNvPr id="13" name="Oval 12">
            <a:extLst>
              <a:ext uri="{FF2B5EF4-FFF2-40B4-BE49-F238E27FC236}">
                <a16:creationId xmlns:a16="http://schemas.microsoft.com/office/drawing/2014/main" id="{1EB46C38-CBBC-4C84-A1E7-A79598354D80}"/>
              </a:ext>
            </a:extLst>
          </p:cNvPr>
          <p:cNvSpPr/>
          <p:nvPr/>
        </p:nvSpPr>
        <p:spPr>
          <a:xfrm>
            <a:off x="2093969" y="3657514"/>
            <a:ext cx="675075" cy="675075"/>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balanced" dir="t"/>
          </a:scene3d>
          <a:sp3d>
            <a:bevelT w="88900" h="8890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FFFF"/>
                </a:solidFill>
                <a:latin typeface="Source Sans Pro" panose="020B0503030403020204"/>
              </a:rPr>
              <a:t>03</a:t>
            </a:r>
          </a:p>
        </p:txBody>
      </p:sp>
      <p:sp>
        <p:nvSpPr>
          <p:cNvPr id="10" name="TextBox 9">
            <a:extLst>
              <a:ext uri="{FF2B5EF4-FFF2-40B4-BE49-F238E27FC236}">
                <a16:creationId xmlns:a16="http://schemas.microsoft.com/office/drawing/2014/main" id="{750D50B3-2B17-40FE-8B94-0C8268BA475E}"/>
              </a:ext>
            </a:extLst>
          </p:cNvPr>
          <p:cNvSpPr txBox="1"/>
          <p:nvPr/>
        </p:nvSpPr>
        <p:spPr>
          <a:xfrm>
            <a:off x="2902944" y="3657732"/>
            <a:ext cx="4358916" cy="707886"/>
          </a:xfrm>
          <a:prstGeom prst="rect">
            <a:avLst/>
          </a:prstGeom>
          <a:noFill/>
        </p:spPr>
        <p:txBody>
          <a:bodyPr wrap="square" rtlCol="0">
            <a:spAutoFit/>
          </a:bodyPr>
          <a:lstStyle/>
          <a:p>
            <a:pPr>
              <a:spcAft>
                <a:spcPts val="150"/>
              </a:spcAft>
            </a:pPr>
            <a:r>
              <a:rPr lang="en-US" sz="2000" b="1" dirty="0">
                <a:solidFill>
                  <a:srgbClr val="002E6D"/>
                </a:solidFill>
                <a:latin typeface="Source Sans Pro" panose="020B0503030403020204" pitchFamily="34" charset="0"/>
                <a:cs typeface="Calibri" pitchFamily="34" charset="0"/>
              </a:rPr>
              <a:t>Do you have demonstrated </a:t>
            </a:r>
            <a:r>
              <a:rPr lang="en-US" sz="2000" b="1" u="sng" dirty="0">
                <a:solidFill>
                  <a:srgbClr val="CC0000"/>
                </a:solidFill>
                <a:latin typeface="Source Sans Pro" panose="020B0503030403020204" pitchFamily="34" charset="0"/>
                <a:cs typeface="Calibri" pitchFamily="34" charset="0"/>
              </a:rPr>
              <a:t>CAPABILITY</a:t>
            </a:r>
            <a:r>
              <a:rPr lang="en-US" sz="2000" b="1" dirty="0">
                <a:solidFill>
                  <a:schemeClr val="tx2"/>
                </a:solidFill>
                <a:latin typeface="Source Sans Pro" panose="020B0503030403020204" pitchFamily="34" charset="0"/>
                <a:cs typeface="Calibri" pitchFamily="34" charset="0"/>
              </a:rPr>
              <a:t> </a:t>
            </a:r>
            <a:r>
              <a:rPr lang="en-US" sz="2000" b="1" dirty="0">
                <a:solidFill>
                  <a:srgbClr val="002E6D"/>
                </a:solidFill>
                <a:latin typeface="Source Sans Pro" panose="020B0503030403020204" pitchFamily="34" charset="0"/>
                <a:cs typeface="Calibri" pitchFamily="34" charset="0"/>
              </a:rPr>
              <a:t>(past performance)?</a:t>
            </a:r>
          </a:p>
        </p:txBody>
      </p:sp>
      <p:sp>
        <p:nvSpPr>
          <p:cNvPr id="14" name="Oval 13">
            <a:extLst>
              <a:ext uri="{FF2B5EF4-FFF2-40B4-BE49-F238E27FC236}">
                <a16:creationId xmlns:a16="http://schemas.microsoft.com/office/drawing/2014/main" id="{C5A94883-CD87-4134-B502-8CDF74763E35}"/>
              </a:ext>
            </a:extLst>
          </p:cNvPr>
          <p:cNvSpPr/>
          <p:nvPr/>
        </p:nvSpPr>
        <p:spPr>
          <a:xfrm>
            <a:off x="2093969" y="4566834"/>
            <a:ext cx="675075" cy="675075"/>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balanced" dir="t"/>
          </a:scene3d>
          <a:sp3d>
            <a:bevelT w="88900" h="8890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FFFF"/>
                </a:solidFill>
                <a:latin typeface="Source Sans Pro" panose="020B0503030403020204"/>
              </a:rPr>
              <a:t>04</a:t>
            </a:r>
          </a:p>
        </p:txBody>
      </p:sp>
      <p:sp>
        <p:nvSpPr>
          <p:cNvPr id="9" name="TextBox 8">
            <a:extLst>
              <a:ext uri="{FF2B5EF4-FFF2-40B4-BE49-F238E27FC236}">
                <a16:creationId xmlns:a16="http://schemas.microsoft.com/office/drawing/2014/main" id="{6D41FF77-570D-40DF-A628-14A0C5FA2093}"/>
              </a:ext>
            </a:extLst>
          </p:cNvPr>
          <p:cNvSpPr txBox="1"/>
          <p:nvPr/>
        </p:nvSpPr>
        <p:spPr>
          <a:xfrm>
            <a:off x="2902945" y="4566833"/>
            <a:ext cx="4358915" cy="707886"/>
          </a:xfrm>
          <a:prstGeom prst="rect">
            <a:avLst/>
          </a:prstGeom>
          <a:noFill/>
        </p:spPr>
        <p:txBody>
          <a:bodyPr wrap="square" rtlCol="0">
            <a:spAutoFit/>
          </a:bodyPr>
          <a:lstStyle/>
          <a:p>
            <a:pPr>
              <a:buSzPct val="100000"/>
              <a:defRPr/>
            </a:pPr>
            <a:r>
              <a:rPr lang="en-US" sz="2000" b="1" dirty="0">
                <a:solidFill>
                  <a:srgbClr val="002E6D"/>
                </a:solidFill>
                <a:latin typeface="Source Sans Pro" panose="020B0503030403020204" pitchFamily="34" charset="0"/>
                <a:cs typeface="Calibri" pitchFamily="34" charset="0"/>
              </a:rPr>
              <a:t>Can you demonstrate successful </a:t>
            </a:r>
            <a:r>
              <a:rPr lang="en-US" sz="2000" b="1" u="sng" dirty="0">
                <a:solidFill>
                  <a:srgbClr val="CC0000"/>
                </a:solidFill>
                <a:latin typeface="Source Sans Pro" panose="020B0503030403020204" pitchFamily="34" charset="0"/>
                <a:cs typeface="Calibri" pitchFamily="34" charset="0"/>
              </a:rPr>
              <a:t>PAST PERFORMANCE</a:t>
            </a:r>
            <a:r>
              <a:rPr lang="en-US" sz="2000" b="1" dirty="0">
                <a:solidFill>
                  <a:srgbClr val="002E6D"/>
                </a:solidFill>
                <a:latin typeface="Source Sans Pro" panose="020B0503030403020204" pitchFamily="34" charset="0"/>
                <a:cs typeface="Calibri" pitchFamily="34" charset="0"/>
              </a:rPr>
              <a:t>?</a:t>
            </a:r>
          </a:p>
        </p:txBody>
      </p:sp>
      <p:sp>
        <p:nvSpPr>
          <p:cNvPr id="17" name="Oval 16">
            <a:extLst>
              <a:ext uri="{FF2B5EF4-FFF2-40B4-BE49-F238E27FC236}">
                <a16:creationId xmlns:a16="http://schemas.microsoft.com/office/drawing/2014/main" id="{A62A3319-FF6E-4EA7-94D7-CF5BBB93D8C4}"/>
              </a:ext>
            </a:extLst>
          </p:cNvPr>
          <p:cNvSpPr/>
          <p:nvPr/>
        </p:nvSpPr>
        <p:spPr>
          <a:xfrm>
            <a:off x="2093969" y="5470225"/>
            <a:ext cx="675075" cy="675075"/>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balanced" dir="t"/>
          </a:scene3d>
          <a:sp3d>
            <a:bevelT w="88900" h="8890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FFFF"/>
                </a:solidFill>
                <a:latin typeface="Source Sans Pro" panose="020B0503030403020204"/>
              </a:rPr>
              <a:t>05</a:t>
            </a:r>
          </a:p>
        </p:txBody>
      </p:sp>
      <p:sp>
        <p:nvSpPr>
          <p:cNvPr id="16" name="TextBox 15">
            <a:extLst>
              <a:ext uri="{FF2B5EF4-FFF2-40B4-BE49-F238E27FC236}">
                <a16:creationId xmlns:a16="http://schemas.microsoft.com/office/drawing/2014/main" id="{BA3AD786-0DD0-48A2-951D-86CDDB08B30D}"/>
              </a:ext>
            </a:extLst>
          </p:cNvPr>
          <p:cNvSpPr txBox="1"/>
          <p:nvPr/>
        </p:nvSpPr>
        <p:spPr>
          <a:xfrm>
            <a:off x="2902945" y="5465488"/>
            <a:ext cx="4361688" cy="707886"/>
          </a:xfrm>
          <a:prstGeom prst="rect">
            <a:avLst/>
          </a:prstGeom>
          <a:noFill/>
        </p:spPr>
        <p:txBody>
          <a:bodyPr wrap="square" rtlCol="0">
            <a:spAutoFit/>
          </a:bodyPr>
          <a:lstStyle/>
          <a:p>
            <a:pPr>
              <a:buSzPct val="100000"/>
              <a:defRPr/>
            </a:pPr>
            <a:r>
              <a:rPr lang="en-US" sz="2000" b="1" dirty="0">
                <a:solidFill>
                  <a:srgbClr val="002E6D"/>
                </a:solidFill>
                <a:latin typeface="Source Sans Pro" panose="020B0503030403020204" pitchFamily="34" charset="0"/>
                <a:cs typeface="Calibri" pitchFamily="34" charset="0"/>
              </a:rPr>
              <a:t>Are you open to </a:t>
            </a:r>
            <a:r>
              <a:rPr lang="en-US" sz="2000" b="1" u="sng" dirty="0">
                <a:solidFill>
                  <a:srgbClr val="CC0000"/>
                </a:solidFill>
                <a:latin typeface="Source Sans Pro" panose="020B0503030403020204" pitchFamily="34" charset="0"/>
                <a:cs typeface="Calibri" pitchFamily="34" charset="0"/>
              </a:rPr>
              <a:t>ADVICE</a:t>
            </a:r>
            <a:r>
              <a:rPr lang="en-US" sz="2000" b="1" dirty="0">
                <a:solidFill>
                  <a:schemeClr val="tx2"/>
                </a:solidFill>
                <a:latin typeface="Source Sans Pro" panose="020B0503030403020204" pitchFamily="34" charset="0"/>
                <a:cs typeface="Calibri" pitchFamily="34" charset="0"/>
              </a:rPr>
              <a:t> </a:t>
            </a:r>
            <a:r>
              <a:rPr lang="en-US" sz="2000" b="1" dirty="0">
                <a:solidFill>
                  <a:srgbClr val="002E6D"/>
                </a:solidFill>
                <a:latin typeface="Source Sans Pro" panose="020B0503030403020204" pitchFamily="34" charset="0"/>
                <a:cs typeface="Calibri" pitchFamily="34" charset="0"/>
              </a:rPr>
              <a:t>on growing your business? </a:t>
            </a:r>
          </a:p>
        </p:txBody>
      </p:sp>
      <p:sp>
        <p:nvSpPr>
          <p:cNvPr id="18" name="Rectangle  1">
            <a:extLst>
              <a:ext uri="{FF2B5EF4-FFF2-40B4-BE49-F238E27FC236}">
                <a16:creationId xmlns:a16="http://schemas.microsoft.com/office/drawing/2014/main" id="{925E85C2-9F88-429C-93DE-D3682073D2F3}"/>
              </a:ext>
              <a:ext uri="{C183D7F6-B498-43B3-948B-1728B52AA6E4}">
                <adec:decorative xmlns:adec="http://schemas.microsoft.com/office/drawing/2017/decorative" val="1"/>
              </a:ext>
            </a:extLst>
          </p:cNvPr>
          <p:cNvSpPr/>
          <p:nvPr/>
        </p:nvSpPr>
        <p:spPr>
          <a:xfrm flipV="1">
            <a:off x="5547360" y="1642191"/>
            <a:ext cx="1097280" cy="54864"/>
          </a:xfrm>
          <a:prstGeom prst="rect">
            <a:avLst/>
          </a:prstGeom>
          <a:solidFill>
            <a:srgbClr val="CC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ru-RU">
              <a:solidFill>
                <a:prstClr val="white"/>
              </a:solidFill>
              <a:latin typeface="Open Sans"/>
            </a:endParaRPr>
          </a:p>
        </p:txBody>
      </p:sp>
    </p:spTree>
    <p:extLst>
      <p:ext uri="{BB962C8B-B14F-4D97-AF65-F5344CB8AC3E}">
        <p14:creationId xmlns:p14="http://schemas.microsoft.com/office/powerpoint/2010/main" val="258722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animBg="1"/>
      <p:bldP spid="7" grpId="0"/>
      <p:bldP spid="12" grpId="0" animBg="1"/>
      <p:bldP spid="8" grpId="0"/>
      <p:bldP spid="13" grpId="0" animBg="1"/>
      <p:bldP spid="10" grpId="0"/>
      <p:bldP spid="14" grpId="0" animBg="1"/>
      <p:bldP spid="9" grpId="0"/>
      <p:bldP spid="17" grpId="0" animBg="1"/>
      <p:bldP spid="16"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50ED8-9ED8-4607-BDCA-D7EAC0200FF1}"/>
              </a:ext>
            </a:extLst>
          </p:cNvPr>
          <p:cNvSpPr>
            <a:spLocks noGrp="1"/>
          </p:cNvSpPr>
          <p:nvPr>
            <p:ph type="title"/>
          </p:nvPr>
        </p:nvSpPr>
        <p:spPr>
          <a:xfrm>
            <a:off x="2152650" y="234198"/>
            <a:ext cx="7886700" cy="598904"/>
          </a:xfrm>
        </p:spPr>
        <p:txBody>
          <a:bodyPr>
            <a:normAutofit/>
          </a:bodyPr>
          <a:lstStyle/>
          <a:p>
            <a:r>
              <a:rPr lang="en-US" sz="2800" dirty="0">
                <a:solidFill>
                  <a:srgbClr val="002E6D"/>
                </a:solidFill>
              </a:rPr>
              <a:t>Designated Socially Disadvantaged Criteria</a:t>
            </a:r>
          </a:p>
        </p:txBody>
      </p:sp>
      <p:sp>
        <p:nvSpPr>
          <p:cNvPr id="4" name="Slide Number Placeholder 3">
            <a:extLst>
              <a:ext uri="{FF2B5EF4-FFF2-40B4-BE49-F238E27FC236}">
                <a16:creationId xmlns:a16="http://schemas.microsoft.com/office/drawing/2014/main" id="{323DFDF6-D592-4E49-8F59-8581C9C5FD88}"/>
              </a:ext>
            </a:extLst>
          </p:cNvPr>
          <p:cNvSpPr>
            <a:spLocks noGrp="1"/>
          </p:cNvSpPr>
          <p:nvPr>
            <p:ph type="sldNum" sz="quarter" idx="12"/>
          </p:nvPr>
        </p:nvSpPr>
        <p:spPr/>
        <p:txBody>
          <a:bodyPr/>
          <a:lstStyle/>
          <a:p>
            <a:fld id="{B1AB44B9-F1EC-4F4B-88D4-413245C9CD3E}" type="slidenum">
              <a:rPr lang="en-US" smtClean="0"/>
              <a:t>18</a:t>
            </a:fld>
            <a:endParaRPr lang="en-US"/>
          </a:p>
        </p:txBody>
      </p:sp>
      <p:sp>
        <p:nvSpPr>
          <p:cNvPr id="17" name="Rectangle 16">
            <a:extLst>
              <a:ext uri="{FF2B5EF4-FFF2-40B4-BE49-F238E27FC236}">
                <a16:creationId xmlns:a16="http://schemas.microsoft.com/office/drawing/2014/main" id="{C6919BF5-B8AE-432F-BC9F-4D3F8706F465}"/>
              </a:ext>
            </a:extLst>
          </p:cNvPr>
          <p:cNvSpPr/>
          <p:nvPr/>
        </p:nvSpPr>
        <p:spPr>
          <a:xfrm>
            <a:off x="4670221" y="1309748"/>
            <a:ext cx="5045618" cy="475836"/>
          </a:xfrm>
          <a:prstGeom prst="rect">
            <a:avLst/>
          </a:prstGeom>
          <a:ln>
            <a:noFill/>
          </a:ln>
        </p:spPr>
        <p:txBody>
          <a:bodyPr wrap="square" lIns="91440" rIns="91440" bIns="45720">
            <a:spAutoFit/>
          </a:bodyPr>
          <a:lstStyle/>
          <a:p>
            <a:pPr>
              <a:lnSpc>
                <a:spcPct val="89000"/>
              </a:lnSpc>
            </a:pPr>
            <a:r>
              <a:rPr lang="en-US" sz="2800" b="1" dirty="0">
                <a:solidFill>
                  <a:srgbClr val="002E6D"/>
                </a:solidFill>
                <a:latin typeface="Source Sans Pro" panose="020B0503030403020204"/>
              </a:rPr>
              <a:t>Designated Groups</a:t>
            </a:r>
          </a:p>
        </p:txBody>
      </p:sp>
      <p:sp>
        <p:nvSpPr>
          <p:cNvPr id="6" name="Line 16">
            <a:extLst>
              <a:ext uri="{FF2B5EF4-FFF2-40B4-BE49-F238E27FC236}">
                <a16:creationId xmlns:a16="http://schemas.microsoft.com/office/drawing/2014/main" id="{D1C3F392-D1F1-4E00-8520-575BC2DC7C98}"/>
              </a:ext>
              <a:ext uri="{C183D7F6-B498-43B3-948B-1728B52AA6E4}">
                <adec:decorative xmlns:adec="http://schemas.microsoft.com/office/drawing/2017/decorative" val="1"/>
              </a:ext>
            </a:extLst>
          </p:cNvPr>
          <p:cNvSpPr>
            <a:spLocks noChangeShapeType="1"/>
          </p:cNvSpPr>
          <p:nvPr/>
        </p:nvSpPr>
        <p:spPr bwMode="auto">
          <a:xfrm>
            <a:off x="3847261" y="3120586"/>
            <a:ext cx="4389120" cy="0"/>
          </a:xfrm>
          <a:prstGeom prst="line">
            <a:avLst/>
          </a:prstGeom>
          <a:noFill/>
          <a:ln w="41275" cap="rnd">
            <a:solidFill>
              <a:srgbClr val="003E7F"/>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a:extLst>
              <a:ext uri="{FF2B5EF4-FFF2-40B4-BE49-F238E27FC236}">
                <a16:creationId xmlns:a16="http://schemas.microsoft.com/office/drawing/2014/main" id="{D39B4749-90AE-418D-A9A7-24A445747856}"/>
              </a:ext>
              <a:ext uri="{C183D7F6-B498-43B3-948B-1728B52AA6E4}">
                <adec:decorative xmlns:adec="http://schemas.microsoft.com/office/drawing/2017/decorative" val="1"/>
              </a:ext>
            </a:extLst>
          </p:cNvPr>
          <p:cNvGrpSpPr/>
          <p:nvPr/>
        </p:nvGrpSpPr>
        <p:grpSpPr>
          <a:xfrm>
            <a:off x="2026920" y="1993930"/>
            <a:ext cx="1836928" cy="1309922"/>
            <a:chOff x="658880" y="1679353"/>
            <a:chExt cx="1698530" cy="1413230"/>
          </a:xfrm>
          <a:effectLst>
            <a:outerShdw blurRad="50800" dist="38100" dir="2700000" algn="tl" rotWithShape="0">
              <a:prstClr val="black">
                <a:alpha val="40000"/>
              </a:prstClr>
            </a:outerShdw>
          </a:effectLst>
        </p:grpSpPr>
        <p:sp>
          <p:nvSpPr>
            <p:cNvPr id="12" name="Freeform 14">
              <a:extLst>
                <a:ext uri="{FF2B5EF4-FFF2-40B4-BE49-F238E27FC236}">
                  <a16:creationId xmlns:a16="http://schemas.microsoft.com/office/drawing/2014/main" id="{A2A970E2-5AE2-4445-879D-3CE13A3AAAB6}"/>
                </a:ext>
              </a:extLst>
            </p:cNvPr>
            <p:cNvSpPr>
              <a:spLocks/>
            </p:cNvSpPr>
            <p:nvPr/>
          </p:nvSpPr>
          <p:spPr bwMode="auto">
            <a:xfrm>
              <a:off x="658880" y="1679353"/>
              <a:ext cx="727183" cy="1413230"/>
            </a:xfrm>
            <a:custGeom>
              <a:avLst/>
              <a:gdLst>
                <a:gd name="T0" fmla="*/ 548 w 548"/>
                <a:gd name="T1" fmla="*/ 149 h 1065"/>
                <a:gd name="T2" fmla="*/ 548 w 548"/>
                <a:gd name="T3" fmla="*/ 0 h 1065"/>
                <a:gd name="T4" fmla="*/ 0 w 548"/>
                <a:gd name="T5" fmla="*/ 532 h 1065"/>
                <a:gd name="T6" fmla="*/ 548 w 548"/>
                <a:gd name="T7" fmla="*/ 1065 h 1065"/>
                <a:gd name="T8" fmla="*/ 548 w 548"/>
                <a:gd name="T9" fmla="*/ 916 h 1065"/>
              </a:gdLst>
              <a:ahLst/>
              <a:cxnLst>
                <a:cxn ang="0">
                  <a:pos x="T0" y="T1"/>
                </a:cxn>
                <a:cxn ang="0">
                  <a:pos x="T2" y="T3"/>
                </a:cxn>
                <a:cxn ang="0">
                  <a:pos x="T4" y="T5"/>
                </a:cxn>
                <a:cxn ang="0">
                  <a:pos x="T6" y="T7"/>
                </a:cxn>
                <a:cxn ang="0">
                  <a:pos x="T8" y="T9"/>
                </a:cxn>
              </a:cxnLst>
              <a:rect l="0" t="0" r="r" b="b"/>
              <a:pathLst>
                <a:path w="548" h="1065">
                  <a:moveTo>
                    <a:pt x="548" y="149"/>
                  </a:moveTo>
                  <a:lnTo>
                    <a:pt x="548" y="0"/>
                  </a:lnTo>
                  <a:lnTo>
                    <a:pt x="0" y="532"/>
                  </a:lnTo>
                  <a:lnTo>
                    <a:pt x="548" y="1065"/>
                  </a:lnTo>
                  <a:lnTo>
                    <a:pt x="548" y="916"/>
                  </a:lnTo>
                </a:path>
              </a:pathLst>
            </a:custGeom>
            <a:noFill/>
            <a:ln w="41275" cap="rnd">
              <a:solidFill>
                <a:srgbClr val="003E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15">
              <a:extLst>
                <a:ext uri="{FF2B5EF4-FFF2-40B4-BE49-F238E27FC236}">
                  <a16:creationId xmlns:a16="http://schemas.microsoft.com/office/drawing/2014/main" id="{796B5540-5277-44C2-A5A3-20D3FDE5346D}"/>
                </a:ext>
              </a:extLst>
            </p:cNvPr>
            <p:cNvSpPr>
              <a:spLocks noChangeShapeType="1"/>
            </p:cNvSpPr>
            <p:nvPr/>
          </p:nvSpPr>
          <p:spPr bwMode="auto">
            <a:xfrm flipH="1">
              <a:off x="1386063" y="1877073"/>
              <a:ext cx="971347" cy="0"/>
            </a:xfrm>
            <a:prstGeom prst="line">
              <a:avLst/>
            </a:prstGeom>
            <a:noFill/>
            <a:ln w="41275" cap="rnd">
              <a:solidFill>
                <a:srgbClr val="003E7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15">
              <a:extLst>
                <a:ext uri="{FF2B5EF4-FFF2-40B4-BE49-F238E27FC236}">
                  <a16:creationId xmlns:a16="http://schemas.microsoft.com/office/drawing/2014/main" id="{91D6A564-6513-40BA-B68D-A08A947B7348}"/>
                </a:ext>
              </a:extLst>
            </p:cNvPr>
            <p:cNvSpPr>
              <a:spLocks noChangeShapeType="1"/>
            </p:cNvSpPr>
            <p:nvPr/>
          </p:nvSpPr>
          <p:spPr bwMode="auto">
            <a:xfrm flipH="1">
              <a:off x="1386063" y="2894864"/>
              <a:ext cx="971347" cy="0"/>
            </a:xfrm>
            <a:prstGeom prst="line">
              <a:avLst/>
            </a:prstGeom>
            <a:noFill/>
            <a:ln w="41275" cap="rnd">
              <a:solidFill>
                <a:srgbClr val="003E7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5" name="Oval 14">
            <a:extLst>
              <a:ext uri="{FF2B5EF4-FFF2-40B4-BE49-F238E27FC236}">
                <a16:creationId xmlns:a16="http://schemas.microsoft.com/office/drawing/2014/main" id="{F29562A8-089D-451F-9FB3-46443D591ADC}"/>
              </a:ext>
            </a:extLst>
          </p:cNvPr>
          <p:cNvSpPr/>
          <p:nvPr/>
        </p:nvSpPr>
        <p:spPr>
          <a:xfrm>
            <a:off x="3847261" y="1757305"/>
            <a:ext cx="822960" cy="822960"/>
          </a:xfrm>
          <a:prstGeom prst="ellipse">
            <a:avLst/>
          </a:prstGeom>
          <a:solidFill>
            <a:srgbClr val="CC0000">
              <a:alpha val="80000"/>
            </a:srgbClr>
          </a:solidFill>
          <a:ln w="412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400" b="1" dirty="0">
                <a:solidFill>
                  <a:srgbClr val="FFFFFF"/>
                </a:solidFill>
                <a:latin typeface="Source Sans Pro" panose="020B0503030403020204"/>
              </a:rPr>
              <a:t>01</a:t>
            </a:r>
            <a:endParaRPr lang="en-US" b="1" dirty="0">
              <a:solidFill>
                <a:srgbClr val="FFFFFF"/>
              </a:solidFill>
              <a:latin typeface="Source Sans Pro" panose="020B0503030403020204"/>
            </a:endParaRPr>
          </a:p>
        </p:txBody>
      </p:sp>
      <p:sp>
        <p:nvSpPr>
          <p:cNvPr id="19" name="TextBox 18">
            <a:extLst>
              <a:ext uri="{FF2B5EF4-FFF2-40B4-BE49-F238E27FC236}">
                <a16:creationId xmlns:a16="http://schemas.microsoft.com/office/drawing/2014/main" id="{4582130A-4F54-43A9-B165-23087E9E51F4}"/>
              </a:ext>
            </a:extLst>
          </p:cNvPr>
          <p:cNvSpPr txBox="1"/>
          <p:nvPr/>
        </p:nvSpPr>
        <p:spPr>
          <a:xfrm>
            <a:off x="4710746" y="1844762"/>
            <a:ext cx="4667899" cy="1188018"/>
          </a:xfrm>
          <a:prstGeom prst="rect">
            <a:avLst/>
          </a:prstGeom>
          <a:noFill/>
        </p:spPr>
        <p:txBody>
          <a:bodyPr wrap="square" numCol="2" rtlCol="0">
            <a:spAutoFit/>
          </a:bodyPr>
          <a:lstStyle/>
          <a:p>
            <a:pPr marL="171450" indent="-171450">
              <a:lnSpc>
                <a:spcPct val="89000"/>
              </a:lnSpc>
              <a:buFont typeface="Arial" panose="020B0604020202020204" pitchFamily="34" charset="0"/>
              <a:buChar char="•"/>
            </a:pPr>
            <a:r>
              <a:rPr lang="en-US" sz="2000" dirty="0">
                <a:latin typeface="Source Sans Pro" panose="020B0503030403020204"/>
              </a:rPr>
              <a:t>Black American</a:t>
            </a:r>
          </a:p>
          <a:p>
            <a:pPr marL="171450" indent="-171450">
              <a:lnSpc>
                <a:spcPct val="89000"/>
              </a:lnSpc>
              <a:buFont typeface="Arial" panose="020B0604020202020204" pitchFamily="34" charset="0"/>
              <a:buChar char="•"/>
            </a:pPr>
            <a:r>
              <a:rPr lang="en-US" sz="2000" dirty="0">
                <a:latin typeface="Source Sans Pro" panose="020B0503030403020204"/>
              </a:rPr>
              <a:t>Asian Pacific American</a:t>
            </a:r>
          </a:p>
          <a:p>
            <a:pPr marL="171450" indent="-171450">
              <a:lnSpc>
                <a:spcPct val="89000"/>
              </a:lnSpc>
              <a:buFont typeface="Arial" panose="020B0604020202020204" pitchFamily="34" charset="0"/>
              <a:buChar char="•"/>
            </a:pPr>
            <a:r>
              <a:rPr lang="en-US" sz="2000" dirty="0">
                <a:latin typeface="Source Sans Pro" panose="020B0503030403020204"/>
              </a:rPr>
              <a:t>Hispanic American</a:t>
            </a:r>
          </a:p>
          <a:p>
            <a:pPr marL="171450" indent="-171450">
              <a:lnSpc>
                <a:spcPct val="89000"/>
              </a:lnSpc>
              <a:buFont typeface="Arial" panose="020B0604020202020204" pitchFamily="34" charset="0"/>
              <a:buChar char="•"/>
            </a:pPr>
            <a:r>
              <a:rPr lang="en-US" sz="2000" dirty="0">
                <a:latin typeface="Source Sans Pro" panose="020B0503030403020204"/>
              </a:rPr>
              <a:t>Native American</a:t>
            </a:r>
          </a:p>
          <a:p>
            <a:pPr marL="171450" indent="-171450">
              <a:lnSpc>
                <a:spcPct val="89000"/>
              </a:lnSpc>
              <a:buFont typeface="Arial" panose="020B0604020202020204" pitchFamily="34" charset="0"/>
              <a:buChar char="•"/>
            </a:pPr>
            <a:r>
              <a:rPr lang="en-US" sz="2000" dirty="0">
                <a:latin typeface="Source Sans Pro" panose="020B0503030403020204"/>
              </a:rPr>
              <a:t>Subcontinent Asian American</a:t>
            </a:r>
          </a:p>
        </p:txBody>
      </p:sp>
      <p:grpSp>
        <p:nvGrpSpPr>
          <p:cNvPr id="7" name="Group 6">
            <a:extLst>
              <a:ext uri="{FF2B5EF4-FFF2-40B4-BE49-F238E27FC236}">
                <a16:creationId xmlns:a16="http://schemas.microsoft.com/office/drawing/2014/main" id="{EA08B61C-A8DE-4E82-99ED-75521E58DA6C}"/>
              </a:ext>
              <a:ext uri="{C183D7F6-B498-43B3-948B-1728B52AA6E4}">
                <adec:decorative xmlns:adec="http://schemas.microsoft.com/office/drawing/2017/decorative" val="1"/>
              </a:ext>
            </a:extLst>
          </p:cNvPr>
          <p:cNvGrpSpPr/>
          <p:nvPr/>
        </p:nvGrpSpPr>
        <p:grpSpPr>
          <a:xfrm>
            <a:off x="8181383" y="2909521"/>
            <a:ext cx="1837944" cy="1309922"/>
            <a:chOff x="6657384" y="2438672"/>
            <a:chExt cx="1783643" cy="1309922"/>
          </a:xfrm>
          <a:effectLst>
            <a:outerShdw blurRad="50800" dist="38100" dir="2700000" algn="tl" rotWithShape="0">
              <a:prstClr val="black">
                <a:alpha val="40000"/>
              </a:prstClr>
            </a:outerShdw>
          </a:effectLst>
        </p:grpSpPr>
        <p:sp>
          <p:nvSpPr>
            <p:cNvPr id="8" name="Freeform 17">
              <a:extLst>
                <a:ext uri="{FF2B5EF4-FFF2-40B4-BE49-F238E27FC236}">
                  <a16:creationId xmlns:a16="http://schemas.microsoft.com/office/drawing/2014/main" id="{8D31505E-42C4-42F1-AB49-4FAE0EEDD7A6}"/>
                </a:ext>
              </a:extLst>
            </p:cNvPr>
            <p:cNvSpPr>
              <a:spLocks/>
            </p:cNvSpPr>
            <p:nvPr/>
          </p:nvSpPr>
          <p:spPr bwMode="auto">
            <a:xfrm>
              <a:off x="7634654" y="2438672"/>
              <a:ext cx="806373" cy="1309922"/>
            </a:xfrm>
            <a:custGeom>
              <a:avLst/>
              <a:gdLst>
                <a:gd name="T0" fmla="*/ 0 w 548"/>
                <a:gd name="T1" fmla="*/ 916 h 1071"/>
                <a:gd name="T2" fmla="*/ 0 w 548"/>
                <a:gd name="T3" fmla="*/ 1071 h 1071"/>
                <a:gd name="T4" fmla="*/ 548 w 548"/>
                <a:gd name="T5" fmla="*/ 533 h 1071"/>
                <a:gd name="T6" fmla="*/ 0 w 548"/>
                <a:gd name="T7" fmla="*/ 0 h 1071"/>
                <a:gd name="T8" fmla="*/ 0 w 548"/>
                <a:gd name="T9" fmla="*/ 155 h 1071"/>
              </a:gdLst>
              <a:ahLst/>
              <a:cxnLst>
                <a:cxn ang="0">
                  <a:pos x="T0" y="T1"/>
                </a:cxn>
                <a:cxn ang="0">
                  <a:pos x="T2" y="T3"/>
                </a:cxn>
                <a:cxn ang="0">
                  <a:pos x="T4" y="T5"/>
                </a:cxn>
                <a:cxn ang="0">
                  <a:pos x="T6" y="T7"/>
                </a:cxn>
                <a:cxn ang="0">
                  <a:pos x="T8" y="T9"/>
                </a:cxn>
              </a:cxnLst>
              <a:rect l="0" t="0" r="r" b="b"/>
              <a:pathLst>
                <a:path w="548" h="1071">
                  <a:moveTo>
                    <a:pt x="0" y="916"/>
                  </a:moveTo>
                  <a:lnTo>
                    <a:pt x="0" y="1071"/>
                  </a:lnTo>
                  <a:lnTo>
                    <a:pt x="548" y="533"/>
                  </a:lnTo>
                  <a:lnTo>
                    <a:pt x="0" y="0"/>
                  </a:lnTo>
                  <a:lnTo>
                    <a:pt x="0" y="155"/>
                  </a:lnTo>
                </a:path>
              </a:pathLst>
            </a:custGeom>
            <a:noFill/>
            <a:ln w="41275" cap="rnd">
              <a:solidFill>
                <a:srgbClr val="003E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18">
              <a:extLst>
                <a:ext uri="{FF2B5EF4-FFF2-40B4-BE49-F238E27FC236}">
                  <a16:creationId xmlns:a16="http://schemas.microsoft.com/office/drawing/2014/main" id="{1F6330BB-10DD-43F7-AD36-48F1B7C0DEEB}"/>
                </a:ext>
              </a:extLst>
            </p:cNvPr>
            <p:cNvSpPr>
              <a:spLocks noChangeShapeType="1"/>
            </p:cNvSpPr>
            <p:nvPr/>
          </p:nvSpPr>
          <p:spPr bwMode="auto">
            <a:xfrm>
              <a:off x="6657384" y="3536950"/>
              <a:ext cx="971347" cy="0"/>
            </a:xfrm>
            <a:prstGeom prst="line">
              <a:avLst/>
            </a:prstGeom>
            <a:noFill/>
            <a:ln w="41275" cap="rnd">
              <a:solidFill>
                <a:srgbClr val="003E7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19">
              <a:extLst>
                <a:ext uri="{FF2B5EF4-FFF2-40B4-BE49-F238E27FC236}">
                  <a16:creationId xmlns:a16="http://schemas.microsoft.com/office/drawing/2014/main" id="{E87AE5DA-C8B2-408A-9BA0-E42DFF145CC3}"/>
                </a:ext>
              </a:extLst>
            </p:cNvPr>
            <p:cNvSpPr>
              <a:spLocks noChangeShapeType="1"/>
            </p:cNvSpPr>
            <p:nvPr/>
          </p:nvSpPr>
          <p:spPr bwMode="auto">
            <a:xfrm flipH="1">
              <a:off x="6663307" y="2647483"/>
              <a:ext cx="971347" cy="0"/>
            </a:xfrm>
            <a:prstGeom prst="line">
              <a:avLst/>
            </a:prstGeom>
            <a:noFill/>
            <a:ln w="41275" cap="rnd">
              <a:solidFill>
                <a:srgbClr val="003E7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6" name="Oval 15">
            <a:extLst>
              <a:ext uri="{FF2B5EF4-FFF2-40B4-BE49-F238E27FC236}">
                <a16:creationId xmlns:a16="http://schemas.microsoft.com/office/drawing/2014/main" id="{A908EC8D-C6BE-4870-9FFC-338B1BF1B78E}"/>
              </a:ext>
            </a:extLst>
          </p:cNvPr>
          <p:cNvSpPr/>
          <p:nvPr/>
        </p:nvSpPr>
        <p:spPr>
          <a:xfrm>
            <a:off x="7364347" y="3607033"/>
            <a:ext cx="822960" cy="822960"/>
          </a:xfrm>
          <a:prstGeom prst="ellipse">
            <a:avLst/>
          </a:prstGeom>
          <a:solidFill>
            <a:srgbClr val="CC0000">
              <a:alpha val="80000"/>
            </a:srgbClr>
          </a:solidFill>
          <a:ln w="412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400" b="1" dirty="0">
                <a:solidFill>
                  <a:srgbClr val="FFFFFF"/>
                </a:solidFill>
                <a:latin typeface="Source Sans Pro" panose="020B0503030403020204"/>
              </a:rPr>
              <a:t>02</a:t>
            </a:r>
          </a:p>
        </p:txBody>
      </p:sp>
      <p:sp>
        <p:nvSpPr>
          <p:cNvPr id="18" name="Rectangle 17">
            <a:extLst>
              <a:ext uri="{FF2B5EF4-FFF2-40B4-BE49-F238E27FC236}">
                <a16:creationId xmlns:a16="http://schemas.microsoft.com/office/drawing/2014/main" id="{51029516-A5FB-491C-90C3-591D111FA72E}"/>
              </a:ext>
            </a:extLst>
          </p:cNvPr>
          <p:cNvSpPr/>
          <p:nvPr/>
        </p:nvSpPr>
        <p:spPr>
          <a:xfrm>
            <a:off x="2881340" y="3438824"/>
            <a:ext cx="2754803" cy="859338"/>
          </a:xfrm>
          <a:prstGeom prst="rect">
            <a:avLst/>
          </a:prstGeom>
          <a:ln>
            <a:noFill/>
          </a:ln>
        </p:spPr>
        <p:txBody>
          <a:bodyPr wrap="square" lIns="91440" rIns="91440" bIns="45720">
            <a:spAutoFit/>
          </a:bodyPr>
          <a:lstStyle/>
          <a:p>
            <a:pPr>
              <a:lnSpc>
                <a:spcPct val="89000"/>
              </a:lnSpc>
            </a:pPr>
            <a:r>
              <a:rPr lang="en-US" sz="2800" b="1" dirty="0">
                <a:solidFill>
                  <a:srgbClr val="002E6D"/>
                </a:solidFill>
                <a:latin typeface="Source Sans Pro" panose="020B0503030403020204"/>
              </a:rPr>
              <a:t>Non-Designated Group Criteria</a:t>
            </a:r>
            <a:r>
              <a:rPr lang="en-US" sz="2800" dirty="0">
                <a:solidFill>
                  <a:srgbClr val="002E6D"/>
                </a:solidFill>
              </a:rPr>
              <a:t> </a:t>
            </a:r>
          </a:p>
        </p:txBody>
      </p:sp>
      <p:sp>
        <p:nvSpPr>
          <p:cNvPr id="20" name="TextBox 19">
            <a:extLst>
              <a:ext uri="{FF2B5EF4-FFF2-40B4-BE49-F238E27FC236}">
                <a16:creationId xmlns:a16="http://schemas.microsoft.com/office/drawing/2014/main" id="{19F815C9-94AD-4496-89D4-D2F8649F070A}"/>
              </a:ext>
            </a:extLst>
          </p:cNvPr>
          <p:cNvSpPr txBox="1"/>
          <p:nvPr/>
        </p:nvSpPr>
        <p:spPr>
          <a:xfrm>
            <a:off x="2904405" y="4705889"/>
            <a:ext cx="6811434" cy="1461939"/>
          </a:xfrm>
          <a:prstGeom prst="rect">
            <a:avLst/>
          </a:prstGeom>
          <a:noFill/>
        </p:spPr>
        <p:txBody>
          <a:bodyPr wrap="square" numCol="2" spcCol="182880" rtlCol="0">
            <a:spAutoFit/>
          </a:bodyPr>
          <a:lstStyle/>
          <a:p>
            <a:pPr marL="171450" indent="-171450">
              <a:lnSpc>
                <a:spcPct val="89000"/>
              </a:lnSpc>
              <a:buFont typeface="Arial" panose="020B0604020202020204" pitchFamily="34" charset="0"/>
              <a:buChar char="•"/>
            </a:pPr>
            <a:r>
              <a:rPr lang="en-US" sz="2000" dirty="0">
                <a:latin typeface="Source Sans Pro" panose="020B0503030403020204"/>
              </a:rPr>
              <a:t>Preponderance of evidence</a:t>
            </a:r>
          </a:p>
          <a:p>
            <a:pPr marL="171450" indent="-171450">
              <a:lnSpc>
                <a:spcPct val="89000"/>
              </a:lnSpc>
              <a:buFont typeface="Arial" panose="020B0604020202020204" pitchFamily="34" charset="0"/>
              <a:buChar char="•"/>
            </a:pPr>
            <a:r>
              <a:rPr lang="en-US" sz="2000" dirty="0">
                <a:latin typeface="Source Sans Pro" panose="020B0503030403020204"/>
              </a:rPr>
              <a:t>Race, ethnicity, gender, physical handicap, long-term environmental issues</a:t>
            </a:r>
          </a:p>
          <a:p>
            <a:pPr marL="171450" indent="-171450">
              <a:lnSpc>
                <a:spcPct val="89000"/>
              </a:lnSpc>
              <a:buFont typeface="Arial" panose="020B0604020202020204" pitchFamily="34" charset="0"/>
              <a:buChar char="•"/>
            </a:pPr>
            <a:r>
              <a:rPr lang="en-US" sz="2000" dirty="0">
                <a:latin typeface="Source Sans Pro" panose="020B0503030403020204"/>
              </a:rPr>
              <a:t>Chronic and substantial</a:t>
            </a:r>
          </a:p>
          <a:p>
            <a:pPr marL="171450" indent="-171450">
              <a:lnSpc>
                <a:spcPct val="89000"/>
              </a:lnSpc>
              <a:buFont typeface="Arial" panose="020B0604020202020204" pitchFamily="34" charset="0"/>
              <a:buChar char="•"/>
            </a:pPr>
            <a:r>
              <a:rPr lang="en-US" sz="2000" dirty="0">
                <a:latin typeface="Source Sans Pro" panose="020B0503030403020204"/>
              </a:rPr>
              <a:t>Negative impact to business advancement</a:t>
            </a:r>
          </a:p>
        </p:txBody>
      </p:sp>
    </p:spTree>
    <p:extLst>
      <p:ext uri="{BB962C8B-B14F-4D97-AF65-F5344CB8AC3E}">
        <p14:creationId xmlns:p14="http://schemas.microsoft.com/office/powerpoint/2010/main" val="2165444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BCEE1-28E9-466C-9CDF-B7D56DECD764}"/>
              </a:ext>
            </a:extLst>
          </p:cNvPr>
          <p:cNvSpPr>
            <a:spLocks noGrp="1"/>
          </p:cNvSpPr>
          <p:nvPr>
            <p:ph type="title"/>
          </p:nvPr>
        </p:nvSpPr>
        <p:spPr>
          <a:xfrm>
            <a:off x="1731264" y="230584"/>
            <a:ext cx="8753856" cy="598904"/>
          </a:xfrm>
        </p:spPr>
        <p:txBody>
          <a:bodyPr>
            <a:normAutofit/>
          </a:bodyPr>
          <a:lstStyle/>
          <a:p>
            <a:r>
              <a:rPr lang="en-US" sz="2800" dirty="0">
                <a:solidFill>
                  <a:srgbClr val="002E6D"/>
                </a:solidFill>
              </a:rPr>
              <a:t>Economically Disadvantaged Requirements to Qualify</a:t>
            </a:r>
          </a:p>
        </p:txBody>
      </p:sp>
      <p:sp>
        <p:nvSpPr>
          <p:cNvPr id="4" name="Slide Number Placeholder 3">
            <a:extLst>
              <a:ext uri="{FF2B5EF4-FFF2-40B4-BE49-F238E27FC236}">
                <a16:creationId xmlns:a16="http://schemas.microsoft.com/office/drawing/2014/main" id="{D065BB9C-CDF4-4AA1-81B9-9A059760A6CE}"/>
              </a:ext>
            </a:extLst>
          </p:cNvPr>
          <p:cNvSpPr>
            <a:spLocks noGrp="1"/>
          </p:cNvSpPr>
          <p:nvPr>
            <p:ph type="sldNum" sz="quarter" idx="12"/>
          </p:nvPr>
        </p:nvSpPr>
        <p:spPr>
          <a:xfrm>
            <a:off x="8320510" y="6156627"/>
            <a:ext cx="2057400" cy="365125"/>
          </a:xfrm>
        </p:spPr>
        <p:txBody>
          <a:bodyPr/>
          <a:lstStyle/>
          <a:p>
            <a:fld id="{B1AB44B9-F1EC-4F4B-88D4-413245C9CD3E}" type="slidenum">
              <a:rPr lang="en-US" smtClean="0"/>
              <a:t>19</a:t>
            </a:fld>
            <a:endParaRPr lang="en-US" dirty="0"/>
          </a:p>
        </p:txBody>
      </p:sp>
      <p:pic>
        <p:nvPicPr>
          <p:cNvPr id="31" name="Picture 30" descr="Icon of money.">
            <a:extLst>
              <a:ext uri="{FF2B5EF4-FFF2-40B4-BE49-F238E27FC236}">
                <a16:creationId xmlns:a16="http://schemas.microsoft.com/office/drawing/2014/main" id="{790421A9-0EA8-4167-8B41-CAAD34A130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523" y="1225912"/>
            <a:ext cx="1005840" cy="1005840"/>
          </a:xfrm>
          <a:prstGeom prst="rect">
            <a:avLst/>
          </a:prstGeom>
        </p:spPr>
      </p:pic>
      <p:sp>
        <p:nvSpPr>
          <p:cNvPr id="12" name="Rectangle 11">
            <a:extLst>
              <a:ext uri="{FF2B5EF4-FFF2-40B4-BE49-F238E27FC236}">
                <a16:creationId xmlns:a16="http://schemas.microsoft.com/office/drawing/2014/main" id="{EDFB5389-14A3-41B4-A4BD-EF102D92FE54}"/>
              </a:ext>
            </a:extLst>
          </p:cNvPr>
          <p:cNvSpPr/>
          <p:nvPr/>
        </p:nvSpPr>
        <p:spPr>
          <a:xfrm>
            <a:off x="4466149" y="1230045"/>
            <a:ext cx="4902201" cy="731520"/>
          </a:xfrm>
          <a:prstGeom prst="rect">
            <a:avLst/>
          </a:prstGeom>
          <a:no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defTabSz="666734">
              <a:lnSpc>
                <a:spcPct val="90000"/>
              </a:lnSpc>
              <a:spcBef>
                <a:spcPct val="0"/>
              </a:spcBef>
              <a:spcAft>
                <a:spcPts val="200"/>
              </a:spcAft>
            </a:pPr>
            <a:r>
              <a:rPr lang="en-US" sz="2400" b="1" dirty="0">
                <a:solidFill>
                  <a:srgbClr val="002E6D"/>
                </a:solidFill>
                <a:latin typeface="Source Sans Pro" panose="020B0503030403020204" pitchFamily="34" charset="0"/>
                <a:cs typeface="Times New Roman" pitchFamily="18" charset="0"/>
              </a:rPr>
              <a:t>Personal net worth (assets minus liabilities) less than $850,000</a:t>
            </a:r>
            <a:endParaRPr lang="en-US" sz="2400" dirty="0">
              <a:solidFill>
                <a:srgbClr val="002E6D"/>
              </a:solidFill>
            </a:endParaRPr>
          </a:p>
        </p:txBody>
      </p:sp>
      <p:pic>
        <p:nvPicPr>
          <p:cNvPr id="32" name="Picture 31" descr="Icon of money.">
            <a:extLst>
              <a:ext uri="{FF2B5EF4-FFF2-40B4-BE49-F238E27FC236}">
                <a16:creationId xmlns:a16="http://schemas.microsoft.com/office/drawing/2014/main" id="{410AF314-92EF-456A-95E4-198522F679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88816" y="2481269"/>
            <a:ext cx="1518657" cy="1097280"/>
          </a:xfrm>
          <a:prstGeom prst="rect">
            <a:avLst/>
          </a:prstGeom>
        </p:spPr>
      </p:pic>
      <p:sp>
        <p:nvSpPr>
          <p:cNvPr id="10" name="Rectangle 9">
            <a:extLst>
              <a:ext uri="{FF2B5EF4-FFF2-40B4-BE49-F238E27FC236}">
                <a16:creationId xmlns:a16="http://schemas.microsoft.com/office/drawing/2014/main" id="{66290228-9526-4CA5-975A-0C45204C087F}"/>
              </a:ext>
            </a:extLst>
          </p:cNvPr>
          <p:cNvSpPr/>
          <p:nvPr/>
        </p:nvSpPr>
        <p:spPr>
          <a:xfrm>
            <a:off x="4466149" y="2495115"/>
            <a:ext cx="4902201" cy="728537"/>
          </a:xfrm>
          <a:prstGeom prst="rect">
            <a:avLst/>
          </a:prstGeom>
          <a:no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defTabSz="666734">
              <a:lnSpc>
                <a:spcPct val="90000"/>
              </a:lnSpc>
              <a:spcBef>
                <a:spcPct val="0"/>
              </a:spcBef>
              <a:spcAft>
                <a:spcPts val="200"/>
              </a:spcAft>
            </a:pPr>
            <a:r>
              <a:rPr lang="en-US" sz="2400" b="1" dirty="0">
                <a:solidFill>
                  <a:srgbClr val="002E6D"/>
                </a:solidFill>
                <a:latin typeface="Source Sans Pro" panose="020B0503030403020204" pitchFamily="34" charset="0"/>
                <a:cs typeface="Times New Roman" pitchFamily="18" charset="0"/>
              </a:rPr>
              <a:t>Three-year average income is $400,000 or less </a:t>
            </a:r>
          </a:p>
        </p:txBody>
      </p:sp>
      <p:pic>
        <p:nvPicPr>
          <p:cNvPr id="33" name="Picture 32" descr="Icon of a bar chart.">
            <a:extLst>
              <a:ext uri="{FF2B5EF4-FFF2-40B4-BE49-F238E27FC236}">
                <a16:creationId xmlns:a16="http://schemas.microsoft.com/office/drawing/2014/main" id="{8B9F28B8-F0C9-471C-823A-6C200301048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48524" y="3950963"/>
            <a:ext cx="1008361" cy="1005840"/>
          </a:xfrm>
          <a:prstGeom prst="rect">
            <a:avLst/>
          </a:prstGeom>
        </p:spPr>
      </p:pic>
      <p:sp>
        <p:nvSpPr>
          <p:cNvPr id="8" name="Rectangle 7">
            <a:extLst>
              <a:ext uri="{FF2B5EF4-FFF2-40B4-BE49-F238E27FC236}">
                <a16:creationId xmlns:a16="http://schemas.microsoft.com/office/drawing/2014/main" id="{E89FA9EE-82A9-4689-A8C6-1B7B30E8B979}"/>
              </a:ext>
            </a:extLst>
          </p:cNvPr>
          <p:cNvSpPr/>
          <p:nvPr/>
        </p:nvSpPr>
        <p:spPr>
          <a:xfrm>
            <a:off x="4466149" y="3908898"/>
            <a:ext cx="4902201" cy="731520"/>
          </a:xfrm>
          <a:prstGeom prst="rect">
            <a:avLst/>
          </a:prstGeom>
          <a:no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defTabSz="666734">
              <a:lnSpc>
                <a:spcPct val="90000"/>
              </a:lnSpc>
              <a:spcBef>
                <a:spcPct val="0"/>
              </a:spcBef>
              <a:spcAft>
                <a:spcPts val="200"/>
              </a:spcAft>
            </a:pPr>
            <a:r>
              <a:rPr lang="en-US" sz="2400" b="1" dirty="0">
                <a:solidFill>
                  <a:srgbClr val="002E6D"/>
                </a:solidFill>
                <a:latin typeface="Source Sans Pro" panose="020B0503030403020204" pitchFamily="34" charset="0"/>
                <a:cs typeface="Times New Roman" pitchFamily="18" charset="0"/>
              </a:rPr>
              <a:t>Fair market value of all assets is $6.5 million or less</a:t>
            </a:r>
          </a:p>
        </p:txBody>
      </p:sp>
      <p:cxnSp>
        <p:nvCxnSpPr>
          <p:cNvPr id="13" name="Straight Connector 12">
            <a:extLst>
              <a:ext uri="{FF2B5EF4-FFF2-40B4-BE49-F238E27FC236}">
                <a16:creationId xmlns:a16="http://schemas.microsoft.com/office/drawing/2014/main" id="{29CD3DF3-C17B-4C2F-A35B-74BF15004826}"/>
              </a:ext>
              <a:ext uri="{C183D7F6-B498-43B3-948B-1728B52AA6E4}">
                <adec:decorative xmlns:adec="http://schemas.microsoft.com/office/drawing/2017/decorative" val="1"/>
              </a:ext>
            </a:extLst>
          </p:cNvPr>
          <p:cNvCxnSpPr/>
          <p:nvPr/>
        </p:nvCxnSpPr>
        <p:spPr>
          <a:xfrm>
            <a:off x="5103934" y="2285327"/>
            <a:ext cx="3216576" cy="0"/>
          </a:xfrm>
          <a:prstGeom prst="line">
            <a:avLst/>
          </a:prstGeom>
          <a:ln w="19050">
            <a:solidFill>
              <a:srgbClr val="003E7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7721390-356B-493E-83C4-24659CC5963F}"/>
              </a:ext>
              <a:ext uri="{C183D7F6-B498-43B3-948B-1728B52AA6E4}">
                <adec:decorative xmlns:adec="http://schemas.microsoft.com/office/drawing/2017/decorative" val="1"/>
              </a:ext>
            </a:extLst>
          </p:cNvPr>
          <p:cNvCxnSpPr/>
          <p:nvPr/>
        </p:nvCxnSpPr>
        <p:spPr>
          <a:xfrm>
            <a:off x="5103934" y="3610030"/>
            <a:ext cx="3216576" cy="0"/>
          </a:xfrm>
          <a:prstGeom prst="line">
            <a:avLst/>
          </a:prstGeom>
          <a:ln w="19050">
            <a:solidFill>
              <a:srgbClr val="003E7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38A3BC6-ED38-4EF6-A1D6-39C85969181A}"/>
              </a:ext>
              <a:ext uri="{C183D7F6-B498-43B3-948B-1728B52AA6E4}">
                <adec:decorative xmlns:adec="http://schemas.microsoft.com/office/drawing/2017/decorative" val="1"/>
              </a:ext>
            </a:extLst>
          </p:cNvPr>
          <p:cNvCxnSpPr/>
          <p:nvPr/>
        </p:nvCxnSpPr>
        <p:spPr>
          <a:xfrm>
            <a:off x="5103934" y="5051974"/>
            <a:ext cx="3216576" cy="0"/>
          </a:xfrm>
          <a:prstGeom prst="line">
            <a:avLst/>
          </a:prstGeom>
          <a:ln w="19050">
            <a:solidFill>
              <a:srgbClr val="003E7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F58C155-DBF2-58AC-D7D3-D5A63A40DD4A}"/>
              </a:ext>
            </a:extLst>
          </p:cNvPr>
          <p:cNvSpPr txBox="1"/>
          <p:nvPr/>
        </p:nvSpPr>
        <p:spPr>
          <a:xfrm>
            <a:off x="3871491" y="5994400"/>
            <a:ext cx="4692366" cy="369332"/>
          </a:xfrm>
          <a:prstGeom prst="rect">
            <a:avLst/>
          </a:prstGeom>
          <a:noFill/>
        </p:spPr>
        <p:txBody>
          <a:bodyPr wrap="square" rtlCol="0">
            <a:spAutoFit/>
          </a:bodyPr>
          <a:lstStyle/>
          <a:p>
            <a:pPr algn="l"/>
            <a:r>
              <a:rPr lang="en-US" b="1">
                <a:solidFill>
                  <a:schemeClr val="accent5"/>
                </a:solidFill>
                <a:latin typeface="Source Sans Pro" panose="020B0503030403020204" pitchFamily="34" charset="0"/>
                <a:ea typeface="Source Sans Pro" panose="020B0503030403020204" pitchFamily="34" charset="0"/>
              </a:rPr>
              <a:t>87 FR 69118    Effective  December 19, 2022</a:t>
            </a:r>
            <a:endParaRPr lang="en-US" b="1" dirty="0">
              <a:solidFill>
                <a:schemeClr val="accent5"/>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7976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70" y="32302"/>
            <a:ext cx="10515600" cy="1325563"/>
          </a:xfrm>
        </p:spPr>
        <p:txBody>
          <a:bodyPr/>
          <a:lstStyle/>
          <a:p>
            <a:r>
              <a:rPr lang="en-US" dirty="0">
                <a:solidFill>
                  <a:srgbClr val="063C59"/>
                </a:solidFill>
                <a:latin typeface="Arial" charset="0"/>
                <a:ea typeface="Arial" charset="0"/>
                <a:cs typeface="Arial" charset="0"/>
              </a:rPr>
              <a:t>Webinar Etiquette</a:t>
            </a:r>
          </a:p>
        </p:txBody>
      </p:sp>
      <p:sp>
        <p:nvSpPr>
          <p:cNvPr id="3" name="Content Placeholder 2"/>
          <p:cNvSpPr>
            <a:spLocks noGrp="1"/>
          </p:cNvSpPr>
          <p:nvPr>
            <p:ph idx="1"/>
          </p:nvPr>
        </p:nvSpPr>
        <p:spPr>
          <a:xfrm>
            <a:off x="359216" y="1395573"/>
            <a:ext cx="11650532" cy="4351338"/>
          </a:xfrm>
        </p:spPr>
        <p:txBody>
          <a:bodyPr>
            <a:normAutofit/>
          </a:bodyPr>
          <a:lstStyle/>
          <a:p>
            <a:pPr marL="0" indent="0">
              <a:lnSpc>
                <a:spcPct val="150000"/>
              </a:lnSpc>
              <a:spcAft>
                <a:spcPts val="600"/>
              </a:spcAft>
              <a:buNone/>
            </a:pPr>
            <a:r>
              <a:rPr lang="en-US" sz="3200" b="1" dirty="0">
                <a:solidFill>
                  <a:schemeClr val="tx1">
                    <a:lumMod val="85000"/>
                    <a:lumOff val="15000"/>
                  </a:schemeClr>
                </a:solidFill>
                <a:latin typeface="Arial" charset="0"/>
                <a:ea typeface="Arial" charset="0"/>
                <a:cs typeface="Arial" charset="0"/>
              </a:rPr>
              <a:t>PLEASE</a:t>
            </a:r>
          </a:p>
          <a:p>
            <a:pPr lvl="1">
              <a:lnSpc>
                <a:spcPct val="100000"/>
              </a:lnSpc>
              <a:spcBef>
                <a:spcPts val="0"/>
              </a:spcBef>
              <a:spcAft>
                <a:spcPts val="1200"/>
              </a:spcAft>
              <a:buClr>
                <a:schemeClr val="tx1">
                  <a:lumMod val="85000"/>
                  <a:lumOff val="15000"/>
                </a:schemeClr>
              </a:buClr>
              <a:buFont typeface="Wingdings" charset="2"/>
              <a:buChar char="§"/>
            </a:pPr>
            <a:r>
              <a:rPr lang="en-US" dirty="0">
                <a:solidFill>
                  <a:schemeClr val="tx1">
                    <a:lumMod val="85000"/>
                    <a:lumOff val="15000"/>
                  </a:schemeClr>
                </a:solidFill>
                <a:latin typeface="Arial" charset="0"/>
                <a:ea typeface="Arial" charset="0"/>
                <a:cs typeface="Arial" charset="0"/>
              </a:rPr>
              <a:t>Log into the </a:t>
            </a:r>
            <a:r>
              <a:rPr lang="en-US" dirty="0" err="1">
                <a:solidFill>
                  <a:schemeClr val="tx1">
                    <a:lumMod val="85000"/>
                    <a:lumOff val="15000"/>
                  </a:schemeClr>
                </a:solidFill>
                <a:latin typeface="Arial" charset="0"/>
                <a:ea typeface="Arial" charset="0"/>
                <a:cs typeface="Arial" charset="0"/>
              </a:rPr>
              <a:t>GoToWebinar</a:t>
            </a:r>
            <a:r>
              <a:rPr lang="en-US" dirty="0">
                <a:solidFill>
                  <a:schemeClr val="tx1">
                    <a:lumMod val="85000"/>
                    <a:lumOff val="15000"/>
                  </a:schemeClr>
                </a:solidFill>
                <a:latin typeface="Arial" charset="0"/>
                <a:ea typeface="Arial" charset="0"/>
                <a:cs typeface="Arial" charset="0"/>
              </a:rPr>
              <a:t> session with the name that you registered with online</a:t>
            </a:r>
          </a:p>
          <a:p>
            <a:pPr lvl="1">
              <a:lnSpc>
                <a:spcPct val="100000"/>
              </a:lnSpc>
              <a:spcBef>
                <a:spcPts val="0"/>
              </a:spcBef>
              <a:spcAft>
                <a:spcPts val="1200"/>
              </a:spcAft>
              <a:buClr>
                <a:schemeClr val="tx1">
                  <a:lumMod val="85000"/>
                  <a:lumOff val="15000"/>
                </a:schemeClr>
              </a:buClr>
              <a:buFont typeface="Wingdings" charset="2"/>
              <a:buChar char="§"/>
            </a:pPr>
            <a:r>
              <a:rPr lang="en-US" dirty="0">
                <a:solidFill>
                  <a:schemeClr val="tx1">
                    <a:lumMod val="85000"/>
                    <a:lumOff val="15000"/>
                  </a:schemeClr>
                </a:solidFill>
                <a:latin typeface="Arial" charset="0"/>
                <a:ea typeface="Arial" charset="0"/>
                <a:cs typeface="Arial" charset="0"/>
              </a:rPr>
              <a:t>Place your phone or computer on MUTE</a:t>
            </a:r>
          </a:p>
          <a:p>
            <a:pPr lvl="1">
              <a:lnSpc>
                <a:spcPct val="100000"/>
              </a:lnSpc>
              <a:spcBef>
                <a:spcPts val="0"/>
              </a:spcBef>
              <a:spcAft>
                <a:spcPts val="1200"/>
              </a:spcAft>
              <a:buClr>
                <a:schemeClr val="tx1">
                  <a:lumMod val="85000"/>
                  <a:lumOff val="15000"/>
                </a:schemeClr>
              </a:buClr>
              <a:buFont typeface="Wingdings" charset="2"/>
              <a:buChar char="§"/>
            </a:pPr>
            <a:r>
              <a:rPr lang="en-US" dirty="0">
                <a:solidFill>
                  <a:schemeClr val="tx1">
                    <a:lumMod val="85000"/>
                    <a:lumOff val="15000"/>
                  </a:schemeClr>
                </a:solidFill>
                <a:latin typeface="Arial" charset="0"/>
                <a:ea typeface="Arial" charset="0"/>
                <a:cs typeface="Arial" charset="0"/>
              </a:rPr>
              <a:t>Use the QUESTIONS option to ask your question(s). </a:t>
            </a:r>
          </a:p>
          <a:p>
            <a:pPr lvl="2">
              <a:lnSpc>
                <a:spcPct val="100000"/>
              </a:lnSpc>
              <a:spcBef>
                <a:spcPts val="0"/>
              </a:spcBef>
              <a:spcAft>
                <a:spcPts val="1200"/>
              </a:spcAft>
              <a:buClr>
                <a:schemeClr val="tx1">
                  <a:lumMod val="85000"/>
                  <a:lumOff val="15000"/>
                </a:schemeClr>
              </a:buClr>
              <a:buFont typeface="Wingdings" charset="2"/>
              <a:buChar char="§"/>
            </a:pPr>
            <a:r>
              <a:rPr lang="en-US" dirty="0">
                <a:solidFill>
                  <a:schemeClr val="tx1">
                    <a:lumMod val="85000"/>
                    <a:lumOff val="15000"/>
                  </a:schemeClr>
                </a:solidFill>
                <a:latin typeface="Arial" charset="0"/>
                <a:ea typeface="Arial" charset="0"/>
                <a:cs typeface="Arial" charset="0"/>
              </a:rPr>
              <a:t>We will share the questions with our guest speaker who will respond to the group</a:t>
            </a:r>
          </a:p>
          <a:p>
            <a:pPr marL="0" indent="0">
              <a:lnSpc>
                <a:spcPct val="150000"/>
              </a:lnSpc>
              <a:spcAft>
                <a:spcPts val="600"/>
              </a:spcAft>
              <a:buNone/>
            </a:pPr>
            <a:r>
              <a:rPr lang="en-US" sz="3200" b="1" dirty="0">
                <a:solidFill>
                  <a:schemeClr val="tx1">
                    <a:lumMod val="85000"/>
                    <a:lumOff val="15000"/>
                  </a:schemeClr>
                </a:solidFill>
                <a:latin typeface="Arial" charset="0"/>
                <a:ea typeface="Arial" charset="0"/>
                <a:cs typeface="Arial" charset="0"/>
              </a:rPr>
              <a:t>THANK YOU!</a:t>
            </a:r>
            <a:endParaRPr lang="en-US" dirty="0"/>
          </a:p>
        </p:txBody>
      </p:sp>
      <p:sp>
        <p:nvSpPr>
          <p:cNvPr id="4" name="Date Placeholder 3">
            <a:extLst>
              <a:ext uri="{FF2B5EF4-FFF2-40B4-BE49-F238E27FC236}">
                <a16:creationId xmlns:a16="http://schemas.microsoft.com/office/drawing/2014/main" id="{C7CBFE79-E53D-DE4A-906C-7B256E1E1661}"/>
              </a:ext>
            </a:extLst>
          </p:cNvPr>
          <p:cNvSpPr txBox="1">
            <a:spLocks/>
          </p:cNvSpPr>
          <p:nvPr/>
        </p:nvSpPr>
        <p:spPr>
          <a:xfrm>
            <a:off x="10409464" y="6356350"/>
            <a:ext cx="8971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200" dirty="0">
                <a:solidFill>
                  <a:prstClr val="black"/>
                </a:solidFill>
                <a:latin typeface="Arial" panose="020B0604020202020204" pitchFamily="34" charset="0"/>
                <a:cs typeface="Arial" panose="020B0604020202020204" pitchFamily="34" charset="0"/>
              </a:rPr>
              <a:t>1/10/23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descr="Text&#10;&#10;Description automatically generated">
            <a:extLst>
              <a:ext uri="{FF2B5EF4-FFF2-40B4-BE49-F238E27FC236}">
                <a16:creationId xmlns:a16="http://schemas.microsoft.com/office/drawing/2014/main" id="{FCEED99D-E378-46A2-BD7B-F8F964430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09" y="5824753"/>
            <a:ext cx="1962637" cy="1000945"/>
          </a:xfrm>
          <a:prstGeom prst="rect">
            <a:avLst/>
          </a:prstGeom>
        </p:spPr>
      </p:pic>
    </p:spTree>
    <p:extLst>
      <p:ext uri="{BB962C8B-B14F-4D97-AF65-F5344CB8AC3E}">
        <p14:creationId xmlns:p14="http://schemas.microsoft.com/office/powerpoint/2010/main" val="1077763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03D6-893A-4F34-BC6C-62E5319B49F1}"/>
              </a:ext>
            </a:extLst>
          </p:cNvPr>
          <p:cNvSpPr>
            <a:spLocks noGrp="1"/>
          </p:cNvSpPr>
          <p:nvPr>
            <p:ph type="title"/>
          </p:nvPr>
        </p:nvSpPr>
        <p:spPr>
          <a:xfrm>
            <a:off x="2174302" y="233407"/>
            <a:ext cx="7886700" cy="598904"/>
          </a:xfrm>
        </p:spPr>
        <p:txBody>
          <a:bodyPr>
            <a:normAutofit/>
          </a:bodyPr>
          <a:lstStyle/>
          <a:p>
            <a:r>
              <a:rPr lang="en-US" sz="2800" dirty="0">
                <a:solidFill>
                  <a:srgbClr val="002E6D"/>
                </a:solidFill>
              </a:rPr>
              <a:t>8(a) Application Process</a:t>
            </a:r>
          </a:p>
        </p:txBody>
      </p:sp>
      <p:sp>
        <p:nvSpPr>
          <p:cNvPr id="4" name="Slide Number Placeholder 3">
            <a:extLst>
              <a:ext uri="{FF2B5EF4-FFF2-40B4-BE49-F238E27FC236}">
                <a16:creationId xmlns:a16="http://schemas.microsoft.com/office/drawing/2014/main" id="{F96401BA-E262-47AE-8087-EE9C32B6C0D9}"/>
              </a:ext>
            </a:extLst>
          </p:cNvPr>
          <p:cNvSpPr>
            <a:spLocks noGrp="1"/>
          </p:cNvSpPr>
          <p:nvPr>
            <p:ph type="sldNum" sz="quarter" idx="12"/>
          </p:nvPr>
        </p:nvSpPr>
        <p:spPr/>
        <p:txBody>
          <a:bodyPr/>
          <a:lstStyle/>
          <a:p>
            <a:fld id="{B1AB44B9-F1EC-4F4B-88D4-413245C9CD3E}" type="slidenum">
              <a:rPr lang="en-US" smtClean="0"/>
              <a:t>20</a:t>
            </a:fld>
            <a:endParaRPr lang="en-US" dirty="0"/>
          </a:p>
        </p:txBody>
      </p:sp>
      <p:pic>
        <p:nvPicPr>
          <p:cNvPr id="10" name="Picture 9" descr="Icon of a light bulb.">
            <a:extLst>
              <a:ext uri="{FF2B5EF4-FFF2-40B4-BE49-F238E27FC236}">
                <a16:creationId xmlns:a16="http://schemas.microsoft.com/office/drawing/2014/main" id="{33116EE4-3F10-407F-A6CA-E6F665A07F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30110" y="1130538"/>
            <a:ext cx="1270065" cy="1270065"/>
          </a:xfrm>
          <a:prstGeom prst="rect">
            <a:avLst/>
          </a:prstGeom>
        </p:spPr>
      </p:pic>
      <p:grpSp>
        <p:nvGrpSpPr>
          <p:cNvPr id="115" name="Group 70" descr="BEFORE APPLICATION&#10;Register for a DUNS number&#10;Identify NAICS code(s)&#10;Register with SAM">
            <a:extLst>
              <a:ext uri="{FF2B5EF4-FFF2-40B4-BE49-F238E27FC236}">
                <a16:creationId xmlns:a16="http://schemas.microsoft.com/office/drawing/2014/main" id="{A8BF6991-C4A9-4621-B524-3C7C9291A032}"/>
              </a:ext>
            </a:extLst>
          </p:cNvPr>
          <p:cNvGrpSpPr>
            <a:grpSpLocks/>
          </p:cNvGrpSpPr>
          <p:nvPr/>
        </p:nvGrpSpPr>
        <p:grpSpPr bwMode="auto">
          <a:xfrm>
            <a:off x="4095173" y="878441"/>
            <a:ext cx="6208716" cy="1354534"/>
            <a:chOff x="1306362" y="1856398"/>
            <a:chExt cx="7532171" cy="1803990"/>
          </a:xfrm>
        </p:grpSpPr>
        <p:sp>
          <p:nvSpPr>
            <p:cNvPr id="120" name="Freeform 26">
              <a:extLst>
                <a:ext uri="{FF2B5EF4-FFF2-40B4-BE49-F238E27FC236}">
                  <a16:creationId xmlns:a16="http://schemas.microsoft.com/office/drawing/2014/main" id="{62059F69-1A19-41FC-887C-8C1B6D967D4D}"/>
                </a:ext>
              </a:extLst>
            </p:cNvPr>
            <p:cNvSpPr>
              <a:spLocks/>
            </p:cNvSpPr>
            <p:nvPr/>
          </p:nvSpPr>
          <p:spPr bwMode="auto">
            <a:xfrm>
              <a:off x="1306362" y="2285688"/>
              <a:ext cx="212748" cy="223583"/>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a:lstStyle/>
            <a:p>
              <a:pPr>
                <a:defRPr/>
              </a:pPr>
              <a:endParaRPr lang="en-US" sz="1050" dirty="0">
                <a:solidFill>
                  <a:schemeClr val="accent6"/>
                </a:solidFill>
              </a:endParaRPr>
            </a:p>
          </p:txBody>
        </p:sp>
        <p:sp>
          <p:nvSpPr>
            <p:cNvPr id="117" name="TextBox 116">
              <a:extLst>
                <a:ext uri="{FF2B5EF4-FFF2-40B4-BE49-F238E27FC236}">
                  <a16:creationId xmlns:a16="http://schemas.microsoft.com/office/drawing/2014/main" id="{08ADA3FF-4D55-40EC-A4FA-8188EF86C2B8}"/>
                </a:ext>
              </a:extLst>
            </p:cNvPr>
            <p:cNvSpPr txBox="1"/>
            <p:nvPr/>
          </p:nvSpPr>
          <p:spPr>
            <a:xfrm>
              <a:off x="1865513" y="2587641"/>
              <a:ext cx="6973020" cy="1072747"/>
            </a:xfrm>
            <a:prstGeom prst="rect">
              <a:avLst/>
            </a:prstGeom>
            <a:noFill/>
          </p:spPr>
          <p:txBody>
            <a:bodyPr wrap="square">
              <a:spAutoFit/>
            </a:bodyPr>
            <a:lstStyle/>
            <a:p>
              <a:pPr marL="171450" indent="-171450">
                <a:lnSpc>
                  <a:spcPct val="120000"/>
                </a:lnSpc>
                <a:buFont typeface="Arial" panose="020B0604020202020204" pitchFamily="34" charset="0"/>
                <a:buChar char="•"/>
                <a:defRPr/>
              </a:pPr>
              <a:r>
                <a:rPr lang="en-US" sz="2000" dirty="0">
                  <a:latin typeface="Source Sans Pro" panose="020B0503030403020204"/>
                </a:rPr>
                <a:t>Identify NAICS code(s)</a:t>
              </a:r>
            </a:p>
            <a:p>
              <a:pPr marL="171450" indent="-171450">
                <a:lnSpc>
                  <a:spcPct val="120000"/>
                </a:lnSpc>
                <a:buFont typeface="Arial" panose="020B0604020202020204" pitchFamily="34" charset="0"/>
                <a:buChar char="•"/>
                <a:defRPr/>
              </a:pPr>
              <a:r>
                <a:rPr lang="en-US" sz="2000" dirty="0">
                  <a:latin typeface="Source Sans Pro" panose="020B0503030403020204"/>
                </a:rPr>
                <a:t>Register with SAM</a:t>
              </a:r>
            </a:p>
          </p:txBody>
        </p:sp>
        <p:sp>
          <p:nvSpPr>
            <p:cNvPr id="118" name="TextBox 117">
              <a:extLst>
                <a:ext uri="{FF2B5EF4-FFF2-40B4-BE49-F238E27FC236}">
                  <a16:creationId xmlns:a16="http://schemas.microsoft.com/office/drawing/2014/main" id="{EEAEC244-D2F8-4561-88C4-5F05A8449A0F}"/>
                </a:ext>
              </a:extLst>
            </p:cNvPr>
            <p:cNvSpPr txBox="1"/>
            <p:nvPr/>
          </p:nvSpPr>
          <p:spPr>
            <a:xfrm>
              <a:off x="1598350" y="1856398"/>
              <a:ext cx="4841522" cy="594323"/>
            </a:xfrm>
            <a:prstGeom prst="rect">
              <a:avLst/>
            </a:prstGeom>
            <a:noFill/>
          </p:spPr>
          <p:txBody>
            <a:bodyPr wrap="square" lIns="137132" tIns="68567" rIns="137132" bIns="68567">
              <a:spAutoFit/>
            </a:bodyPr>
            <a:lstStyle/>
            <a:p>
              <a:pPr algn="ctr">
                <a:defRPr/>
              </a:pPr>
              <a:r>
                <a:rPr lang="en-US" sz="2000" b="1" dirty="0">
                  <a:latin typeface="Source Sans Pro" panose="020B0503030403020204"/>
                  <a:cs typeface="Lato Regular"/>
                </a:rPr>
                <a:t>BEFORE APPLICATION</a:t>
              </a:r>
            </a:p>
          </p:txBody>
        </p:sp>
      </p:grpSp>
      <p:pic>
        <p:nvPicPr>
          <p:cNvPr id="12" name="Picture 11" descr="Icon of a computer monitor.">
            <a:extLst>
              <a:ext uri="{FF2B5EF4-FFF2-40B4-BE49-F238E27FC236}">
                <a16:creationId xmlns:a16="http://schemas.microsoft.com/office/drawing/2014/main" id="{66A69657-2BA7-4A78-8DC4-F2CCFA1E4D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33539" y="2794666"/>
            <a:ext cx="1371600" cy="1371600"/>
          </a:xfrm>
          <a:prstGeom prst="rect">
            <a:avLst/>
          </a:prstGeom>
        </p:spPr>
      </p:pic>
      <p:grpSp>
        <p:nvGrpSpPr>
          <p:cNvPr id="121" name="Group 76" descr="APPLY FOR CERTIFICATION&#10;Review application guide&#10;Gather supporting documentation&#10;Apply online at certify.SBA.gov">
            <a:extLst>
              <a:ext uri="{FF2B5EF4-FFF2-40B4-BE49-F238E27FC236}">
                <a16:creationId xmlns:a16="http://schemas.microsoft.com/office/drawing/2014/main" id="{E21A5A01-9BBA-4B80-8895-FF51BF655244}"/>
              </a:ext>
            </a:extLst>
          </p:cNvPr>
          <p:cNvGrpSpPr>
            <a:grpSpLocks/>
          </p:cNvGrpSpPr>
          <p:nvPr/>
        </p:nvGrpSpPr>
        <p:grpSpPr bwMode="auto">
          <a:xfrm>
            <a:off x="4018609" y="2823441"/>
            <a:ext cx="4739158" cy="1704124"/>
            <a:chOff x="1062257" y="3083786"/>
            <a:chExt cx="5562605" cy="2272790"/>
          </a:xfrm>
        </p:grpSpPr>
        <p:sp>
          <p:nvSpPr>
            <p:cNvPr id="126" name="Freeform 26">
              <a:extLst>
                <a:ext uri="{FF2B5EF4-FFF2-40B4-BE49-F238E27FC236}">
                  <a16:creationId xmlns:a16="http://schemas.microsoft.com/office/drawing/2014/main" id="{1A5DB1B3-479D-4713-B274-5EBDCF18B823}"/>
                </a:ext>
              </a:extLst>
            </p:cNvPr>
            <p:cNvSpPr>
              <a:spLocks/>
            </p:cNvSpPr>
            <p:nvPr/>
          </p:nvSpPr>
          <p:spPr bwMode="auto">
            <a:xfrm>
              <a:off x="1303195" y="3649791"/>
              <a:ext cx="212748" cy="222311"/>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a:lstStyle/>
            <a:p>
              <a:pPr>
                <a:defRPr/>
              </a:pPr>
              <a:endParaRPr lang="en-US" sz="1050" dirty="0">
                <a:solidFill>
                  <a:schemeClr val="accent6"/>
                </a:solidFill>
              </a:endParaRPr>
            </a:p>
          </p:txBody>
        </p:sp>
        <p:sp>
          <p:nvSpPr>
            <p:cNvPr id="123" name="TextBox 122">
              <a:extLst>
                <a:ext uri="{FF2B5EF4-FFF2-40B4-BE49-F238E27FC236}">
                  <a16:creationId xmlns:a16="http://schemas.microsoft.com/office/drawing/2014/main" id="{31D21E75-B37E-4402-90FA-F4596D58BBDB}"/>
                </a:ext>
              </a:extLst>
            </p:cNvPr>
            <p:cNvSpPr txBox="1"/>
            <p:nvPr/>
          </p:nvSpPr>
          <p:spPr>
            <a:xfrm>
              <a:off x="1830623" y="3789733"/>
              <a:ext cx="4794239" cy="1566843"/>
            </a:xfrm>
            <a:prstGeom prst="rect">
              <a:avLst/>
            </a:prstGeom>
            <a:noFill/>
          </p:spPr>
          <p:txBody>
            <a:bodyPr wrap="square">
              <a:spAutoFit/>
            </a:bodyPr>
            <a:lstStyle/>
            <a:p>
              <a:pPr marL="171450" indent="-171450">
                <a:lnSpc>
                  <a:spcPct val="120000"/>
                </a:lnSpc>
                <a:buFont typeface="Arial" panose="020B0604020202020204" pitchFamily="34" charset="0"/>
                <a:buChar char="•"/>
                <a:defRPr/>
              </a:pPr>
              <a:r>
                <a:rPr lang="en-US" sz="2000" dirty="0">
                  <a:latin typeface="Source Sans Pro" panose="020B0503030403020204"/>
                </a:rPr>
                <a:t>Review application guide</a:t>
              </a:r>
            </a:p>
            <a:p>
              <a:pPr marL="171450" indent="-171450">
                <a:lnSpc>
                  <a:spcPct val="120000"/>
                </a:lnSpc>
                <a:buFont typeface="Arial" panose="020B0604020202020204" pitchFamily="34" charset="0"/>
                <a:buChar char="•"/>
                <a:defRPr/>
              </a:pPr>
              <a:r>
                <a:rPr lang="en-US" sz="2000" dirty="0">
                  <a:latin typeface="Source Sans Pro" panose="020B0503030403020204"/>
                </a:rPr>
                <a:t>Gather supporting documentation</a:t>
              </a:r>
            </a:p>
            <a:p>
              <a:pPr marL="171450" indent="-171450">
                <a:lnSpc>
                  <a:spcPct val="120000"/>
                </a:lnSpc>
                <a:buFont typeface="Arial" panose="020B0604020202020204" pitchFamily="34" charset="0"/>
                <a:buChar char="•"/>
                <a:defRPr/>
              </a:pPr>
              <a:r>
                <a:rPr lang="en-US" sz="2000" dirty="0">
                  <a:latin typeface="Source Sans Pro" panose="020B0503030403020204"/>
                </a:rPr>
                <a:t>Apply online at </a:t>
              </a:r>
            </a:p>
          </p:txBody>
        </p:sp>
        <p:sp>
          <p:nvSpPr>
            <p:cNvPr id="124" name="TextBox 123">
              <a:extLst>
                <a:ext uri="{FF2B5EF4-FFF2-40B4-BE49-F238E27FC236}">
                  <a16:creationId xmlns:a16="http://schemas.microsoft.com/office/drawing/2014/main" id="{1F4854C7-F201-4399-961B-0F74E2395917}"/>
                </a:ext>
              </a:extLst>
            </p:cNvPr>
            <p:cNvSpPr txBox="1"/>
            <p:nvPr/>
          </p:nvSpPr>
          <p:spPr>
            <a:xfrm>
              <a:off x="1062257" y="3083786"/>
              <a:ext cx="5428197" cy="595164"/>
            </a:xfrm>
            <a:prstGeom prst="rect">
              <a:avLst/>
            </a:prstGeom>
            <a:noFill/>
          </p:spPr>
          <p:txBody>
            <a:bodyPr wrap="square" lIns="137132" tIns="68567" rIns="137132" bIns="68567">
              <a:spAutoFit/>
            </a:bodyPr>
            <a:lstStyle/>
            <a:p>
              <a:pPr algn="ctr">
                <a:defRPr/>
              </a:pPr>
              <a:r>
                <a:rPr lang="en-US" sz="2000" b="1" dirty="0">
                  <a:latin typeface="Source Sans Pro" panose="020B0503030403020204"/>
                  <a:cs typeface="Lato Regular"/>
                </a:rPr>
                <a:t>APPLY FOR CERTIFICATION</a:t>
              </a:r>
            </a:p>
          </p:txBody>
        </p:sp>
      </p:grpSp>
      <p:pic>
        <p:nvPicPr>
          <p:cNvPr id="1026" name="Picture 2" descr="certify.SBA.gov logo.">
            <a:hlinkClick r:id="rId5"/>
            <a:extLst>
              <a:ext uri="{FF2B5EF4-FFF2-40B4-BE49-F238E27FC236}">
                <a16:creationId xmlns:a16="http://schemas.microsoft.com/office/drawing/2014/main" id="{BD509902-698A-4072-A9B5-C011C5FBD69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08734" y="4187812"/>
            <a:ext cx="1642498" cy="2743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con of a handheld mobile device.">
            <a:extLst>
              <a:ext uri="{FF2B5EF4-FFF2-40B4-BE49-F238E27FC236}">
                <a16:creationId xmlns:a16="http://schemas.microsoft.com/office/drawing/2014/main" id="{ABFBFF2A-8DB5-4912-83DA-F74FF09DDA2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3539" y="4755471"/>
            <a:ext cx="1371600" cy="1371600"/>
          </a:xfrm>
          <a:prstGeom prst="rect">
            <a:avLst/>
          </a:prstGeom>
        </p:spPr>
      </p:pic>
      <p:grpSp>
        <p:nvGrpSpPr>
          <p:cNvPr id="127" name="Group 82" descr="RESOURCES&#10;Access resources on the Knowledge Base  &#10;For assistance, contact CERTIFY.SBA.GOV">
            <a:extLst>
              <a:ext uri="{FF2B5EF4-FFF2-40B4-BE49-F238E27FC236}">
                <a16:creationId xmlns:a16="http://schemas.microsoft.com/office/drawing/2014/main" id="{96B7963C-A124-4D51-99A5-F1AD7B2D9EE9}"/>
              </a:ext>
            </a:extLst>
          </p:cNvPr>
          <p:cNvGrpSpPr>
            <a:grpSpLocks/>
          </p:cNvGrpSpPr>
          <p:nvPr/>
        </p:nvGrpSpPr>
        <p:grpSpPr bwMode="auto">
          <a:xfrm>
            <a:off x="4182877" y="5010260"/>
            <a:ext cx="5616780" cy="1356900"/>
            <a:chOff x="1303195" y="4972868"/>
            <a:chExt cx="7489820" cy="1372179"/>
          </a:xfrm>
        </p:grpSpPr>
        <p:sp>
          <p:nvSpPr>
            <p:cNvPr id="132" name="Freeform 26">
              <a:extLst>
                <a:ext uri="{FF2B5EF4-FFF2-40B4-BE49-F238E27FC236}">
                  <a16:creationId xmlns:a16="http://schemas.microsoft.com/office/drawing/2014/main" id="{389DD864-0B60-49F1-A7C1-86BDA79BC4AA}"/>
                </a:ext>
              </a:extLst>
            </p:cNvPr>
            <p:cNvSpPr>
              <a:spLocks/>
            </p:cNvSpPr>
            <p:nvPr/>
          </p:nvSpPr>
          <p:spPr bwMode="auto">
            <a:xfrm>
              <a:off x="1303195" y="4972868"/>
              <a:ext cx="212747" cy="222312"/>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a:lstStyle/>
            <a:p>
              <a:pPr>
                <a:defRPr/>
              </a:pPr>
              <a:endParaRPr lang="en-US" sz="1050" dirty="0">
                <a:solidFill>
                  <a:schemeClr val="accent6"/>
                </a:solidFill>
              </a:endParaRPr>
            </a:p>
          </p:txBody>
        </p:sp>
        <p:sp>
          <p:nvSpPr>
            <p:cNvPr id="129" name="TextBox 128">
              <a:extLst>
                <a:ext uri="{FF2B5EF4-FFF2-40B4-BE49-F238E27FC236}">
                  <a16:creationId xmlns:a16="http://schemas.microsoft.com/office/drawing/2014/main" id="{690AB6DB-0B3C-464B-8855-AC9ACFAEAEDB}"/>
                </a:ext>
              </a:extLst>
            </p:cNvPr>
            <p:cNvSpPr txBox="1"/>
            <p:nvPr/>
          </p:nvSpPr>
          <p:spPr>
            <a:xfrm>
              <a:off x="1599577" y="5530500"/>
              <a:ext cx="7193438" cy="814547"/>
            </a:xfrm>
            <a:prstGeom prst="rect">
              <a:avLst/>
            </a:prstGeom>
            <a:noFill/>
          </p:spPr>
          <p:txBody>
            <a:bodyPr wrap="square">
              <a:spAutoFit/>
            </a:bodyPr>
            <a:lstStyle/>
            <a:p>
              <a:pPr marL="171450" indent="-171450">
                <a:lnSpc>
                  <a:spcPct val="120000"/>
                </a:lnSpc>
                <a:buFont typeface="Arial" panose="020B0604020202020204" pitchFamily="34" charset="0"/>
                <a:buChar char="•"/>
                <a:defRPr/>
              </a:pPr>
              <a:r>
                <a:rPr lang="en-US" sz="2000" dirty="0">
                  <a:latin typeface="Source Sans Pro" panose="020B0503030403020204"/>
                </a:rPr>
                <a:t>Access resources on the Knowledge Base  </a:t>
              </a:r>
            </a:p>
            <a:p>
              <a:pPr marL="171450" indent="-171450">
                <a:lnSpc>
                  <a:spcPct val="120000"/>
                </a:lnSpc>
                <a:buFont typeface="Arial" panose="020B0604020202020204" pitchFamily="34" charset="0"/>
                <a:buChar char="•"/>
                <a:defRPr/>
              </a:pPr>
              <a:r>
                <a:rPr lang="en-US" sz="2000" dirty="0">
                  <a:latin typeface="Source Sans Pro" panose="020B0503030403020204"/>
                </a:rPr>
                <a:t>For assistance, contact </a:t>
              </a:r>
            </a:p>
          </p:txBody>
        </p:sp>
        <p:sp>
          <p:nvSpPr>
            <p:cNvPr id="130" name="TextBox 129">
              <a:extLst>
                <a:ext uri="{FF2B5EF4-FFF2-40B4-BE49-F238E27FC236}">
                  <a16:creationId xmlns:a16="http://schemas.microsoft.com/office/drawing/2014/main" id="{066179E1-0295-4FA4-AD66-E210754C4356}"/>
                </a:ext>
              </a:extLst>
            </p:cNvPr>
            <p:cNvSpPr txBox="1"/>
            <p:nvPr/>
          </p:nvSpPr>
          <p:spPr>
            <a:xfrm>
              <a:off x="1501720" y="5004818"/>
              <a:ext cx="5327135" cy="451275"/>
            </a:xfrm>
            <a:prstGeom prst="rect">
              <a:avLst/>
            </a:prstGeom>
            <a:noFill/>
          </p:spPr>
          <p:txBody>
            <a:bodyPr wrap="square" lIns="137132" tIns="68567" rIns="137132" bIns="68567">
              <a:spAutoFit/>
            </a:bodyPr>
            <a:lstStyle/>
            <a:p>
              <a:pPr algn="ctr">
                <a:defRPr/>
              </a:pPr>
              <a:r>
                <a:rPr lang="en-US" sz="2000" b="1" dirty="0">
                  <a:latin typeface="Source Sans Pro" panose="020B0503030403020204"/>
                </a:rPr>
                <a:t>RESOURCES</a:t>
              </a:r>
            </a:p>
          </p:txBody>
        </p:sp>
      </p:grpSp>
      <p:pic>
        <p:nvPicPr>
          <p:cNvPr id="28" name="Picture 2" descr="certify.SBA.gov logo.">
            <a:hlinkClick r:id="rId5"/>
            <a:extLst>
              <a:ext uri="{FF2B5EF4-FFF2-40B4-BE49-F238E27FC236}">
                <a16:creationId xmlns:a16="http://schemas.microsoft.com/office/drawing/2014/main" id="{F265B6F8-40CB-485E-AE3C-6BED09DD09E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15269" y="6029035"/>
            <a:ext cx="1642498" cy="27432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1">
            <a:extLst>
              <a:ext uri="{FF2B5EF4-FFF2-40B4-BE49-F238E27FC236}">
                <a16:creationId xmlns:a16="http://schemas.microsoft.com/office/drawing/2014/main" id="{857ADBAB-C1B4-4C67-A847-9A6A7E0AC7C8}"/>
              </a:ext>
              <a:ext uri="{C183D7F6-B498-43B3-948B-1728B52AA6E4}">
                <adec:decorative xmlns:adec="http://schemas.microsoft.com/office/drawing/2017/decorative" val="1"/>
              </a:ext>
            </a:extLst>
          </p:cNvPr>
          <p:cNvSpPr/>
          <p:nvPr/>
        </p:nvSpPr>
        <p:spPr>
          <a:xfrm flipV="1">
            <a:off x="5777167" y="1338457"/>
            <a:ext cx="1097280" cy="54864"/>
          </a:xfrm>
          <a:prstGeom prst="rect">
            <a:avLst/>
          </a:prstGeom>
          <a:solidFill>
            <a:srgbClr val="CC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ru-RU">
              <a:solidFill>
                <a:prstClr val="white"/>
              </a:solidFill>
              <a:latin typeface="Open Sans"/>
            </a:endParaRPr>
          </a:p>
        </p:txBody>
      </p:sp>
      <p:sp>
        <p:nvSpPr>
          <p:cNvPr id="34" name="Rectangle  1">
            <a:extLst>
              <a:ext uri="{FF2B5EF4-FFF2-40B4-BE49-F238E27FC236}">
                <a16:creationId xmlns:a16="http://schemas.microsoft.com/office/drawing/2014/main" id="{652C786C-C1B2-4CC6-A781-A30836FD5715}"/>
              </a:ext>
              <a:ext uri="{C183D7F6-B498-43B3-948B-1728B52AA6E4}">
                <adec:decorative xmlns:adec="http://schemas.microsoft.com/office/drawing/2017/decorative" val="1"/>
              </a:ext>
            </a:extLst>
          </p:cNvPr>
          <p:cNvSpPr/>
          <p:nvPr/>
        </p:nvSpPr>
        <p:spPr>
          <a:xfrm flipV="1">
            <a:off x="5773298" y="3297892"/>
            <a:ext cx="1097280" cy="54864"/>
          </a:xfrm>
          <a:prstGeom prst="rect">
            <a:avLst/>
          </a:prstGeom>
          <a:solidFill>
            <a:srgbClr val="CC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ru-RU">
              <a:solidFill>
                <a:prstClr val="white"/>
              </a:solidFill>
              <a:latin typeface="Open Sans"/>
            </a:endParaRPr>
          </a:p>
        </p:txBody>
      </p:sp>
      <p:sp>
        <p:nvSpPr>
          <p:cNvPr id="35" name="Rectangle  1">
            <a:extLst>
              <a:ext uri="{FF2B5EF4-FFF2-40B4-BE49-F238E27FC236}">
                <a16:creationId xmlns:a16="http://schemas.microsoft.com/office/drawing/2014/main" id="{65084AFE-B78F-4CE2-B69E-46E748703133}"/>
              </a:ext>
              <a:ext uri="{C183D7F6-B498-43B3-948B-1728B52AA6E4}">
                <adec:decorative xmlns:adec="http://schemas.microsoft.com/office/drawing/2017/decorative" val="1"/>
              </a:ext>
            </a:extLst>
          </p:cNvPr>
          <p:cNvSpPr/>
          <p:nvPr/>
        </p:nvSpPr>
        <p:spPr>
          <a:xfrm flipV="1">
            <a:off x="5777167" y="5494640"/>
            <a:ext cx="1097280" cy="54864"/>
          </a:xfrm>
          <a:prstGeom prst="rect">
            <a:avLst/>
          </a:prstGeom>
          <a:solidFill>
            <a:srgbClr val="CC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ru-RU">
              <a:solidFill>
                <a:prstClr val="white"/>
              </a:solidFill>
              <a:latin typeface="Open Sans"/>
            </a:endParaRPr>
          </a:p>
        </p:txBody>
      </p:sp>
    </p:spTree>
    <p:extLst>
      <p:ext uri="{BB962C8B-B14F-4D97-AF65-F5344CB8AC3E}">
        <p14:creationId xmlns:p14="http://schemas.microsoft.com/office/powerpoint/2010/main" val="30270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C8429D0-F1D3-4556-BD75-FCF319E7349D}"/>
              </a:ext>
            </a:extLst>
          </p:cNvPr>
          <p:cNvSpPr>
            <a:spLocks noGrp="1"/>
          </p:cNvSpPr>
          <p:nvPr>
            <p:ph type="title"/>
          </p:nvPr>
        </p:nvSpPr>
        <p:spPr>
          <a:xfrm>
            <a:off x="2152650" y="349558"/>
            <a:ext cx="7886700" cy="598904"/>
          </a:xfrm>
        </p:spPr>
        <p:txBody>
          <a:bodyPr>
            <a:normAutofit fontScale="90000"/>
          </a:bodyPr>
          <a:lstStyle/>
          <a:p>
            <a:r>
              <a:rPr lang="en-US" dirty="0"/>
              <a:t>Certification</a:t>
            </a:r>
          </a:p>
        </p:txBody>
      </p:sp>
      <p:sp>
        <p:nvSpPr>
          <p:cNvPr id="51" name="Slide Number Placeholder 2">
            <a:extLst>
              <a:ext uri="{FF2B5EF4-FFF2-40B4-BE49-F238E27FC236}">
                <a16:creationId xmlns:a16="http://schemas.microsoft.com/office/drawing/2014/main" id="{687F2D7C-0966-468D-818C-1A7EB5923C3F}"/>
              </a:ext>
            </a:extLst>
          </p:cNvPr>
          <p:cNvSpPr>
            <a:spLocks noGrp="1"/>
          </p:cNvSpPr>
          <p:nvPr>
            <p:ph type="sldNum" sz="quarter" idx="12"/>
          </p:nvPr>
        </p:nvSpPr>
        <p:spPr/>
        <p:txBody>
          <a:bodyPr/>
          <a:lstStyle/>
          <a:p>
            <a:fld id="{A010D1D2-A5C5-4520-877C-7F28899EB247}" type="slidenum">
              <a:rPr lang="en-US" smtClean="0"/>
              <a:pPr/>
              <a:t>21</a:t>
            </a:fld>
            <a:endParaRPr lang="en-US" dirty="0"/>
          </a:p>
        </p:txBody>
      </p:sp>
      <p:pic>
        <p:nvPicPr>
          <p:cNvPr id="2050" name="Picture 2" descr="certify.SBA.gov logo">
            <a:hlinkClick r:id="rId3"/>
            <a:extLst>
              <a:ext uri="{FF2B5EF4-FFF2-40B4-BE49-F238E27FC236}">
                <a16:creationId xmlns:a16="http://schemas.microsoft.com/office/drawing/2014/main" id="{02AE0AC1-721A-4830-AF6D-CA43AD35165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79752" y="231382"/>
            <a:ext cx="3832497" cy="640080"/>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FED334FB-6970-46D7-A9D0-EEC5CF875A7D}"/>
              </a:ext>
            </a:extLst>
          </p:cNvPr>
          <p:cNvSpPr txBox="1"/>
          <p:nvPr/>
        </p:nvSpPr>
        <p:spPr>
          <a:xfrm>
            <a:off x="6359032" y="1129477"/>
            <a:ext cx="3203121" cy="461665"/>
          </a:xfrm>
          <a:prstGeom prst="rect">
            <a:avLst/>
          </a:prstGeom>
          <a:noFill/>
        </p:spPr>
        <p:txBody>
          <a:bodyPr wrap="none" rtlCol="0">
            <a:spAutoFit/>
          </a:bodyPr>
          <a:lstStyle/>
          <a:p>
            <a:r>
              <a:rPr lang="en-US" sz="2400" b="1" dirty="0">
                <a:solidFill>
                  <a:srgbClr val="CC0000"/>
                </a:solidFill>
                <a:latin typeface="Source Sans Pro" panose="020B0503030403020204"/>
              </a:rPr>
              <a:t>SBA Certification Portal</a:t>
            </a:r>
            <a:endParaRPr lang="id-ID" sz="2400" b="1" dirty="0">
              <a:solidFill>
                <a:srgbClr val="CC0000"/>
              </a:solidFill>
              <a:latin typeface="Source Sans Pro" panose="020B0503030403020204"/>
            </a:endParaRPr>
          </a:p>
        </p:txBody>
      </p:sp>
      <p:sp>
        <p:nvSpPr>
          <p:cNvPr id="101" name="TextBox 100">
            <a:extLst>
              <a:ext uri="{FF2B5EF4-FFF2-40B4-BE49-F238E27FC236}">
                <a16:creationId xmlns:a16="http://schemas.microsoft.com/office/drawing/2014/main" id="{D4EDA062-D694-4D38-946A-D01E705447B4}"/>
              </a:ext>
            </a:extLst>
          </p:cNvPr>
          <p:cNvSpPr txBox="1"/>
          <p:nvPr/>
        </p:nvSpPr>
        <p:spPr>
          <a:xfrm>
            <a:off x="6404220" y="1554154"/>
            <a:ext cx="3616198" cy="1323439"/>
          </a:xfrm>
          <a:prstGeom prst="rect">
            <a:avLst/>
          </a:prstGeom>
          <a:noFill/>
        </p:spPr>
        <p:txBody>
          <a:bodyPr wrap="square" rtlCol="0">
            <a:spAutoFit/>
          </a:bodyPr>
          <a:lstStyle>
            <a:defPPr>
              <a:defRPr lang="en-US"/>
            </a:defPPr>
            <a:lvl1pPr>
              <a:lnSpc>
                <a:spcPct val="100000"/>
              </a:lnSpc>
              <a:defRPr sz="1600">
                <a:latin typeface="Source Sans Pro" panose="020B0503030403020204"/>
              </a:defRPr>
            </a:lvl1pPr>
          </a:lstStyle>
          <a:p>
            <a:r>
              <a:rPr lang="en-US" sz="2000" dirty="0"/>
              <a:t>SBA’s certification portal where businesses can submit documents to seek SBA certifications</a:t>
            </a:r>
          </a:p>
        </p:txBody>
      </p:sp>
      <p:sp>
        <p:nvSpPr>
          <p:cNvPr id="76" name="TextBox 75">
            <a:extLst>
              <a:ext uri="{FF2B5EF4-FFF2-40B4-BE49-F238E27FC236}">
                <a16:creationId xmlns:a16="http://schemas.microsoft.com/office/drawing/2014/main" id="{BA5A3372-20DD-41EF-B783-D1D308BFE003}"/>
              </a:ext>
            </a:extLst>
          </p:cNvPr>
          <p:cNvSpPr txBox="1"/>
          <p:nvPr/>
        </p:nvSpPr>
        <p:spPr>
          <a:xfrm>
            <a:off x="6404220" y="2997041"/>
            <a:ext cx="2818400" cy="461665"/>
          </a:xfrm>
          <a:prstGeom prst="rect">
            <a:avLst/>
          </a:prstGeom>
          <a:noFill/>
        </p:spPr>
        <p:txBody>
          <a:bodyPr wrap="none" rtlCol="0">
            <a:spAutoFit/>
          </a:bodyPr>
          <a:lstStyle>
            <a:defPPr>
              <a:defRPr lang="en-US"/>
            </a:defPPr>
            <a:lvl1pPr>
              <a:defRPr sz="1200" b="1">
                <a:solidFill>
                  <a:srgbClr val="002E6D"/>
                </a:solidFill>
                <a:latin typeface="Source Sans Pro" panose="020B0503030403020204"/>
              </a:defRPr>
            </a:lvl1pPr>
          </a:lstStyle>
          <a:p>
            <a:r>
              <a:rPr lang="en-US" sz="2400" dirty="0"/>
              <a:t>Automatic Migration</a:t>
            </a:r>
            <a:endParaRPr lang="id-ID" sz="2400" dirty="0"/>
          </a:p>
        </p:txBody>
      </p:sp>
      <p:sp>
        <p:nvSpPr>
          <p:cNvPr id="75" name="TextBox 74">
            <a:extLst>
              <a:ext uri="{FF2B5EF4-FFF2-40B4-BE49-F238E27FC236}">
                <a16:creationId xmlns:a16="http://schemas.microsoft.com/office/drawing/2014/main" id="{4174CA30-EF65-4478-938E-DB331F61139B}"/>
              </a:ext>
            </a:extLst>
          </p:cNvPr>
          <p:cNvSpPr txBox="1"/>
          <p:nvPr/>
        </p:nvSpPr>
        <p:spPr>
          <a:xfrm>
            <a:off x="6404220" y="3412631"/>
            <a:ext cx="3616198" cy="707886"/>
          </a:xfrm>
          <a:prstGeom prst="rect">
            <a:avLst/>
          </a:prstGeom>
          <a:noFill/>
        </p:spPr>
        <p:txBody>
          <a:bodyPr wrap="square" rtlCol="0">
            <a:spAutoFit/>
          </a:bodyPr>
          <a:lstStyle>
            <a:defPPr>
              <a:defRPr lang="en-US"/>
            </a:defPPr>
            <a:lvl1pPr>
              <a:lnSpc>
                <a:spcPct val="100000"/>
              </a:lnSpc>
              <a:defRPr sz="1600">
                <a:latin typeface="Source Sans Pro" panose="020B0503030403020204"/>
              </a:defRPr>
            </a:lvl1pPr>
          </a:lstStyle>
          <a:p>
            <a:r>
              <a:rPr lang="en-US" sz="2000" dirty="0"/>
              <a:t>Pulls business information from SAM.gov</a:t>
            </a:r>
          </a:p>
        </p:txBody>
      </p:sp>
      <p:sp>
        <p:nvSpPr>
          <p:cNvPr id="86" name="TextBox 85">
            <a:extLst>
              <a:ext uri="{FF2B5EF4-FFF2-40B4-BE49-F238E27FC236}">
                <a16:creationId xmlns:a16="http://schemas.microsoft.com/office/drawing/2014/main" id="{96811E06-B8C1-41D8-B309-646B06A57C71}"/>
              </a:ext>
            </a:extLst>
          </p:cNvPr>
          <p:cNvSpPr txBox="1"/>
          <p:nvPr/>
        </p:nvSpPr>
        <p:spPr>
          <a:xfrm>
            <a:off x="6404221" y="4293378"/>
            <a:ext cx="1906291" cy="461665"/>
          </a:xfrm>
          <a:prstGeom prst="rect">
            <a:avLst/>
          </a:prstGeom>
          <a:noFill/>
        </p:spPr>
        <p:txBody>
          <a:bodyPr wrap="none" rtlCol="0">
            <a:spAutoFit/>
          </a:bodyPr>
          <a:lstStyle>
            <a:defPPr>
              <a:defRPr lang="en-US"/>
            </a:defPPr>
            <a:lvl1pPr>
              <a:defRPr sz="1200" b="1">
                <a:solidFill>
                  <a:srgbClr val="CC0000"/>
                </a:solidFill>
                <a:latin typeface="Source Sans Pro" panose="020B0503030403020204"/>
              </a:defRPr>
            </a:lvl1pPr>
          </a:lstStyle>
          <a:p>
            <a:r>
              <a:rPr lang="en-US" sz="2400" dirty="0"/>
              <a:t>Online Forms</a:t>
            </a:r>
            <a:endParaRPr lang="id-ID" sz="2400" dirty="0"/>
          </a:p>
        </p:txBody>
      </p:sp>
      <p:sp>
        <p:nvSpPr>
          <p:cNvPr id="85" name="TextBox 84">
            <a:extLst>
              <a:ext uri="{FF2B5EF4-FFF2-40B4-BE49-F238E27FC236}">
                <a16:creationId xmlns:a16="http://schemas.microsoft.com/office/drawing/2014/main" id="{B7E2EE7B-1DF5-433C-8150-05DA23A3787C}"/>
              </a:ext>
            </a:extLst>
          </p:cNvPr>
          <p:cNvSpPr txBox="1"/>
          <p:nvPr/>
        </p:nvSpPr>
        <p:spPr>
          <a:xfrm>
            <a:off x="6416522" y="4745399"/>
            <a:ext cx="3603896" cy="1015663"/>
          </a:xfrm>
          <a:prstGeom prst="rect">
            <a:avLst/>
          </a:prstGeom>
          <a:noFill/>
        </p:spPr>
        <p:txBody>
          <a:bodyPr wrap="square" rtlCol="0">
            <a:spAutoFit/>
          </a:bodyPr>
          <a:lstStyle>
            <a:defPPr>
              <a:defRPr lang="en-US"/>
            </a:defPPr>
            <a:lvl1pPr>
              <a:lnSpc>
                <a:spcPct val="120000"/>
              </a:lnSpc>
              <a:defRPr sz="1000">
                <a:latin typeface="Source Sans Pro" panose="020B0503030403020204"/>
              </a:defRPr>
            </a:lvl1pPr>
          </a:lstStyle>
          <a:p>
            <a:pPr>
              <a:lnSpc>
                <a:spcPct val="100000"/>
              </a:lnSpc>
            </a:pPr>
            <a:r>
              <a:rPr lang="en-US" sz="2000" dirty="0"/>
              <a:t>Forms are completed online. No longer required to upload certain SBA forms</a:t>
            </a:r>
          </a:p>
        </p:txBody>
      </p:sp>
      <p:grpSp>
        <p:nvGrpSpPr>
          <p:cNvPr id="12" name="Group 11" descr="Image of a laptop with a browser open to the certify.SBA.gov website.">
            <a:extLst>
              <a:ext uri="{FF2B5EF4-FFF2-40B4-BE49-F238E27FC236}">
                <a16:creationId xmlns:a16="http://schemas.microsoft.com/office/drawing/2014/main" id="{BCADC1C3-B248-48C1-B9AE-5EBB603987D3}"/>
              </a:ext>
            </a:extLst>
          </p:cNvPr>
          <p:cNvGrpSpPr/>
          <p:nvPr/>
        </p:nvGrpSpPr>
        <p:grpSpPr>
          <a:xfrm>
            <a:off x="1570894" y="1800187"/>
            <a:ext cx="5066171" cy="3105078"/>
            <a:chOff x="1763688" y="1124744"/>
            <a:chExt cx="5652564" cy="3166095"/>
          </a:xfrm>
        </p:grpSpPr>
        <p:sp>
          <p:nvSpPr>
            <p:cNvPr id="13" name="Rectangle 12">
              <a:extLst>
                <a:ext uri="{FF2B5EF4-FFF2-40B4-BE49-F238E27FC236}">
                  <a16:creationId xmlns:a16="http://schemas.microsoft.com/office/drawing/2014/main" id="{248F3AEF-1FDB-4A84-B112-1D18672F556D}"/>
                </a:ext>
              </a:extLst>
            </p:cNvPr>
            <p:cNvSpPr/>
            <p:nvPr/>
          </p:nvSpPr>
          <p:spPr>
            <a:xfrm>
              <a:off x="2699792" y="1397918"/>
              <a:ext cx="3744416" cy="23042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Source Sans Pro" panose="020B0503030403020204"/>
              </a:endParaRPr>
            </a:p>
          </p:txBody>
        </p:sp>
        <p:pic>
          <p:nvPicPr>
            <p:cNvPr id="14" name="Picture 3">
              <a:extLst>
                <a:ext uri="{FF2B5EF4-FFF2-40B4-BE49-F238E27FC236}">
                  <a16:creationId xmlns:a16="http://schemas.microsoft.com/office/drawing/2014/main" id="{062CFC5D-B168-4AB0-B480-DD5F450B13F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63688" y="1124744"/>
              <a:ext cx="5652564" cy="3166095"/>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66F5B4C0-204E-46E9-B834-5CEFC3869EC7}"/>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5177" r="15178" b="8275"/>
          <a:stretch/>
        </p:blipFill>
        <p:spPr>
          <a:xfrm>
            <a:off x="2557947" y="2068097"/>
            <a:ext cx="3078570" cy="2117045"/>
          </a:xfrm>
          <a:prstGeom prst="rect">
            <a:avLst/>
          </a:prstGeom>
        </p:spPr>
      </p:pic>
    </p:spTree>
    <p:extLst>
      <p:ext uri="{BB962C8B-B14F-4D97-AF65-F5344CB8AC3E}">
        <p14:creationId xmlns:p14="http://schemas.microsoft.com/office/powerpoint/2010/main" val="248910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500"/>
                                        <p:tgtEl>
                                          <p:spTgt spid="8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1" grpId="0"/>
      <p:bldP spid="76" grpId="0"/>
      <p:bldP spid="75" grpId="0"/>
      <p:bldP spid="86" grpId="0"/>
      <p:bldP spid="8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95A3-536F-4AC3-A4F9-68AC9557F7BE}"/>
              </a:ext>
            </a:extLst>
          </p:cNvPr>
          <p:cNvSpPr>
            <a:spLocks noGrp="1"/>
          </p:cNvSpPr>
          <p:nvPr>
            <p:ph type="title"/>
          </p:nvPr>
        </p:nvSpPr>
        <p:spPr>
          <a:xfrm>
            <a:off x="2162975" y="233893"/>
            <a:ext cx="7886700" cy="598904"/>
          </a:xfrm>
        </p:spPr>
        <p:txBody>
          <a:bodyPr>
            <a:normAutofit/>
          </a:bodyPr>
          <a:lstStyle/>
          <a:p>
            <a:r>
              <a:rPr lang="en-US" sz="2800" dirty="0">
                <a:solidFill>
                  <a:schemeClr val="tx2"/>
                </a:solidFill>
                <a:latin typeface="Source Sans Pro" panose="020B0503030403020204" pitchFamily="34" charset="0"/>
              </a:rPr>
              <a:t>Know the Rules for 8(a) Certification</a:t>
            </a:r>
            <a:endParaRPr lang="en-US" sz="2800" dirty="0"/>
          </a:p>
        </p:txBody>
      </p:sp>
      <p:sp>
        <p:nvSpPr>
          <p:cNvPr id="4" name="Slide Number Placeholder 3">
            <a:extLst>
              <a:ext uri="{FF2B5EF4-FFF2-40B4-BE49-F238E27FC236}">
                <a16:creationId xmlns:a16="http://schemas.microsoft.com/office/drawing/2014/main" id="{B142810C-866F-456D-87AA-C3A350B842A6}"/>
              </a:ext>
            </a:extLst>
          </p:cNvPr>
          <p:cNvSpPr>
            <a:spLocks noGrp="1"/>
          </p:cNvSpPr>
          <p:nvPr>
            <p:ph type="sldNum" sz="quarter" idx="12"/>
          </p:nvPr>
        </p:nvSpPr>
        <p:spPr/>
        <p:txBody>
          <a:bodyPr/>
          <a:lstStyle/>
          <a:p>
            <a:fld id="{B1AB44B9-F1EC-4F4B-88D4-413245C9CD3E}" type="slidenum">
              <a:rPr lang="en-US" smtClean="0"/>
              <a:t>22</a:t>
            </a:fld>
            <a:endParaRPr lang="en-US"/>
          </a:p>
        </p:txBody>
      </p:sp>
      <p:cxnSp>
        <p:nvCxnSpPr>
          <p:cNvPr id="164" name="Straight Connector 163">
            <a:extLst>
              <a:ext uri="{FF2B5EF4-FFF2-40B4-BE49-F238E27FC236}">
                <a16:creationId xmlns:a16="http://schemas.microsoft.com/office/drawing/2014/main" id="{8744393C-F99F-4A12-A24D-C62EBA23946F}"/>
              </a:ext>
              <a:ext uri="{C183D7F6-B498-43B3-948B-1728B52AA6E4}">
                <adec:decorative xmlns:adec="http://schemas.microsoft.com/office/drawing/2017/decorative" val="1"/>
              </a:ext>
            </a:extLst>
          </p:cNvPr>
          <p:cNvCxnSpPr>
            <a:cxnSpLocks/>
          </p:cNvCxnSpPr>
          <p:nvPr/>
        </p:nvCxnSpPr>
        <p:spPr>
          <a:xfrm>
            <a:off x="6066615" y="2370380"/>
            <a:ext cx="4100345" cy="0"/>
          </a:xfrm>
          <a:prstGeom prst="line">
            <a:avLst/>
          </a:prstGeom>
          <a:ln w="473075" cap="rnd">
            <a:gradFill flip="none" rotWithShape="1">
              <a:gsLst>
                <a:gs pos="82000">
                  <a:schemeClr val="bg2"/>
                </a:gs>
                <a:gs pos="100000">
                  <a:schemeClr val="bg2">
                    <a:lumMod val="50000"/>
                  </a:schemeClr>
                </a:gs>
              </a:gsLst>
              <a:lin ang="0" scaled="0"/>
              <a:tileRect/>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4E5F7D4-3C39-426E-83DA-82E89DE04223}"/>
              </a:ext>
              <a:ext uri="{C183D7F6-B498-43B3-948B-1728B52AA6E4}">
                <adec:decorative xmlns:adec="http://schemas.microsoft.com/office/drawing/2017/decorative" val="1"/>
              </a:ext>
            </a:extLst>
          </p:cNvPr>
          <p:cNvCxnSpPr>
            <a:cxnSpLocks/>
          </p:cNvCxnSpPr>
          <p:nvPr/>
        </p:nvCxnSpPr>
        <p:spPr>
          <a:xfrm flipH="1">
            <a:off x="1987463" y="2370380"/>
            <a:ext cx="4114146" cy="0"/>
          </a:xfrm>
          <a:prstGeom prst="line">
            <a:avLst/>
          </a:prstGeom>
          <a:ln w="473075" cap="rnd">
            <a:solidFill>
              <a:srgbClr val="003E7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5" name="Arc 164">
            <a:extLst>
              <a:ext uri="{FF2B5EF4-FFF2-40B4-BE49-F238E27FC236}">
                <a16:creationId xmlns:a16="http://schemas.microsoft.com/office/drawing/2014/main" id="{9D500E4C-71DF-470D-9ABD-FC2C19C384B1}"/>
              </a:ext>
              <a:ext uri="{C183D7F6-B498-43B3-948B-1728B52AA6E4}">
                <adec:decorative xmlns:adec="http://schemas.microsoft.com/office/drawing/2017/decorative" val="1"/>
              </a:ext>
            </a:extLst>
          </p:cNvPr>
          <p:cNvSpPr/>
          <p:nvPr/>
        </p:nvSpPr>
        <p:spPr>
          <a:xfrm>
            <a:off x="2897252" y="2709377"/>
            <a:ext cx="6491584" cy="3066424"/>
          </a:xfrm>
          <a:prstGeom prst="arc">
            <a:avLst>
              <a:gd name="adj1" fmla="val 16200000"/>
              <a:gd name="adj2" fmla="val 21312305"/>
            </a:avLst>
          </a:prstGeom>
          <a:ln w="473075" cap="rnd">
            <a:gradFill>
              <a:gsLst>
                <a:gs pos="72000">
                  <a:schemeClr val="tx2"/>
                </a:gs>
                <a:gs pos="100000">
                  <a:schemeClr val="tx2">
                    <a:lumMod val="50000"/>
                  </a:schemeClr>
                </a:gs>
              </a:gsLst>
              <a:lin ang="4200000" scaled="0"/>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66" name="Arc 165">
            <a:extLst>
              <a:ext uri="{FF2B5EF4-FFF2-40B4-BE49-F238E27FC236}">
                <a16:creationId xmlns:a16="http://schemas.microsoft.com/office/drawing/2014/main" id="{0136390D-AA6A-468E-BCCE-DD9BEF435D8F}"/>
              </a:ext>
              <a:ext uri="{C183D7F6-B498-43B3-948B-1728B52AA6E4}">
                <adec:decorative xmlns:adec="http://schemas.microsoft.com/office/drawing/2017/decorative" val="1"/>
              </a:ext>
            </a:extLst>
          </p:cNvPr>
          <p:cNvSpPr/>
          <p:nvPr/>
        </p:nvSpPr>
        <p:spPr>
          <a:xfrm>
            <a:off x="4131242" y="3054930"/>
            <a:ext cx="4023604" cy="2249776"/>
          </a:xfrm>
          <a:prstGeom prst="arc">
            <a:avLst>
              <a:gd name="adj1" fmla="val 16200000"/>
              <a:gd name="adj2" fmla="val 21312305"/>
            </a:avLst>
          </a:prstGeom>
          <a:ln w="473075" cap="rnd">
            <a:gradFill>
              <a:gsLst>
                <a:gs pos="84000">
                  <a:schemeClr val="accent1"/>
                </a:gs>
                <a:gs pos="100000">
                  <a:schemeClr val="accent1">
                    <a:lumMod val="50000"/>
                  </a:schemeClr>
                </a:gs>
              </a:gsLst>
              <a:lin ang="0" scaled="0"/>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Arc 166">
            <a:extLst>
              <a:ext uri="{FF2B5EF4-FFF2-40B4-BE49-F238E27FC236}">
                <a16:creationId xmlns:a16="http://schemas.microsoft.com/office/drawing/2014/main" id="{7BC1917A-F26C-4AA0-B611-CAEC2ED7F914}"/>
              </a:ext>
              <a:ext uri="{C183D7F6-B498-43B3-948B-1728B52AA6E4}">
                <adec:decorative xmlns:adec="http://schemas.microsoft.com/office/drawing/2017/decorative" val="1"/>
              </a:ext>
            </a:extLst>
          </p:cNvPr>
          <p:cNvSpPr/>
          <p:nvPr/>
        </p:nvSpPr>
        <p:spPr>
          <a:xfrm>
            <a:off x="5410253" y="3323898"/>
            <a:ext cx="1487028" cy="1461818"/>
          </a:xfrm>
          <a:prstGeom prst="arc">
            <a:avLst>
              <a:gd name="adj1" fmla="val 16200000"/>
              <a:gd name="adj2" fmla="val 21312305"/>
            </a:avLst>
          </a:prstGeom>
          <a:ln w="473075" cap="rnd">
            <a:gradFill>
              <a:gsLst>
                <a:gs pos="43000">
                  <a:schemeClr val="accent5"/>
                </a:gs>
                <a:gs pos="100000">
                  <a:schemeClr val="accent5">
                    <a:lumMod val="50000"/>
                  </a:schemeClr>
                </a:gs>
              </a:gsLst>
              <a:lin ang="5400000" scaled="0"/>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Arc 168">
            <a:extLst>
              <a:ext uri="{FF2B5EF4-FFF2-40B4-BE49-F238E27FC236}">
                <a16:creationId xmlns:a16="http://schemas.microsoft.com/office/drawing/2014/main" id="{A660F186-3180-4056-B259-32B28957B50D}"/>
              </a:ext>
              <a:ext uri="{C183D7F6-B498-43B3-948B-1728B52AA6E4}">
                <adec:decorative xmlns:adec="http://schemas.microsoft.com/office/drawing/2017/decorative" val="1"/>
              </a:ext>
            </a:extLst>
          </p:cNvPr>
          <p:cNvSpPr/>
          <p:nvPr/>
        </p:nvSpPr>
        <p:spPr>
          <a:xfrm flipH="1">
            <a:off x="2779387" y="2709377"/>
            <a:ext cx="6491584" cy="3066424"/>
          </a:xfrm>
          <a:prstGeom prst="arc">
            <a:avLst>
              <a:gd name="adj1" fmla="val 16200000"/>
              <a:gd name="adj2" fmla="val 21312305"/>
            </a:avLst>
          </a:prstGeom>
          <a:ln w="473075" cap="rnd">
            <a:gradFill>
              <a:gsLst>
                <a:gs pos="80000">
                  <a:schemeClr val="accent2"/>
                </a:gs>
                <a:gs pos="100000">
                  <a:schemeClr val="accent2">
                    <a:lumMod val="50000"/>
                  </a:schemeClr>
                </a:gs>
              </a:gsLst>
              <a:lin ang="2400000" scaled="0"/>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Arc 169">
            <a:extLst>
              <a:ext uri="{FF2B5EF4-FFF2-40B4-BE49-F238E27FC236}">
                <a16:creationId xmlns:a16="http://schemas.microsoft.com/office/drawing/2014/main" id="{A8861396-4EB4-4934-A3F4-195948058B82}"/>
              </a:ext>
              <a:ext uri="{C183D7F6-B498-43B3-948B-1728B52AA6E4}">
                <adec:decorative xmlns:adec="http://schemas.microsoft.com/office/drawing/2017/decorative" val="1"/>
              </a:ext>
            </a:extLst>
          </p:cNvPr>
          <p:cNvSpPr/>
          <p:nvPr/>
        </p:nvSpPr>
        <p:spPr>
          <a:xfrm flipH="1">
            <a:off x="4013377" y="3054930"/>
            <a:ext cx="4023604" cy="2249776"/>
          </a:xfrm>
          <a:prstGeom prst="arc">
            <a:avLst>
              <a:gd name="adj1" fmla="val 16200000"/>
              <a:gd name="adj2" fmla="val 21312305"/>
            </a:avLst>
          </a:prstGeom>
          <a:ln w="473075" cap="rnd">
            <a:gradFill>
              <a:gsLst>
                <a:gs pos="66000">
                  <a:schemeClr val="accent3"/>
                </a:gs>
                <a:gs pos="100000">
                  <a:schemeClr val="accent3">
                    <a:lumMod val="50000"/>
                  </a:schemeClr>
                </a:gs>
              </a:gsLst>
              <a:lin ang="3600000" scaled="0"/>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Arc 170">
            <a:extLst>
              <a:ext uri="{FF2B5EF4-FFF2-40B4-BE49-F238E27FC236}">
                <a16:creationId xmlns:a16="http://schemas.microsoft.com/office/drawing/2014/main" id="{53695895-2083-4745-AE81-C8F2B61BC5E0}"/>
              </a:ext>
              <a:ext uri="{C183D7F6-B498-43B3-948B-1728B52AA6E4}">
                <adec:decorative xmlns:adec="http://schemas.microsoft.com/office/drawing/2017/decorative" val="1"/>
              </a:ext>
            </a:extLst>
          </p:cNvPr>
          <p:cNvSpPr/>
          <p:nvPr/>
        </p:nvSpPr>
        <p:spPr>
          <a:xfrm flipH="1">
            <a:off x="5281664" y="3302829"/>
            <a:ext cx="1487028" cy="1461818"/>
          </a:xfrm>
          <a:prstGeom prst="arc">
            <a:avLst>
              <a:gd name="adj1" fmla="val 16200000"/>
              <a:gd name="adj2" fmla="val 21312305"/>
            </a:avLst>
          </a:prstGeom>
          <a:ln w="473075" cap="rnd">
            <a:gradFill>
              <a:gsLst>
                <a:gs pos="46000">
                  <a:schemeClr val="accent4"/>
                </a:gs>
                <a:gs pos="100000">
                  <a:schemeClr val="accent4">
                    <a:lumMod val="50000"/>
                  </a:schemeClr>
                </a:gs>
              </a:gsLst>
              <a:lin ang="5400000" scaled="0"/>
            </a:gra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Oval 171">
            <a:extLst>
              <a:ext uri="{FF2B5EF4-FFF2-40B4-BE49-F238E27FC236}">
                <a16:creationId xmlns:a16="http://schemas.microsoft.com/office/drawing/2014/main" id="{275C2B07-5DA6-4CB2-8B60-23CC45957EB1}"/>
              </a:ext>
              <a:ext uri="{C183D7F6-B498-43B3-948B-1728B52AA6E4}">
                <adec:decorative xmlns:adec="http://schemas.microsoft.com/office/drawing/2017/decorative" val="1"/>
              </a:ext>
            </a:extLst>
          </p:cNvPr>
          <p:cNvSpPr/>
          <p:nvPr/>
        </p:nvSpPr>
        <p:spPr>
          <a:xfrm>
            <a:off x="4958609" y="1518399"/>
            <a:ext cx="2286000" cy="2286000"/>
          </a:xfrm>
          <a:prstGeom prst="ellipse">
            <a:avLst/>
          </a:prstGeom>
          <a:solidFill>
            <a:srgbClr val="CC0000"/>
          </a:solidFill>
          <a:ln w="57150">
            <a:noFill/>
          </a:ln>
          <a:effectLst/>
          <a:scene3d>
            <a:camera prst="orthographicFront">
              <a:rot lat="0" lon="0" rev="0"/>
            </a:camera>
            <a:lightRig rig="chilly" dir="t"/>
          </a:scene3d>
          <a:sp3d prstMaterial="metal">
            <a:bevelT w="139700" h="139700"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a:extLst>
              <a:ext uri="{FF2B5EF4-FFF2-40B4-BE49-F238E27FC236}">
                <a16:creationId xmlns:a16="http://schemas.microsoft.com/office/drawing/2014/main" id="{DDE3B14D-A657-49E9-858D-278609B84F18}"/>
              </a:ext>
            </a:extLst>
          </p:cNvPr>
          <p:cNvSpPr txBox="1"/>
          <p:nvPr/>
        </p:nvSpPr>
        <p:spPr>
          <a:xfrm>
            <a:off x="5243731" y="1716974"/>
            <a:ext cx="1691489" cy="1985159"/>
          </a:xfrm>
          <a:prstGeom prst="rect">
            <a:avLst/>
          </a:prstGeom>
          <a:noFill/>
        </p:spPr>
        <p:txBody>
          <a:bodyPr wrap="none" rtlCol="0">
            <a:spAutoFit/>
          </a:bodyPr>
          <a:lstStyle/>
          <a:p>
            <a:pPr algn="ctr"/>
            <a:r>
              <a:rPr lang="en-US" sz="2000" b="1" dirty="0">
                <a:solidFill>
                  <a:schemeClr val="bg1"/>
                </a:solidFill>
                <a:effectLst>
                  <a:outerShdw blurRad="50800" dist="38100" dir="2700000" algn="tl" rotWithShape="0">
                    <a:prstClr val="black">
                      <a:alpha val="40000"/>
                    </a:prstClr>
                  </a:outerShdw>
                </a:effectLst>
                <a:latin typeface="Source Sans Pro" panose="020B0503030403020204"/>
              </a:rPr>
              <a:t>13 CFR </a:t>
            </a:r>
          </a:p>
          <a:p>
            <a:pPr algn="ctr"/>
            <a:r>
              <a:rPr lang="en-US" sz="2000" b="1" dirty="0">
                <a:solidFill>
                  <a:schemeClr val="bg1"/>
                </a:solidFill>
                <a:effectLst>
                  <a:outerShdw blurRad="50800" dist="38100" dir="2700000" algn="tl" rotWithShape="0">
                    <a:prstClr val="black">
                      <a:alpha val="40000"/>
                    </a:prstClr>
                  </a:outerShdw>
                </a:effectLst>
                <a:latin typeface="Source Sans Pro" panose="020B0503030403020204"/>
              </a:rPr>
              <a:t>part 124</a:t>
            </a:r>
          </a:p>
          <a:p>
            <a:pPr algn="ctr">
              <a:spcAft>
                <a:spcPts val="600"/>
              </a:spcAft>
            </a:pPr>
            <a:r>
              <a:rPr lang="en-US" sz="2000" i="1" dirty="0">
                <a:solidFill>
                  <a:schemeClr val="bg1"/>
                </a:solidFill>
                <a:effectLst>
                  <a:outerShdw blurRad="50800" dist="38100" dir="2700000" algn="tl" rotWithShape="0">
                    <a:prstClr val="black">
                      <a:alpha val="40000"/>
                    </a:prstClr>
                  </a:outerShdw>
                </a:effectLst>
                <a:latin typeface="Source Sans Pro" panose="020B0503030403020204"/>
              </a:rPr>
              <a:t>Eligibility</a:t>
            </a:r>
          </a:p>
          <a:p>
            <a:pPr algn="ctr"/>
            <a:r>
              <a:rPr lang="en-US" sz="2000" b="1" dirty="0">
                <a:solidFill>
                  <a:schemeClr val="bg1"/>
                </a:solidFill>
                <a:effectLst>
                  <a:outerShdw blurRad="50800" dist="38100" dir="2700000" algn="tl" rotWithShape="0">
                    <a:prstClr val="black">
                      <a:alpha val="40000"/>
                    </a:prstClr>
                  </a:outerShdw>
                </a:effectLst>
                <a:latin typeface="Source Sans Pro" panose="020B0503030403020204"/>
              </a:rPr>
              <a:t>FAR 19.8</a:t>
            </a:r>
          </a:p>
          <a:p>
            <a:pPr algn="ctr"/>
            <a:r>
              <a:rPr lang="en-US" sz="2000" i="1" dirty="0">
                <a:solidFill>
                  <a:schemeClr val="bg1"/>
                </a:solidFill>
                <a:effectLst>
                  <a:outerShdw blurRad="50800" dist="38100" dir="2700000" algn="tl" rotWithShape="0">
                    <a:prstClr val="black">
                      <a:alpha val="40000"/>
                    </a:prstClr>
                  </a:outerShdw>
                </a:effectLst>
                <a:latin typeface="Source Sans Pro" panose="020B0503030403020204"/>
              </a:rPr>
              <a:t>8(a) Contracts</a:t>
            </a:r>
          </a:p>
          <a:p>
            <a:pPr algn="ctr"/>
            <a:endParaRPr lang="en-US" dirty="0"/>
          </a:p>
        </p:txBody>
      </p:sp>
      <p:sp>
        <p:nvSpPr>
          <p:cNvPr id="221" name="TextBox 220">
            <a:extLst>
              <a:ext uri="{FF2B5EF4-FFF2-40B4-BE49-F238E27FC236}">
                <a16:creationId xmlns:a16="http://schemas.microsoft.com/office/drawing/2014/main" id="{AC6F1BA4-0C22-45A0-AE97-CF88CF1835F5}"/>
              </a:ext>
            </a:extLst>
          </p:cNvPr>
          <p:cNvSpPr txBox="1"/>
          <p:nvPr/>
        </p:nvSpPr>
        <p:spPr>
          <a:xfrm>
            <a:off x="2025042" y="2165348"/>
            <a:ext cx="2884921" cy="400110"/>
          </a:xfrm>
          <a:prstGeom prst="rect">
            <a:avLst/>
          </a:prstGeom>
          <a:noFill/>
        </p:spPr>
        <p:txBody>
          <a:bodyPr wrap="square" rtlCol="0">
            <a:spAutoFit/>
          </a:bodyPr>
          <a:lstStyle/>
          <a:p>
            <a:r>
              <a:rPr lang="en-US" sz="2000" b="1" dirty="0">
                <a:solidFill>
                  <a:schemeClr val="bg1"/>
                </a:solidFill>
                <a:effectLst>
                  <a:outerShdw blurRad="50800" dist="38100" dir="2700000" algn="tl" rotWithShape="0">
                    <a:prstClr val="black">
                      <a:alpha val="40000"/>
                    </a:prstClr>
                  </a:outerShdw>
                </a:effectLst>
                <a:latin typeface="Source Sans Pro" panose="020B0503030403020204"/>
              </a:rPr>
              <a:t>Citizenship &amp; Size</a:t>
            </a:r>
          </a:p>
        </p:txBody>
      </p:sp>
      <p:sp>
        <p:nvSpPr>
          <p:cNvPr id="222" name="TextBox 221">
            <a:extLst>
              <a:ext uri="{FF2B5EF4-FFF2-40B4-BE49-F238E27FC236}">
                <a16:creationId xmlns:a16="http://schemas.microsoft.com/office/drawing/2014/main" id="{BCEBA7D9-6536-4033-BD58-8732407D1108}"/>
              </a:ext>
            </a:extLst>
          </p:cNvPr>
          <p:cNvSpPr txBox="1"/>
          <p:nvPr/>
        </p:nvSpPr>
        <p:spPr>
          <a:xfrm>
            <a:off x="7387943" y="2164941"/>
            <a:ext cx="2989968" cy="400110"/>
          </a:xfrm>
          <a:prstGeom prst="rect">
            <a:avLst/>
          </a:prstGeom>
          <a:noFill/>
        </p:spPr>
        <p:txBody>
          <a:bodyPr wrap="square" rtlCol="0">
            <a:spAutoFit/>
          </a:bodyPr>
          <a:lstStyle/>
          <a:p>
            <a:r>
              <a:rPr lang="en-US" sz="2000" b="1" dirty="0">
                <a:solidFill>
                  <a:schemeClr val="bg1"/>
                </a:solidFill>
                <a:effectLst>
                  <a:outerShdw blurRad="50800" dist="38100" dir="2700000" algn="tl" rotWithShape="0">
                    <a:prstClr val="black">
                      <a:alpha val="40000"/>
                    </a:prstClr>
                  </a:outerShdw>
                </a:effectLst>
                <a:latin typeface="Source Sans Pro" panose="020B0503030403020204"/>
              </a:rPr>
              <a:t>Disadvantaged Criteria</a:t>
            </a:r>
          </a:p>
        </p:txBody>
      </p:sp>
      <p:sp>
        <p:nvSpPr>
          <p:cNvPr id="173" name="TextBox 172">
            <a:extLst>
              <a:ext uri="{FF2B5EF4-FFF2-40B4-BE49-F238E27FC236}">
                <a16:creationId xmlns:a16="http://schemas.microsoft.com/office/drawing/2014/main" id="{74D4798A-322A-4037-8346-32128F368A29}"/>
              </a:ext>
            </a:extLst>
          </p:cNvPr>
          <p:cNvSpPr txBox="1"/>
          <p:nvPr/>
        </p:nvSpPr>
        <p:spPr>
          <a:xfrm>
            <a:off x="1669060" y="4199178"/>
            <a:ext cx="1602167" cy="400110"/>
          </a:xfrm>
          <a:prstGeom prst="rect">
            <a:avLst/>
          </a:prstGeom>
          <a:noFill/>
        </p:spPr>
        <p:txBody>
          <a:bodyPr wrap="square" rtlCol="0">
            <a:spAutoFit/>
          </a:bodyPr>
          <a:lstStyle/>
          <a:p>
            <a:pPr algn="ctr"/>
            <a:r>
              <a:rPr lang="en-US" sz="2000" b="1" dirty="0">
                <a:latin typeface="Source Sans Pro" panose="020B0503030403020204"/>
              </a:rPr>
              <a:t>Ownership</a:t>
            </a:r>
          </a:p>
        </p:txBody>
      </p:sp>
      <p:sp>
        <p:nvSpPr>
          <p:cNvPr id="174" name="TextBox 173">
            <a:extLst>
              <a:ext uri="{FF2B5EF4-FFF2-40B4-BE49-F238E27FC236}">
                <a16:creationId xmlns:a16="http://schemas.microsoft.com/office/drawing/2014/main" id="{0BC486B5-837C-4E54-96BF-32E5A4523AC1}"/>
              </a:ext>
            </a:extLst>
          </p:cNvPr>
          <p:cNvSpPr txBox="1"/>
          <p:nvPr/>
        </p:nvSpPr>
        <p:spPr>
          <a:xfrm>
            <a:off x="3054632" y="4198959"/>
            <a:ext cx="1851351" cy="707886"/>
          </a:xfrm>
          <a:prstGeom prst="rect">
            <a:avLst/>
          </a:prstGeom>
          <a:noFill/>
        </p:spPr>
        <p:txBody>
          <a:bodyPr wrap="square" rtlCol="0">
            <a:spAutoFit/>
          </a:bodyPr>
          <a:lstStyle/>
          <a:p>
            <a:pPr algn="ctr"/>
            <a:r>
              <a:rPr lang="en-US" sz="2000" b="1" dirty="0">
                <a:latin typeface="Source Sans Pro" panose="020B0503030403020204"/>
              </a:rPr>
              <a:t>Control and Management</a:t>
            </a:r>
          </a:p>
        </p:txBody>
      </p:sp>
      <p:sp>
        <p:nvSpPr>
          <p:cNvPr id="175" name="TextBox 174">
            <a:extLst>
              <a:ext uri="{FF2B5EF4-FFF2-40B4-BE49-F238E27FC236}">
                <a16:creationId xmlns:a16="http://schemas.microsoft.com/office/drawing/2014/main" id="{1B798013-EE10-42CF-888B-FBA1814442DD}"/>
              </a:ext>
            </a:extLst>
          </p:cNvPr>
          <p:cNvSpPr txBox="1"/>
          <p:nvPr/>
        </p:nvSpPr>
        <p:spPr>
          <a:xfrm>
            <a:off x="4636600" y="4238060"/>
            <a:ext cx="1566968" cy="400110"/>
          </a:xfrm>
          <a:prstGeom prst="rect">
            <a:avLst/>
          </a:prstGeom>
          <a:noFill/>
        </p:spPr>
        <p:txBody>
          <a:bodyPr wrap="square" rtlCol="0">
            <a:spAutoFit/>
          </a:bodyPr>
          <a:lstStyle/>
          <a:p>
            <a:pPr algn="ctr"/>
            <a:r>
              <a:rPr lang="en-US" sz="2000" b="1" dirty="0">
                <a:latin typeface="Source Sans Pro" panose="020B0503030403020204"/>
              </a:rPr>
              <a:t>Potential</a:t>
            </a:r>
          </a:p>
        </p:txBody>
      </p:sp>
      <p:sp>
        <p:nvSpPr>
          <p:cNvPr id="176" name="TextBox 175">
            <a:extLst>
              <a:ext uri="{FF2B5EF4-FFF2-40B4-BE49-F238E27FC236}">
                <a16:creationId xmlns:a16="http://schemas.microsoft.com/office/drawing/2014/main" id="{D471E455-3516-401A-8D67-AEF462B85F9C}"/>
              </a:ext>
            </a:extLst>
          </p:cNvPr>
          <p:cNvSpPr txBox="1"/>
          <p:nvPr/>
        </p:nvSpPr>
        <p:spPr>
          <a:xfrm>
            <a:off x="6096000" y="4248595"/>
            <a:ext cx="1412984" cy="400110"/>
          </a:xfrm>
          <a:prstGeom prst="rect">
            <a:avLst/>
          </a:prstGeom>
          <a:noFill/>
        </p:spPr>
        <p:txBody>
          <a:bodyPr wrap="square" rtlCol="0">
            <a:spAutoFit/>
          </a:bodyPr>
          <a:lstStyle/>
          <a:p>
            <a:pPr algn="ctr"/>
            <a:r>
              <a:rPr lang="en-US" sz="2000" b="1" dirty="0">
                <a:latin typeface="Source Sans Pro" panose="020B0503030403020204"/>
              </a:rPr>
              <a:t>Character</a:t>
            </a:r>
            <a:endParaRPr lang="en-US" b="1" dirty="0">
              <a:latin typeface="Source Sans Pro" panose="020B0503030403020204"/>
            </a:endParaRPr>
          </a:p>
        </p:txBody>
      </p:sp>
      <p:sp>
        <p:nvSpPr>
          <p:cNvPr id="177" name="TextBox 176">
            <a:extLst>
              <a:ext uri="{FF2B5EF4-FFF2-40B4-BE49-F238E27FC236}">
                <a16:creationId xmlns:a16="http://schemas.microsoft.com/office/drawing/2014/main" id="{A091CB60-536A-4C77-8030-355DF165DBA5}"/>
              </a:ext>
            </a:extLst>
          </p:cNvPr>
          <p:cNvSpPr txBox="1"/>
          <p:nvPr/>
        </p:nvSpPr>
        <p:spPr>
          <a:xfrm>
            <a:off x="7319622" y="4257343"/>
            <a:ext cx="1685944" cy="707886"/>
          </a:xfrm>
          <a:prstGeom prst="rect">
            <a:avLst/>
          </a:prstGeom>
          <a:noFill/>
        </p:spPr>
        <p:txBody>
          <a:bodyPr wrap="square" rtlCol="0">
            <a:spAutoFit/>
          </a:bodyPr>
          <a:lstStyle/>
          <a:p>
            <a:pPr algn="ctr"/>
            <a:r>
              <a:rPr lang="en-US" sz="2000" b="1" dirty="0">
                <a:latin typeface="Source Sans Pro" panose="020B0503030403020204"/>
              </a:rPr>
              <a:t>Contract Information</a:t>
            </a:r>
          </a:p>
        </p:txBody>
      </p:sp>
      <p:sp>
        <p:nvSpPr>
          <p:cNvPr id="178" name="TextBox 177">
            <a:extLst>
              <a:ext uri="{FF2B5EF4-FFF2-40B4-BE49-F238E27FC236}">
                <a16:creationId xmlns:a16="http://schemas.microsoft.com/office/drawing/2014/main" id="{72E1B5A8-58EA-4E74-9127-36D0D1C973A1}"/>
              </a:ext>
            </a:extLst>
          </p:cNvPr>
          <p:cNvSpPr txBox="1"/>
          <p:nvPr/>
        </p:nvSpPr>
        <p:spPr>
          <a:xfrm>
            <a:off x="8840593" y="4179819"/>
            <a:ext cx="1688018" cy="1015663"/>
          </a:xfrm>
          <a:prstGeom prst="rect">
            <a:avLst/>
          </a:prstGeom>
          <a:noFill/>
        </p:spPr>
        <p:txBody>
          <a:bodyPr wrap="square" rtlCol="0">
            <a:spAutoFit/>
          </a:bodyPr>
          <a:lstStyle/>
          <a:p>
            <a:pPr algn="ctr"/>
            <a:r>
              <a:rPr lang="en-US" sz="2000" b="1" dirty="0">
                <a:latin typeface="Source Sans Pro" panose="020B0503030403020204"/>
              </a:rPr>
              <a:t>Small Business Programs</a:t>
            </a:r>
          </a:p>
        </p:txBody>
      </p:sp>
    </p:spTree>
    <p:extLst>
      <p:ext uri="{BB962C8B-B14F-4D97-AF65-F5344CB8AC3E}">
        <p14:creationId xmlns:p14="http://schemas.microsoft.com/office/powerpoint/2010/main" val="127253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down)">
                                      <p:cBhvr>
                                        <p:cTn id="7" dur="500"/>
                                        <p:tgtEl>
                                          <p:spTgt spid="172"/>
                                        </p:tgtEl>
                                      </p:cBhvr>
                                    </p:animEffect>
                                  </p:childTnLst>
                                </p:cTn>
                              </p:par>
                              <p:par>
                                <p:cTn id="8" presetID="22" presetClass="entr" presetSubtype="2" fill="hold" nodeType="withEffect">
                                  <p:stCondLst>
                                    <p:cond delay="0"/>
                                  </p:stCondLst>
                                  <p:childTnLst>
                                    <p:set>
                                      <p:cBhvr>
                                        <p:cTn id="9" dur="1" fill="hold">
                                          <p:stCondLst>
                                            <p:cond delay="0"/>
                                          </p:stCondLst>
                                        </p:cTn>
                                        <p:tgtEl>
                                          <p:spTgt spid="168"/>
                                        </p:tgtEl>
                                        <p:attrNameLst>
                                          <p:attrName>style.visibility</p:attrName>
                                        </p:attrNameLst>
                                      </p:cBhvr>
                                      <p:to>
                                        <p:strVal val="visible"/>
                                      </p:to>
                                    </p:set>
                                    <p:animEffect transition="in" filter="wipe(right)">
                                      <p:cBhvr>
                                        <p:cTn id="10" dur="400"/>
                                        <p:tgtEl>
                                          <p:spTgt spid="1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500"/>
                                        <p:tgtEl>
                                          <p:spTgt spid="2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1"/>
                                        </p:tgtEl>
                                        <p:attrNameLst>
                                          <p:attrName>style.visibility</p:attrName>
                                        </p:attrNameLst>
                                      </p:cBhvr>
                                      <p:to>
                                        <p:strVal val="visible"/>
                                      </p:to>
                                    </p:set>
                                    <p:animEffect transition="in" filter="fade">
                                      <p:cBhvr>
                                        <p:cTn id="16" dur="500"/>
                                        <p:tgtEl>
                                          <p:spTgt spid="181"/>
                                        </p:tgtEl>
                                      </p:cBhvr>
                                    </p:animEffect>
                                  </p:childTnLst>
                                </p:cTn>
                              </p:par>
                              <p:par>
                                <p:cTn id="17" presetID="22" presetClass="entr" presetSubtype="8" fill="hold" nodeType="withEffect">
                                  <p:stCondLst>
                                    <p:cond delay="0"/>
                                  </p:stCondLst>
                                  <p:childTnLst>
                                    <p:set>
                                      <p:cBhvr>
                                        <p:cTn id="18" dur="1" fill="hold">
                                          <p:stCondLst>
                                            <p:cond delay="0"/>
                                          </p:stCondLst>
                                        </p:cTn>
                                        <p:tgtEl>
                                          <p:spTgt spid="164"/>
                                        </p:tgtEl>
                                        <p:attrNameLst>
                                          <p:attrName>style.visibility</p:attrName>
                                        </p:attrNameLst>
                                      </p:cBhvr>
                                      <p:to>
                                        <p:strVal val="visible"/>
                                      </p:to>
                                    </p:set>
                                    <p:animEffect transition="in" filter="wipe(left)">
                                      <p:cBhvr>
                                        <p:cTn id="19" dur="400"/>
                                        <p:tgtEl>
                                          <p:spTgt spid="16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2"/>
                                        </p:tgtEl>
                                        <p:attrNameLst>
                                          <p:attrName>style.visibility</p:attrName>
                                        </p:attrNameLst>
                                      </p:cBhvr>
                                      <p:to>
                                        <p:strVal val="visible"/>
                                      </p:to>
                                    </p:set>
                                    <p:animEffect transition="in" filter="fade">
                                      <p:cBhvr>
                                        <p:cTn id="22" dur="500"/>
                                        <p:tgtEl>
                                          <p:spTgt spid="2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69"/>
                                        </p:tgtEl>
                                        <p:attrNameLst>
                                          <p:attrName>style.visibility</p:attrName>
                                        </p:attrNameLst>
                                      </p:cBhvr>
                                      <p:to>
                                        <p:strVal val="visible"/>
                                      </p:to>
                                    </p:set>
                                    <p:animEffect transition="in" filter="wipe(right)">
                                      <p:cBhvr>
                                        <p:cTn id="27" dur="400"/>
                                        <p:tgtEl>
                                          <p:spTgt spid="16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3"/>
                                        </p:tgtEl>
                                        <p:attrNameLst>
                                          <p:attrName>style.visibility</p:attrName>
                                        </p:attrNameLst>
                                      </p:cBhvr>
                                      <p:to>
                                        <p:strVal val="visible"/>
                                      </p:to>
                                    </p:set>
                                    <p:animEffect transition="in" filter="fade">
                                      <p:cBhvr>
                                        <p:cTn id="30" dur="100"/>
                                        <p:tgtEl>
                                          <p:spTgt spid="173"/>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70"/>
                                        </p:tgtEl>
                                        <p:attrNameLst>
                                          <p:attrName>style.visibility</p:attrName>
                                        </p:attrNameLst>
                                      </p:cBhvr>
                                      <p:to>
                                        <p:strVal val="visible"/>
                                      </p:to>
                                    </p:set>
                                    <p:animEffect transition="in" filter="wipe(right)">
                                      <p:cBhvr>
                                        <p:cTn id="33" dur="400"/>
                                        <p:tgtEl>
                                          <p:spTgt spid="17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4"/>
                                        </p:tgtEl>
                                        <p:attrNameLst>
                                          <p:attrName>style.visibility</p:attrName>
                                        </p:attrNameLst>
                                      </p:cBhvr>
                                      <p:to>
                                        <p:strVal val="visible"/>
                                      </p:to>
                                    </p:set>
                                    <p:animEffect transition="in" filter="fade">
                                      <p:cBhvr>
                                        <p:cTn id="36" dur="100"/>
                                        <p:tgtEl>
                                          <p:spTgt spid="174"/>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71"/>
                                        </p:tgtEl>
                                        <p:attrNameLst>
                                          <p:attrName>style.visibility</p:attrName>
                                        </p:attrNameLst>
                                      </p:cBhvr>
                                      <p:to>
                                        <p:strVal val="visible"/>
                                      </p:to>
                                    </p:set>
                                    <p:animEffect transition="in" filter="wipe(up)">
                                      <p:cBhvr>
                                        <p:cTn id="39" dur="200"/>
                                        <p:tgtEl>
                                          <p:spTgt spid="17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5"/>
                                        </p:tgtEl>
                                        <p:attrNameLst>
                                          <p:attrName>style.visibility</p:attrName>
                                        </p:attrNameLst>
                                      </p:cBhvr>
                                      <p:to>
                                        <p:strVal val="visible"/>
                                      </p:to>
                                    </p:set>
                                    <p:animEffect transition="in" filter="fade">
                                      <p:cBhvr>
                                        <p:cTn id="42" dur="100"/>
                                        <p:tgtEl>
                                          <p:spTgt spid="175"/>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67"/>
                                        </p:tgtEl>
                                        <p:attrNameLst>
                                          <p:attrName>style.visibility</p:attrName>
                                        </p:attrNameLst>
                                      </p:cBhvr>
                                      <p:to>
                                        <p:strVal val="visible"/>
                                      </p:to>
                                    </p:set>
                                    <p:animEffect transition="in" filter="wipe(up)">
                                      <p:cBhvr>
                                        <p:cTn id="45" dur="200"/>
                                        <p:tgtEl>
                                          <p:spTgt spid="16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6"/>
                                        </p:tgtEl>
                                        <p:attrNameLst>
                                          <p:attrName>style.visibility</p:attrName>
                                        </p:attrNameLst>
                                      </p:cBhvr>
                                      <p:to>
                                        <p:strVal val="visible"/>
                                      </p:to>
                                    </p:set>
                                    <p:animEffect transition="in" filter="fade">
                                      <p:cBhvr>
                                        <p:cTn id="48" dur="100"/>
                                        <p:tgtEl>
                                          <p:spTgt spid="17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66"/>
                                        </p:tgtEl>
                                        <p:attrNameLst>
                                          <p:attrName>style.visibility</p:attrName>
                                        </p:attrNameLst>
                                      </p:cBhvr>
                                      <p:to>
                                        <p:strVal val="visible"/>
                                      </p:to>
                                    </p:set>
                                    <p:animEffect transition="in" filter="wipe(left)">
                                      <p:cBhvr>
                                        <p:cTn id="51" dur="400"/>
                                        <p:tgtEl>
                                          <p:spTgt spid="16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7"/>
                                        </p:tgtEl>
                                        <p:attrNameLst>
                                          <p:attrName>style.visibility</p:attrName>
                                        </p:attrNameLst>
                                      </p:cBhvr>
                                      <p:to>
                                        <p:strVal val="visible"/>
                                      </p:to>
                                    </p:set>
                                    <p:animEffect transition="in" filter="fade">
                                      <p:cBhvr>
                                        <p:cTn id="54" dur="100"/>
                                        <p:tgtEl>
                                          <p:spTgt spid="177"/>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65"/>
                                        </p:tgtEl>
                                        <p:attrNameLst>
                                          <p:attrName>style.visibility</p:attrName>
                                        </p:attrNameLst>
                                      </p:cBhvr>
                                      <p:to>
                                        <p:strVal val="visible"/>
                                      </p:to>
                                    </p:set>
                                    <p:animEffect transition="in" filter="wipe(left)">
                                      <p:cBhvr>
                                        <p:cTn id="57" dur="400"/>
                                        <p:tgtEl>
                                          <p:spTgt spid="16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78"/>
                                        </p:tgtEl>
                                        <p:attrNameLst>
                                          <p:attrName>style.visibility</p:attrName>
                                        </p:attrNameLst>
                                      </p:cBhvr>
                                      <p:to>
                                        <p:strVal val="visible"/>
                                      </p:to>
                                    </p:set>
                                    <p:animEffect transition="in" filter="fade">
                                      <p:cBhvr>
                                        <p:cTn id="60" dur="1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166" grpId="0" animBg="1"/>
      <p:bldP spid="167" grpId="0" animBg="1"/>
      <p:bldP spid="169" grpId="0" animBg="1"/>
      <p:bldP spid="170" grpId="0" animBg="1"/>
      <p:bldP spid="171" grpId="0" animBg="1"/>
      <p:bldP spid="172" grpId="0" animBg="1"/>
      <p:bldP spid="181" grpId="0"/>
      <p:bldP spid="221" grpId="0"/>
      <p:bldP spid="222" grpId="0"/>
      <p:bldP spid="173" grpId="0"/>
      <p:bldP spid="174" grpId="0"/>
      <p:bldP spid="175" grpId="0"/>
      <p:bldP spid="176" grpId="0"/>
      <p:bldP spid="177" grpId="0"/>
      <p:bldP spid="17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9DD720-B3FC-44A6-8E35-FB4548656847}"/>
              </a:ext>
            </a:extLst>
          </p:cNvPr>
          <p:cNvSpPr>
            <a:spLocks noGrp="1"/>
          </p:cNvSpPr>
          <p:nvPr>
            <p:ph type="ctrTitle"/>
          </p:nvPr>
        </p:nvSpPr>
        <p:spPr/>
        <p:txBody>
          <a:bodyPr/>
          <a:lstStyle/>
          <a:p>
            <a:r>
              <a:rPr lang="en-US" dirty="0"/>
              <a:t>How are we doing?</a:t>
            </a:r>
            <a:br>
              <a:rPr lang="en-US" dirty="0"/>
            </a:br>
            <a:r>
              <a:rPr lang="en-US" sz="3300" dirty="0">
                <a:solidFill>
                  <a:srgbClr val="FF0000"/>
                </a:solidFill>
              </a:rPr>
              <a:t>Please take a minute to let us know</a:t>
            </a:r>
            <a:endParaRPr lang="en-US" b="0" dirty="0">
              <a:solidFill>
                <a:srgbClr val="FF0000"/>
              </a:solidFill>
            </a:endParaRPr>
          </a:p>
        </p:txBody>
      </p:sp>
      <p:sp>
        <p:nvSpPr>
          <p:cNvPr id="6" name="Subtitle 5">
            <a:extLst>
              <a:ext uri="{FF2B5EF4-FFF2-40B4-BE49-F238E27FC236}">
                <a16:creationId xmlns:a16="http://schemas.microsoft.com/office/drawing/2014/main" id="{F984948C-05E0-4295-8D6D-94803B8DE213}"/>
              </a:ext>
            </a:extLst>
          </p:cNvPr>
          <p:cNvSpPr>
            <a:spLocks noGrp="1"/>
          </p:cNvSpPr>
          <p:nvPr>
            <p:ph type="subTitle" idx="1"/>
          </p:nvPr>
        </p:nvSpPr>
        <p:spPr/>
        <p:txBody>
          <a:bodyPr/>
          <a:lstStyle/>
          <a:p>
            <a:endParaRPr lang="en-US"/>
          </a:p>
        </p:txBody>
      </p:sp>
      <p:sp>
        <p:nvSpPr>
          <p:cNvPr id="7" name="Text Placeholder 6">
            <a:extLst>
              <a:ext uri="{FF2B5EF4-FFF2-40B4-BE49-F238E27FC236}">
                <a16:creationId xmlns:a16="http://schemas.microsoft.com/office/drawing/2014/main" id="{D7DE098E-0DED-4311-9E69-F40CD82DF30A}"/>
              </a:ext>
            </a:extLst>
          </p:cNvPr>
          <p:cNvSpPr>
            <a:spLocks noGrp="1"/>
          </p:cNvSpPr>
          <p:nvPr>
            <p:ph type="body" sz="quarter" idx="10"/>
          </p:nvPr>
        </p:nvSpPr>
        <p:spPr/>
        <p:txBody>
          <a:bodyPr/>
          <a:lstStyle/>
          <a:p>
            <a:r>
              <a:rPr lang="en-US" dirty="0">
                <a:hlinkClick r:id="rId2"/>
              </a:rPr>
              <a:t>www.sba.gov/feedback</a:t>
            </a:r>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860F9C29-0A3B-4A65-BEEE-B241670E6180}"/>
              </a:ext>
            </a:extLst>
          </p:cNvPr>
          <p:cNvSpPr>
            <a:spLocks noGrp="1"/>
          </p:cNvSpPr>
          <p:nvPr>
            <p:ph type="sldNum" sz="quarter" idx="4294967295"/>
          </p:nvPr>
        </p:nvSpPr>
        <p:spPr>
          <a:xfrm>
            <a:off x="8610600" y="5503069"/>
            <a:ext cx="2057400" cy="273844"/>
          </a:xfrm>
        </p:spPr>
        <p:txBody>
          <a:bodyPr/>
          <a:lstStyle/>
          <a:p>
            <a:fld id="{B1AB44B9-F1EC-4F4B-88D4-413245C9CD3E}" type="slidenum">
              <a:rPr lang="en-US" smtClean="0"/>
              <a:t>23</a:t>
            </a:fld>
            <a:endParaRPr lang="en-US"/>
          </a:p>
        </p:txBody>
      </p:sp>
      <p:pic>
        <p:nvPicPr>
          <p:cNvPr id="9" name="Picture 8">
            <a:extLst>
              <a:ext uri="{FF2B5EF4-FFF2-40B4-BE49-F238E27FC236}">
                <a16:creationId xmlns:a16="http://schemas.microsoft.com/office/drawing/2014/main" id="{BA293552-1547-43CD-B300-E426BE58424F}"/>
              </a:ext>
            </a:extLst>
          </p:cNvPr>
          <p:cNvPicPr>
            <a:picLocks noChangeAspect="1"/>
          </p:cNvPicPr>
          <p:nvPr/>
        </p:nvPicPr>
        <p:blipFill rotWithShape="1">
          <a:blip r:embed="rId3"/>
          <a:srcRect l="2540" t="7550" r="5774" b="2710"/>
          <a:stretch/>
        </p:blipFill>
        <p:spPr>
          <a:xfrm>
            <a:off x="5555859" y="4404392"/>
            <a:ext cx="1080285" cy="1092994"/>
          </a:xfrm>
          <a:prstGeom prst="rect">
            <a:avLst/>
          </a:prstGeom>
        </p:spPr>
      </p:pic>
    </p:spTree>
    <p:extLst>
      <p:ext uri="{BB962C8B-B14F-4D97-AF65-F5344CB8AC3E}">
        <p14:creationId xmlns:p14="http://schemas.microsoft.com/office/powerpoint/2010/main" val="3419214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051630-A598-40F8-AD34-9E9C74203369}"/>
              </a:ext>
            </a:extLst>
          </p:cNvPr>
          <p:cNvSpPr>
            <a:spLocks noGrp="1"/>
          </p:cNvSpPr>
          <p:nvPr>
            <p:ph type="sldNum" sz="quarter" idx="4294967295"/>
          </p:nvPr>
        </p:nvSpPr>
        <p:spPr>
          <a:xfrm>
            <a:off x="8610600" y="6194426"/>
            <a:ext cx="2057400" cy="365125"/>
          </a:xfrm>
        </p:spPr>
        <p:txBody>
          <a:bodyPr/>
          <a:lstStyle/>
          <a:p>
            <a:fld id="{B1AB44B9-F1EC-4F4B-88D4-413245C9CD3E}" type="slidenum">
              <a:rPr lang="en-US" smtClean="0">
                <a:solidFill>
                  <a:schemeClr val="bg1"/>
                </a:solidFill>
              </a:rPr>
              <a:t>24</a:t>
            </a:fld>
            <a:endParaRPr lang="en-US">
              <a:solidFill>
                <a:schemeClr val="bg1"/>
              </a:solidFill>
            </a:endParaRPr>
          </a:p>
        </p:txBody>
      </p:sp>
      <p:sp>
        <p:nvSpPr>
          <p:cNvPr id="11" name="Title 1"/>
          <p:cNvSpPr txBox="1">
            <a:spLocks/>
          </p:cNvSpPr>
          <p:nvPr/>
        </p:nvSpPr>
        <p:spPr>
          <a:xfrm>
            <a:off x="2152650" y="367026"/>
            <a:ext cx="7886700" cy="762528"/>
          </a:xfrm>
          <a:prstGeom prst="rect">
            <a:avLst/>
          </a:prstGeom>
        </p:spPr>
        <p:txBody>
          <a:bodyPr vert="horz" lIns="91440" tIns="45720" rIns="91440" bIns="45720" rtlCol="0" anchor="ctr">
            <a:normAutofit/>
          </a:bodyPr>
          <a:lstStyle>
            <a:lvl1pPr algn="ctr" defTabSz="685749" rtl="0" eaLnBrk="1" latinLnBrk="0" hangingPunct="1">
              <a:lnSpc>
                <a:spcPts val="4500"/>
              </a:lnSpc>
              <a:spcBef>
                <a:spcPct val="0"/>
              </a:spcBef>
              <a:buNone/>
              <a:defRPr sz="4500" b="1" i="0" kern="1200" spc="-75" baseline="0">
                <a:solidFill>
                  <a:schemeClr val="bg1"/>
                </a:solidFill>
                <a:latin typeface="Source Sans Pro" charset="0"/>
                <a:ea typeface="Source Sans Pro" charset="0"/>
                <a:cs typeface="Source Sans Pro" charset="0"/>
              </a:defRPr>
            </a:lvl1pPr>
          </a:lstStyle>
          <a:p>
            <a:r>
              <a:rPr lang="en-US" sz="4000"/>
              <a:t>SBA - Wisconsin Offices</a:t>
            </a:r>
            <a:endParaRPr lang="en-US" sz="4000" dirty="0"/>
          </a:p>
        </p:txBody>
      </p:sp>
      <p:sp>
        <p:nvSpPr>
          <p:cNvPr id="12" name="Content Placeholder 2"/>
          <p:cNvSpPr txBox="1">
            <a:spLocks/>
          </p:cNvSpPr>
          <p:nvPr/>
        </p:nvSpPr>
        <p:spPr>
          <a:xfrm>
            <a:off x="2152650" y="1568825"/>
            <a:ext cx="3886200" cy="1973273"/>
          </a:xfrm>
          <a:prstGeom prst="rect">
            <a:avLst/>
          </a:prstGeom>
        </p:spPr>
        <p:txBody>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000" b="1" dirty="0">
                <a:solidFill>
                  <a:schemeClr val="bg1"/>
                </a:solidFill>
              </a:rPr>
              <a:t>Wisconsin District Office</a:t>
            </a:r>
          </a:p>
          <a:p>
            <a:pPr marL="0" indent="0" algn="ctr">
              <a:buNone/>
            </a:pPr>
            <a:r>
              <a:rPr lang="en-US" sz="2000" dirty="0">
                <a:solidFill>
                  <a:schemeClr val="bg1"/>
                </a:solidFill>
              </a:rPr>
              <a:t>310 West Wisconsin Ave. </a:t>
            </a:r>
          </a:p>
          <a:p>
            <a:pPr marL="0" indent="0" algn="ctr">
              <a:buNone/>
            </a:pPr>
            <a:r>
              <a:rPr lang="en-US" sz="2000" dirty="0">
                <a:solidFill>
                  <a:schemeClr val="bg1"/>
                </a:solidFill>
              </a:rPr>
              <a:t>Suite 580W </a:t>
            </a:r>
          </a:p>
          <a:p>
            <a:pPr marL="0" indent="0" algn="ctr">
              <a:buNone/>
            </a:pPr>
            <a:r>
              <a:rPr lang="en-US" sz="2000" dirty="0">
                <a:solidFill>
                  <a:schemeClr val="bg1"/>
                </a:solidFill>
              </a:rPr>
              <a:t>Milwaukee, WI </a:t>
            </a:r>
          </a:p>
          <a:p>
            <a:pPr marL="0" indent="0">
              <a:buNone/>
            </a:pPr>
            <a:endParaRPr lang="en-US" dirty="0">
              <a:solidFill>
                <a:schemeClr val="bg1"/>
              </a:solidFill>
            </a:endParaRPr>
          </a:p>
        </p:txBody>
      </p:sp>
      <p:sp>
        <p:nvSpPr>
          <p:cNvPr id="13" name="Content Placeholder 3"/>
          <p:cNvSpPr txBox="1">
            <a:spLocks/>
          </p:cNvSpPr>
          <p:nvPr/>
        </p:nvSpPr>
        <p:spPr>
          <a:xfrm>
            <a:off x="6153150" y="1568825"/>
            <a:ext cx="3886200" cy="1973273"/>
          </a:xfrm>
          <a:prstGeom prst="rect">
            <a:avLst/>
          </a:prstGeom>
        </p:spPr>
        <p:txBody>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000" b="1" dirty="0">
                <a:solidFill>
                  <a:schemeClr val="bg1"/>
                </a:solidFill>
              </a:rPr>
              <a:t>Wisconsin District Office</a:t>
            </a:r>
          </a:p>
          <a:p>
            <a:pPr marL="0" indent="0" algn="ctr">
              <a:buNone/>
            </a:pPr>
            <a:r>
              <a:rPr lang="en-US" sz="2000" dirty="0">
                <a:solidFill>
                  <a:schemeClr val="bg1"/>
                </a:solidFill>
              </a:rPr>
              <a:t>740 Regent Street </a:t>
            </a:r>
          </a:p>
          <a:p>
            <a:pPr marL="0" indent="0" algn="ctr">
              <a:buNone/>
            </a:pPr>
            <a:r>
              <a:rPr lang="en-US" sz="2000" dirty="0">
                <a:solidFill>
                  <a:schemeClr val="bg1"/>
                </a:solidFill>
              </a:rPr>
              <a:t>Suite 100 </a:t>
            </a:r>
          </a:p>
          <a:p>
            <a:pPr marL="0" indent="0" algn="ctr">
              <a:buNone/>
            </a:pPr>
            <a:r>
              <a:rPr lang="en-US" sz="2000" dirty="0">
                <a:solidFill>
                  <a:schemeClr val="bg1"/>
                </a:solidFill>
              </a:rPr>
              <a:t>Madison, WI</a:t>
            </a:r>
          </a:p>
          <a:p>
            <a:pPr algn="ctr"/>
            <a:endParaRPr lang="en-US" dirty="0">
              <a:solidFill>
                <a:schemeClr val="bg1"/>
              </a:solidFill>
            </a:endParaRPr>
          </a:p>
        </p:txBody>
      </p:sp>
      <p:sp>
        <p:nvSpPr>
          <p:cNvPr id="14" name="Slide Number Placeholder 4"/>
          <p:cNvSpPr txBox="1">
            <a:spLocks/>
          </p:cNvSpPr>
          <p:nvPr/>
        </p:nvSpPr>
        <p:spPr>
          <a:xfrm>
            <a:off x="8320510" y="619430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15" name="TextBox 14"/>
          <p:cNvSpPr txBox="1"/>
          <p:nvPr/>
        </p:nvSpPr>
        <p:spPr>
          <a:xfrm>
            <a:off x="3871492" y="3191270"/>
            <a:ext cx="4158929" cy="2862322"/>
          </a:xfrm>
          <a:prstGeom prst="rect">
            <a:avLst/>
          </a:prstGeom>
          <a:noFill/>
        </p:spPr>
        <p:txBody>
          <a:bodyPr wrap="square" rtlCol="0">
            <a:spAutoFit/>
          </a:bodyPr>
          <a:lstStyle/>
          <a:p>
            <a:pPr algn="ctr"/>
            <a:r>
              <a:rPr lang="en-US" sz="2000" dirty="0">
                <a:solidFill>
                  <a:schemeClr val="bg1"/>
                </a:solidFill>
                <a:latin typeface="Source Sans Pro" panose="020B0503030403020204" pitchFamily="34" charset="0"/>
                <a:hlinkClick r:id="rId3">
                  <a:extLst>
                    <a:ext uri="{A12FA001-AC4F-418D-AE19-62706E023703}">
                      <ahyp:hlinkClr xmlns:ahyp="http://schemas.microsoft.com/office/drawing/2018/hyperlinkcolor" val="tx"/>
                    </a:ext>
                  </a:extLst>
                </a:hlinkClick>
              </a:rPr>
              <a:t>www.sba.gov/wi</a:t>
            </a:r>
            <a:endParaRPr lang="en-US" sz="2000" dirty="0">
              <a:solidFill>
                <a:schemeClr val="bg1"/>
              </a:solidFill>
              <a:latin typeface="Source Sans Pro" panose="020B0503030403020204" pitchFamily="34" charset="0"/>
            </a:endParaRPr>
          </a:p>
          <a:p>
            <a:pPr algn="ctr"/>
            <a:endParaRPr lang="en-US" sz="2000" dirty="0">
              <a:solidFill>
                <a:schemeClr val="bg1"/>
              </a:solidFill>
              <a:latin typeface="Source Sans Pro" panose="020B0503030403020204" pitchFamily="34" charset="0"/>
            </a:endParaRPr>
          </a:p>
          <a:p>
            <a:pPr algn="ctr"/>
            <a:r>
              <a:rPr lang="en-US" sz="2000" dirty="0">
                <a:solidFill>
                  <a:schemeClr val="bg1"/>
                </a:solidFill>
                <a:latin typeface="Source Sans Pro" panose="020B0503030403020204" pitchFamily="34" charset="0"/>
              </a:rPr>
              <a:t>Wisconsin District Office Newsletter:</a:t>
            </a:r>
          </a:p>
          <a:p>
            <a:pPr algn="ctr"/>
            <a:r>
              <a:rPr lang="en-US" sz="2000" dirty="0">
                <a:solidFill>
                  <a:schemeClr val="bg1"/>
                </a:solidFill>
                <a:hlinkClick r:id="rId4">
                  <a:extLst>
                    <a:ext uri="{A12FA001-AC4F-418D-AE19-62706E023703}">
                      <ahyp:hlinkClr xmlns:ahyp="http://schemas.microsoft.com/office/drawing/2018/hyperlinkcolor" val="tx"/>
                    </a:ext>
                  </a:extLst>
                </a:hlinkClick>
              </a:rPr>
              <a:t>GET EMAIL UPDATES</a:t>
            </a:r>
            <a:endParaRPr lang="en-US" sz="2000" dirty="0">
              <a:solidFill>
                <a:schemeClr val="bg1"/>
              </a:solidFill>
              <a:latin typeface="Source Sans Pro" panose="020B0503030403020204" pitchFamily="34" charset="0"/>
            </a:endParaRPr>
          </a:p>
          <a:p>
            <a:pPr algn="ctr"/>
            <a:endParaRPr lang="en-US" sz="2000" dirty="0">
              <a:solidFill>
                <a:schemeClr val="bg1"/>
              </a:solidFill>
              <a:latin typeface="Source Sans Pro" panose="020B0503030403020204" pitchFamily="34" charset="0"/>
            </a:endParaRPr>
          </a:p>
          <a:p>
            <a:pPr algn="ctr"/>
            <a:r>
              <a:rPr lang="en-US" sz="2000" dirty="0">
                <a:solidFill>
                  <a:schemeClr val="bg1"/>
                </a:solidFill>
                <a:latin typeface="Source Sans Pro" panose="020B0503030403020204" pitchFamily="34" charset="0"/>
              </a:rPr>
              <a:t>Twitter: @SBA_Wisconsin</a:t>
            </a:r>
          </a:p>
          <a:p>
            <a:pPr algn="ctr"/>
            <a:endParaRPr lang="en-US" sz="2000" dirty="0">
              <a:solidFill>
                <a:schemeClr val="bg1"/>
              </a:solidFill>
              <a:latin typeface="Source Sans Pro" panose="020B0503030403020204" pitchFamily="34" charset="0"/>
            </a:endParaRPr>
          </a:p>
          <a:p>
            <a:pPr algn="ctr"/>
            <a:r>
              <a:rPr lang="en-US" sz="2000" dirty="0">
                <a:solidFill>
                  <a:schemeClr val="bg1"/>
                </a:solidFill>
                <a:latin typeface="Source Sans Pro" panose="020B0503030403020204" pitchFamily="34" charset="0"/>
              </a:rPr>
              <a:t>For Questions, Email: Wisconsin@sba.gov</a:t>
            </a:r>
          </a:p>
        </p:txBody>
      </p:sp>
    </p:spTree>
    <p:extLst>
      <p:ext uri="{BB962C8B-B14F-4D97-AF65-F5344CB8AC3E}">
        <p14:creationId xmlns:p14="http://schemas.microsoft.com/office/powerpoint/2010/main" val="1563385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873" y="2336785"/>
            <a:ext cx="6816435" cy="2189156"/>
          </a:xfrm>
        </p:spPr>
        <p:txBody>
          <a:bodyPr>
            <a:noAutofit/>
          </a:bodyPr>
          <a:lstStyle/>
          <a:p>
            <a:pPr algn="ctr"/>
            <a:r>
              <a:rPr lang="en-US" sz="4050" dirty="0"/>
              <a:t> </a:t>
            </a:r>
            <a:br>
              <a:rPr lang="en-US" sz="4050" dirty="0"/>
            </a:br>
            <a:r>
              <a:rPr lang="en-US" sz="4050" dirty="0"/>
              <a:t> Locating 8(a) set aside opportunities</a:t>
            </a:r>
            <a:br>
              <a:rPr lang="en-US" sz="2531" dirty="0"/>
            </a:br>
            <a:br>
              <a:rPr lang="en-US" sz="2531" dirty="0"/>
            </a:br>
            <a:endParaRPr lang="en-US" sz="2531" dirty="0"/>
          </a:p>
        </p:txBody>
      </p:sp>
      <p:sp>
        <p:nvSpPr>
          <p:cNvPr id="3" name="Date Placeholder 2"/>
          <p:cNvSpPr>
            <a:spLocks noGrp="1"/>
          </p:cNvSpPr>
          <p:nvPr>
            <p:ph type="dt" sz="half" idx="10"/>
          </p:nvPr>
        </p:nvSpPr>
        <p:spPr/>
        <p:txBody>
          <a:bodyPr/>
          <a:lstStyle/>
          <a:p>
            <a:fld id="{89ADF794-3CDF-4F18-8277-C8D88FF9D96C}" type="datetime1">
              <a:rPr lang="en-US" smtClean="0">
                <a:solidFill>
                  <a:prstClr val="black">
                    <a:tint val="75000"/>
                  </a:prstClr>
                </a:solidFill>
              </a:rPr>
              <a:pPr/>
              <a:t>2/3/2023</a:t>
            </a:fld>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87C8F9-D69E-408A-9471-1F7D9DCD1C43}" type="slidenum">
              <a:rPr lang="en-US" smtClean="0">
                <a:solidFill>
                  <a:prstClr val="black">
                    <a:tint val="75000"/>
                  </a:prstClr>
                </a:solidFill>
              </a:rPr>
              <a:pPr/>
              <a:t>25</a:t>
            </a:fld>
            <a:endParaRPr lang="en-US">
              <a:solidFill>
                <a:prstClr val="black">
                  <a:tint val="75000"/>
                </a:prstClr>
              </a:solidFill>
            </a:endParaRPr>
          </a:p>
        </p:txBody>
      </p:sp>
      <p:sp>
        <p:nvSpPr>
          <p:cNvPr id="5" name="TextBox 4"/>
          <p:cNvSpPr txBox="1"/>
          <p:nvPr/>
        </p:nvSpPr>
        <p:spPr>
          <a:xfrm>
            <a:off x="1867526" y="3490914"/>
            <a:ext cx="7377112" cy="806375"/>
          </a:xfrm>
          <a:prstGeom prst="rect">
            <a:avLst/>
          </a:prstGeom>
          <a:noFill/>
        </p:spPr>
        <p:txBody>
          <a:bodyPr wrap="square" rtlCol="0">
            <a:spAutoFit/>
          </a:bodyPr>
          <a:lstStyle/>
          <a:p>
            <a:pPr defTabSz="514346"/>
            <a:r>
              <a:rPr lang="en-US" sz="2320" dirty="0">
                <a:solidFill>
                  <a:prstClr val="white"/>
                </a:solidFill>
                <a:latin typeface="Corbel" panose="020B0503020204020204" pitchFamily="34" charset="0"/>
              </a:rPr>
              <a:t> </a:t>
            </a:r>
            <a:endParaRPr lang="en-US" sz="2400" dirty="0">
              <a:solidFill>
                <a:prstClr val="white"/>
              </a:solidFill>
              <a:latin typeface="Corbel" panose="020B0503020204020204" pitchFamily="34" charset="0"/>
            </a:endParaRPr>
          </a:p>
          <a:p>
            <a:pPr defTabSz="514346"/>
            <a:endParaRPr lang="en-US" sz="2320" dirty="0">
              <a:solidFill>
                <a:prstClr val="white"/>
              </a:solidFill>
              <a:latin typeface="Berlin Sans FB" panose="020E0602020502020306" pitchFamily="34" charset="0"/>
            </a:endParaRPr>
          </a:p>
        </p:txBody>
      </p:sp>
    </p:spTree>
    <p:extLst>
      <p:ext uri="{BB962C8B-B14F-4D97-AF65-F5344CB8AC3E}">
        <p14:creationId xmlns:p14="http://schemas.microsoft.com/office/powerpoint/2010/main" val="3193508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9F7-EB95-4466-9807-C67BC5709513}"/>
              </a:ext>
            </a:extLst>
          </p:cNvPr>
          <p:cNvSpPr>
            <a:spLocks noGrp="1"/>
          </p:cNvSpPr>
          <p:nvPr>
            <p:ph type="title"/>
          </p:nvPr>
        </p:nvSpPr>
        <p:spPr/>
        <p:txBody>
          <a:bodyPr/>
          <a:lstStyle/>
          <a:p>
            <a:r>
              <a:rPr lang="en-US" dirty="0">
                <a:solidFill>
                  <a:schemeClr val="accent1">
                    <a:lumMod val="50000"/>
                  </a:schemeClr>
                </a:solidFill>
              </a:rPr>
              <a:t>Locating 8(a) set aside opportunities</a:t>
            </a:r>
            <a:endParaRPr lang="en-US" dirty="0">
              <a:solidFill>
                <a:srgbClr val="002060"/>
              </a:solidFill>
            </a:endParaRPr>
          </a:p>
        </p:txBody>
      </p:sp>
      <p:sp>
        <p:nvSpPr>
          <p:cNvPr id="4" name="Date Placeholder 3">
            <a:extLst>
              <a:ext uri="{FF2B5EF4-FFF2-40B4-BE49-F238E27FC236}">
                <a16:creationId xmlns:a16="http://schemas.microsoft.com/office/drawing/2014/main" id="{03DC61E0-5B00-40DF-BC0D-E56EBA012563}"/>
              </a:ext>
            </a:extLst>
          </p:cNvPr>
          <p:cNvSpPr>
            <a:spLocks noGrp="1"/>
          </p:cNvSpPr>
          <p:nvPr>
            <p:ph type="dt" sz="half" idx="10"/>
          </p:nvPr>
        </p:nvSpPr>
        <p:spPr/>
        <p:txBody>
          <a:bodyPr/>
          <a:lstStyle/>
          <a:p>
            <a:pPr algn="ctr"/>
            <a:fld id="{25DA3599-8C47-4B75-97A2-71256DEE7ABE}"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F229FA-0826-411E-8B7D-549D3586C01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26</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C6D3ACD0-0C5E-498A-9969-1C48FDE26C0D}"/>
              </a:ext>
            </a:extLst>
          </p:cNvPr>
          <p:cNvPicPr>
            <a:picLocks noChangeAspect="1"/>
          </p:cNvPicPr>
          <p:nvPr/>
        </p:nvPicPr>
        <p:blipFill>
          <a:blip r:embed="rId2"/>
          <a:stretch>
            <a:fillRect/>
          </a:stretch>
        </p:blipFill>
        <p:spPr>
          <a:xfrm>
            <a:off x="2152650" y="1448732"/>
            <a:ext cx="4210661" cy="2576940"/>
          </a:xfrm>
          <a:prstGeom prst="rect">
            <a:avLst/>
          </a:prstGeom>
        </p:spPr>
      </p:pic>
      <p:pic>
        <p:nvPicPr>
          <p:cNvPr id="8" name="Picture 7">
            <a:extLst>
              <a:ext uri="{FF2B5EF4-FFF2-40B4-BE49-F238E27FC236}">
                <a16:creationId xmlns:a16="http://schemas.microsoft.com/office/drawing/2014/main" id="{1F55D884-3CB8-4E56-B4E1-30615E903561}"/>
              </a:ext>
            </a:extLst>
          </p:cNvPr>
          <p:cNvPicPr>
            <a:picLocks noChangeAspect="1"/>
          </p:cNvPicPr>
          <p:nvPr/>
        </p:nvPicPr>
        <p:blipFill>
          <a:blip r:embed="rId3"/>
          <a:stretch>
            <a:fillRect/>
          </a:stretch>
        </p:blipFill>
        <p:spPr>
          <a:xfrm>
            <a:off x="5913481" y="2851663"/>
            <a:ext cx="4210662" cy="2295801"/>
          </a:xfrm>
          <a:prstGeom prst="rect">
            <a:avLst/>
          </a:prstGeom>
        </p:spPr>
      </p:pic>
      <p:sp>
        <p:nvSpPr>
          <p:cNvPr id="10" name="TextBox 9">
            <a:extLst>
              <a:ext uri="{FF2B5EF4-FFF2-40B4-BE49-F238E27FC236}">
                <a16:creationId xmlns:a16="http://schemas.microsoft.com/office/drawing/2014/main" id="{31028B01-5ABE-443B-99F0-21AC2024D5FB}"/>
              </a:ext>
            </a:extLst>
          </p:cNvPr>
          <p:cNvSpPr txBox="1"/>
          <p:nvPr/>
        </p:nvSpPr>
        <p:spPr>
          <a:xfrm>
            <a:off x="7903031" y="5649645"/>
            <a:ext cx="1666901" cy="438582"/>
          </a:xfrm>
          <a:prstGeom prst="rect">
            <a:avLst/>
          </a:prstGeom>
          <a:noFill/>
        </p:spPr>
        <p:txBody>
          <a:bodyPr wrap="square">
            <a:spAutoFit/>
          </a:bodyPr>
          <a:lstStyle/>
          <a:p>
            <a:r>
              <a:rPr lang="en-US" sz="2250" b="1" dirty="0"/>
              <a:t>Sam.gov</a:t>
            </a:r>
          </a:p>
        </p:txBody>
      </p:sp>
      <p:sp>
        <p:nvSpPr>
          <p:cNvPr id="13" name="TextBox 12">
            <a:extLst>
              <a:ext uri="{FF2B5EF4-FFF2-40B4-BE49-F238E27FC236}">
                <a16:creationId xmlns:a16="http://schemas.microsoft.com/office/drawing/2014/main" id="{80D39261-115C-4D9A-A914-24AC995D8EF9}"/>
              </a:ext>
            </a:extLst>
          </p:cNvPr>
          <p:cNvSpPr txBox="1"/>
          <p:nvPr/>
        </p:nvSpPr>
        <p:spPr>
          <a:xfrm>
            <a:off x="6926073" y="2378102"/>
            <a:ext cx="3519850" cy="351956"/>
          </a:xfrm>
          <a:prstGeom prst="rect">
            <a:avLst/>
          </a:prstGeom>
          <a:noFill/>
        </p:spPr>
        <p:txBody>
          <a:bodyPr wrap="square">
            <a:spAutoFit/>
          </a:bodyPr>
          <a:lstStyle/>
          <a:p>
            <a:r>
              <a:rPr lang="en-US" sz="1687" b="1" dirty="0"/>
              <a:t>https://www.usaspending.gov/</a:t>
            </a:r>
          </a:p>
        </p:txBody>
      </p:sp>
      <p:pic>
        <p:nvPicPr>
          <p:cNvPr id="15" name="Picture 14">
            <a:extLst>
              <a:ext uri="{FF2B5EF4-FFF2-40B4-BE49-F238E27FC236}">
                <a16:creationId xmlns:a16="http://schemas.microsoft.com/office/drawing/2014/main" id="{AF277024-7681-45A6-88B0-11A38F37E057}"/>
              </a:ext>
            </a:extLst>
          </p:cNvPr>
          <p:cNvPicPr>
            <a:picLocks noChangeAspect="1"/>
          </p:cNvPicPr>
          <p:nvPr/>
        </p:nvPicPr>
        <p:blipFill>
          <a:blip r:embed="rId4"/>
          <a:stretch>
            <a:fillRect/>
          </a:stretch>
        </p:blipFill>
        <p:spPr>
          <a:xfrm>
            <a:off x="4176126" y="4461612"/>
            <a:ext cx="3692980" cy="2077301"/>
          </a:xfrm>
          <a:prstGeom prst="rect">
            <a:avLst/>
          </a:prstGeom>
        </p:spPr>
      </p:pic>
    </p:spTree>
    <p:extLst>
      <p:ext uri="{BB962C8B-B14F-4D97-AF65-F5344CB8AC3E}">
        <p14:creationId xmlns:p14="http://schemas.microsoft.com/office/powerpoint/2010/main" val="3780019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9F7-EB95-4466-9807-C67BC5709513}"/>
              </a:ext>
            </a:extLst>
          </p:cNvPr>
          <p:cNvSpPr>
            <a:spLocks noGrp="1"/>
          </p:cNvSpPr>
          <p:nvPr>
            <p:ph type="title"/>
          </p:nvPr>
        </p:nvSpPr>
        <p:spPr/>
        <p:txBody>
          <a:bodyPr/>
          <a:lstStyle/>
          <a:p>
            <a:r>
              <a:rPr lang="en-US" dirty="0">
                <a:solidFill>
                  <a:schemeClr val="accent1">
                    <a:lumMod val="50000"/>
                  </a:schemeClr>
                </a:solidFill>
              </a:rPr>
              <a:t>Locating 8(a) set aside opportunities</a:t>
            </a:r>
          </a:p>
        </p:txBody>
      </p:sp>
      <p:sp>
        <p:nvSpPr>
          <p:cNvPr id="4" name="Date Placeholder 3">
            <a:extLst>
              <a:ext uri="{FF2B5EF4-FFF2-40B4-BE49-F238E27FC236}">
                <a16:creationId xmlns:a16="http://schemas.microsoft.com/office/drawing/2014/main" id="{03DC61E0-5B00-40DF-BC0D-E56EBA012563}"/>
              </a:ext>
            </a:extLst>
          </p:cNvPr>
          <p:cNvSpPr>
            <a:spLocks noGrp="1"/>
          </p:cNvSpPr>
          <p:nvPr>
            <p:ph type="dt" sz="half" idx="10"/>
          </p:nvPr>
        </p:nvSpPr>
        <p:spPr/>
        <p:txBody>
          <a:bodyPr/>
          <a:lstStyle/>
          <a:p>
            <a:pPr algn="ctr"/>
            <a:fld id="{25DA3599-8C47-4B75-97A2-71256DEE7ABE}"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F229FA-0826-411E-8B7D-549D3586C01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27</a:t>
            </a:fld>
            <a:endParaRPr lang="en-US" dirty="0">
              <a:solidFill>
                <a:prstClr val="black">
                  <a:tint val="75000"/>
                </a:prstClr>
              </a:solidFill>
            </a:endParaRPr>
          </a:p>
        </p:txBody>
      </p:sp>
      <p:sp>
        <p:nvSpPr>
          <p:cNvPr id="10" name="TextBox 9">
            <a:extLst>
              <a:ext uri="{FF2B5EF4-FFF2-40B4-BE49-F238E27FC236}">
                <a16:creationId xmlns:a16="http://schemas.microsoft.com/office/drawing/2014/main" id="{31028B01-5ABE-443B-99F0-21AC2024D5FB}"/>
              </a:ext>
            </a:extLst>
          </p:cNvPr>
          <p:cNvSpPr txBox="1"/>
          <p:nvPr/>
        </p:nvSpPr>
        <p:spPr>
          <a:xfrm>
            <a:off x="1383739" y="1485104"/>
            <a:ext cx="3473932" cy="438582"/>
          </a:xfrm>
          <a:prstGeom prst="rect">
            <a:avLst/>
          </a:prstGeom>
          <a:noFill/>
        </p:spPr>
        <p:txBody>
          <a:bodyPr wrap="square">
            <a:spAutoFit/>
          </a:bodyPr>
          <a:lstStyle/>
          <a:p>
            <a:r>
              <a:rPr lang="en-US" sz="2250" b="1" dirty="0"/>
              <a:t>www.Sam.gov</a:t>
            </a:r>
          </a:p>
        </p:txBody>
      </p:sp>
      <p:pic>
        <p:nvPicPr>
          <p:cNvPr id="7" name="Picture 6">
            <a:extLst>
              <a:ext uri="{FF2B5EF4-FFF2-40B4-BE49-F238E27FC236}">
                <a16:creationId xmlns:a16="http://schemas.microsoft.com/office/drawing/2014/main" id="{F98C9868-1837-5D52-C9F3-8178DECDB255}"/>
              </a:ext>
            </a:extLst>
          </p:cNvPr>
          <p:cNvPicPr>
            <a:picLocks noChangeAspect="1"/>
          </p:cNvPicPr>
          <p:nvPr/>
        </p:nvPicPr>
        <p:blipFill>
          <a:blip r:embed="rId2"/>
          <a:stretch>
            <a:fillRect/>
          </a:stretch>
        </p:blipFill>
        <p:spPr>
          <a:xfrm>
            <a:off x="2227486" y="1862721"/>
            <a:ext cx="7707409" cy="4310854"/>
          </a:xfrm>
          <a:prstGeom prst="rect">
            <a:avLst/>
          </a:prstGeom>
        </p:spPr>
      </p:pic>
      <p:sp>
        <p:nvSpPr>
          <p:cNvPr id="9" name="Arrow: Left 8">
            <a:extLst>
              <a:ext uri="{FF2B5EF4-FFF2-40B4-BE49-F238E27FC236}">
                <a16:creationId xmlns:a16="http://schemas.microsoft.com/office/drawing/2014/main" id="{A35AFA92-05EE-3B93-A4DC-E540BDF840FE}"/>
              </a:ext>
            </a:extLst>
          </p:cNvPr>
          <p:cNvSpPr/>
          <p:nvPr/>
        </p:nvSpPr>
        <p:spPr>
          <a:xfrm>
            <a:off x="3808389" y="3881147"/>
            <a:ext cx="2179715" cy="5174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Tree>
    <p:extLst>
      <p:ext uri="{BB962C8B-B14F-4D97-AF65-F5344CB8AC3E}">
        <p14:creationId xmlns:p14="http://schemas.microsoft.com/office/powerpoint/2010/main" val="142708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9F7-EB95-4466-9807-C67BC5709513}"/>
              </a:ext>
            </a:extLst>
          </p:cNvPr>
          <p:cNvSpPr>
            <a:spLocks noGrp="1"/>
          </p:cNvSpPr>
          <p:nvPr>
            <p:ph type="title"/>
          </p:nvPr>
        </p:nvSpPr>
        <p:spPr/>
        <p:txBody>
          <a:bodyPr/>
          <a:lstStyle/>
          <a:p>
            <a:r>
              <a:rPr lang="en-US" dirty="0">
                <a:solidFill>
                  <a:schemeClr val="accent1">
                    <a:lumMod val="50000"/>
                  </a:schemeClr>
                </a:solidFill>
              </a:rPr>
              <a:t>Locating 8(a) set aside opportunities</a:t>
            </a:r>
          </a:p>
        </p:txBody>
      </p:sp>
      <p:sp>
        <p:nvSpPr>
          <p:cNvPr id="4" name="Date Placeholder 3">
            <a:extLst>
              <a:ext uri="{FF2B5EF4-FFF2-40B4-BE49-F238E27FC236}">
                <a16:creationId xmlns:a16="http://schemas.microsoft.com/office/drawing/2014/main" id="{03DC61E0-5B00-40DF-BC0D-E56EBA012563}"/>
              </a:ext>
            </a:extLst>
          </p:cNvPr>
          <p:cNvSpPr>
            <a:spLocks noGrp="1"/>
          </p:cNvSpPr>
          <p:nvPr>
            <p:ph type="dt" sz="half" idx="10"/>
          </p:nvPr>
        </p:nvSpPr>
        <p:spPr/>
        <p:txBody>
          <a:bodyPr/>
          <a:lstStyle/>
          <a:p>
            <a:pPr algn="ctr"/>
            <a:fld id="{25DA3599-8C47-4B75-97A2-71256DEE7ABE}"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F229FA-0826-411E-8B7D-549D3586C01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28</a:t>
            </a:fld>
            <a:endParaRPr lang="en-US" dirty="0">
              <a:solidFill>
                <a:prstClr val="black">
                  <a:tint val="75000"/>
                </a:prstClr>
              </a:solidFill>
            </a:endParaRPr>
          </a:p>
        </p:txBody>
      </p:sp>
      <p:sp>
        <p:nvSpPr>
          <p:cNvPr id="10" name="TextBox 9">
            <a:extLst>
              <a:ext uri="{FF2B5EF4-FFF2-40B4-BE49-F238E27FC236}">
                <a16:creationId xmlns:a16="http://schemas.microsoft.com/office/drawing/2014/main" id="{31028B01-5ABE-443B-99F0-21AC2024D5FB}"/>
              </a:ext>
            </a:extLst>
          </p:cNvPr>
          <p:cNvSpPr txBox="1"/>
          <p:nvPr/>
        </p:nvSpPr>
        <p:spPr>
          <a:xfrm>
            <a:off x="1383739" y="1485104"/>
            <a:ext cx="3473932" cy="438582"/>
          </a:xfrm>
          <a:prstGeom prst="rect">
            <a:avLst/>
          </a:prstGeom>
          <a:noFill/>
        </p:spPr>
        <p:txBody>
          <a:bodyPr wrap="square">
            <a:spAutoFit/>
          </a:bodyPr>
          <a:lstStyle/>
          <a:p>
            <a:r>
              <a:rPr lang="en-US" sz="2250" b="1" dirty="0"/>
              <a:t>www.Sam.gov</a:t>
            </a:r>
          </a:p>
        </p:txBody>
      </p:sp>
      <p:pic>
        <p:nvPicPr>
          <p:cNvPr id="6" name="Picture 5">
            <a:extLst>
              <a:ext uri="{FF2B5EF4-FFF2-40B4-BE49-F238E27FC236}">
                <a16:creationId xmlns:a16="http://schemas.microsoft.com/office/drawing/2014/main" id="{E58A6FC5-8E2A-E077-0640-D54A444A0B4A}"/>
              </a:ext>
            </a:extLst>
          </p:cNvPr>
          <p:cNvPicPr>
            <a:picLocks noChangeAspect="1"/>
          </p:cNvPicPr>
          <p:nvPr/>
        </p:nvPicPr>
        <p:blipFill>
          <a:blip r:embed="rId2"/>
          <a:stretch>
            <a:fillRect/>
          </a:stretch>
        </p:blipFill>
        <p:spPr>
          <a:xfrm>
            <a:off x="2650012" y="1989855"/>
            <a:ext cx="6891976" cy="4055663"/>
          </a:xfrm>
          <a:prstGeom prst="rect">
            <a:avLst/>
          </a:prstGeom>
        </p:spPr>
      </p:pic>
      <p:sp>
        <p:nvSpPr>
          <p:cNvPr id="8" name="Arrow: Left 7">
            <a:extLst>
              <a:ext uri="{FF2B5EF4-FFF2-40B4-BE49-F238E27FC236}">
                <a16:creationId xmlns:a16="http://schemas.microsoft.com/office/drawing/2014/main" id="{0AD57EB3-9B50-CD87-5356-EF7205D5C902}"/>
              </a:ext>
            </a:extLst>
          </p:cNvPr>
          <p:cNvSpPr/>
          <p:nvPr/>
        </p:nvSpPr>
        <p:spPr>
          <a:xfrm>
            <a:off x="4177381" y="5604418"/>
            <a:ext cx="1779839" cy="6787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Tree>
    <p:extLst>
      <p:ext uri="{BB962C8B-B14F-4D97-AF65-F5344CB8AC3E}">
        <p14:creationId xmlns:p14="http://schemas.microsoft.com/office/powerpoint/2010/main" val="1875981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9F7-EB95-4466-9807-C67BC5709513}"/>
              </a:ext>
            </a:extLst>
          </p:cNvPr>
          <p:cNvSpPr>
            <a:spLocks noGrp="1"/>
          </p:cNvSpPr>
          <p:nvPr>
            <p:ph type="title"/>
          </p:nvPr>
        </p:nvSpPr>
        <p:spPr/>
        <p:txBody>
          <a:bodyPr/>
          <a:lstStyle/>
          <a:p>
            <a:r>
              <a:rPr lang="en-US" dirty="0">
                <a:solidFill>
                  <a:schemeClr val="accent1">
                    <a:lumMod val="50000"/>
                  </a:schemeClr>
                </a:solidFill>
              </a:rPr>
              <a:t>Locating 8(a) set aside opportunities</a:t>
            </a:r>
          </a:p>
        </p:txBody>
      </p:sp>
      <p:sp>
        <p:nvSpPr>
          <p:cNvPr id="4" name="Date Placeholder 3">
            <a:extLst>
              <a:ext uri="{FF2B5EF4-FFF2-40B4-BE49-F238E27FC236}">
                <a16:creationId xmlns:a16="http://schemas.microsoft.com/office/drawing/2014/main" id="{03DC61E0-5B00-40DF-BC0D-E56EBA012563}"/>
              </a:ext>
            </a:extLst>
          </p:cNvPr>
          <p:cNvSpPr>
            <a:spLocks noGrp="1"/>
          </p:cNvSpPr>
          <p:nvPr>
            <p:ph type="dt" sz="half" idx="10"/>
          </p:nvPr>
        </p:nvSpPr>
        <p:spPr/>
        <p:txBody>
          <a:bodyPr/>
          <a:lstStyle/>
          <a:p>
            <a:pPr algn="ctr"/>
            <a:fld id="{25DA3599-8C47-4B75-97A2-71256DEE7ABE}"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F229FA-0826-411E-8B7D-549D3586C01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29</a:t>
            </a:fld>
            <a:endParaRPr lang="en-US" dirty="0">
              <a:solidFill>
                <a:prstClr val="black">
                  <a:tint val="75000"/>
                </a:prstClr>
              </a:solidFill>
            </a:endParaRPr>
          </a:p>
        </p:txBody>
      </p:sp>
      <p:sp>
        <p:nvSpPr>
          <p:cNvPr id="10" name="TextBox 9">
            <a:extLst>
              <a:ext uri="{FF2B5EF4-FFF2-40B4-BE49-F238E27FC236}">
                <a16:creationId xmlns:a16="http://schemas.microsoft.com/office/drawing/2014/main" id="{31028B01-5ABE-443B-99F0-21AC2024D5FB}"/>
              </a:ext>
            </a:extLst>
          </p:cNvPr>
          <p:cNvSpPr txBox="1"/>
          <p:nvPr/>
        </p:nvSpPr>
        <p:spPr>
          <a:xfrm>
            <a:off x="1689526" y="1273970"/>
            <a:ext cx="4907407" cy="438582"/>
          </a:xfrm>
          <a:prstGeom prst="rect">
            <a:avLst/>
          </a:prstGeom>
          <a:noFill/>
        </p:spPr>
        <p:txBody>
          <a:bodyPr wrap="square">
            <a:spAutoFit/>
          </a:bodyPr>
          <a:lstStyle/>
          <a:p>
            <a:r>
              <a:rPr lang="en-US" sz="2250" b="1" dirty="0"/>
              <a:t>https://www.usaspending.gov/</a:t>
            </a:r>
          </a:p>
        </p:txBody>
      </p:sp>
      <p:pic>
        <p:nvPicPr>
          <p:cNvPr id="3" name="Picture 2">
            <a:extLst>
              <a:ext uri="{FF2B5EF4-FFF2-40B4-BE49-F238E27FC236}">
                <a16:creationId xmlns:a16="http://schemas.microsoft.com/office/drawing/2014/main" id="{62A69FF1-50E4-2C24-43AF-F1DF047CB058}"/>
              </a:ext>
            </a:extLst>
          </p:cNvPr>
          <p:cNvPicPr>
            <a:picLocks noChangeAspect="1"/>
          </p:cNvPicPr>
          <p:nvPr/>
        </p:nvPicPr>
        <p:blipFill>
          <a:blip r:embed="rId2"/>
          <a:stretch>
            <a:fillRect/>
          </a:stretch>
        </p:blipFill>
        <p:spPr>
          <a:xfrm>
            <a:off x="2227311" y="1895097"/>
            <a:ext cx="7737378" cy="4218690"/>
          </a:xfrm>
          <a:prstGeom prst="rect">
            <a:avLst/>
          </a:prstGeom>
        </p:spPr>
      </p:pic>
    </p:spTree>
    <p:extLst>
      <p:ext uri="{BB962C8B-B14F-4D97-AF65-F5344CB8AC3E}">
        <p14:creationId xmlns:p14="http://schemas.microsoft.com/office/powerpoint/2010/main" val="1975349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A95211-38BA-584D-B19D-DD1ABCA9C824}"/>
              </a:ext>
            </a:extLst>
          </p:cNvPr>
          <p:cNvSpPr txBox="1">
            <a:spLocks/>
          </p:cNvSpPr>
          <p:nvPr/>
        </p:nvSpPr>
        <p:spPr>
          <a:xfrm>
            <a:off x="351519" y="351927"/>
            <a:ext cx="11520441" cy="621944"/>
          </a:xfrm>
          <a:prstGeom prst="rect">
            <a:avLst/>
          </a:prstGeom>
        </p:spPr>
        <p:txBody>
          <a:bodyPr/>
          <a:lst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all" spc="0" normalizeH="0" baseline="0" noProof="0" dirty="0">
                <a:ln>
                  <a:noFill/>
                </a:ln>
                <a:solidFill>
                  <a:srgbClr val="063C59"/>
                </a:solidFill>
                <a:effectLst/>
                <a:uLnTx/>
                <a:uFillTx/>
                <a:latin typeface="Arial" charset="0"/>
                <a:ea typeface="Arial" charset="0"/>
                <a:cs typeface="Arial" charset="0"/>
              </a:rPr>
              <a:t>Questions?</a:t>
            </a:r>
          </a:p>
        </p:txBody>
      </p:sp>
      <p:grpSp>
        <p:nvGrpSpPr>
          <p:cNvPr id="11" name="Group 10">
            <a:extLst>
              <a:ext uri="{FF2B5EF4-FFF2-40B4-BE49-F238E27FC236}">
                <a16:creationId xmlns:a16="http://schemas.microsoft.com/office/drawing/2014/main" id="{3378BFA4-1117-AB49-8200-D465BD12094A}"/>
              </a:ext>
            </a:extLst>
          </p:cNvPr>
          <p:cNvGrpSpPr/>
          <p:nvPr/>
        </p:nvGrpSpPr>
        <p:grpSpPr>
          <a:xfrm>
            <a:off x="0" y="1201310"/>
            <a:ext cx="12192000" cy="4851400"/>
            <a:chOff x="0" y="766318"/>
            <a:chExt cx="12223479" cy="4726128"/>
          </a:xfrm>
        </p:grpSpPr>
        <p:pic>
          <p:nvPicPr>
            <p:cNvPr id="3" name="Picture 2">
              <a:extLst>
                <a:ext uri="{FF2B5EF4-FFF2-40B4-BE49-F238E27FC236}">
                  <a16:creationId xmlns:a16="http://schemas.microsoft.com/office/drawing/2014/main" id="{B3188587-ECE9-9547-B7FB-B52F6EFAF830}"/>
                </a:ext>
              </a:extLst>
            </p:cNvPr>
            <p:cNvPicPr>
              <a:picLocks noChangeAspect="1"/>
            </p:cNvPicPr>
            <p:nvPr/>
          </p:nvPicPr>
          <p:blipFill rotWithShape="1">
            <a:blip r:embed="rId2"/>
            <a:srcRect r="18621"/>
            <a:stretch/>
          </p:blipFill>
          <p:spPr>
            <a:xfrm>
              <a:off x="2301739" y="1600118"/>
              <a:ext cx="9921740" cy="3892328"/>
            </a:xfrm>
            <a:prstGeom prst="rect">
              <a:avLst/>
            </a:prstGeom>
          </p:spPr>
        </p:pic>
        <p:pic>
          <p:nvPicPr>
            <p:cNvPr id="10" name="Picture 9">
              <a:extLst>
                <a:ext uri="{FF2B5EF4-FFF2-40B4-BE49-F238E27FC236}">
                  <a16:creationId xmlns:a16="http://schemas.microsoft.com/office/drawing/2014/main" id="{07ABFC39-678E-5F45-8506-D1D8437D5B4D}"/>
                </a:ext>
              </a:extLst>
            </p:cNvPr>
            <p:cNvPicPr>
              <a:picLocks noChangeAspect="1"/>
            </p:cNvPicPr>
            <p:nvPr/>
          </p:nvPicPr>
          <p:blipFill rotWithShape="1">
            <a:blip r:embed="rId2"/>
            <a:srcRect l="81121"/>
            <a:stretch/>
          </p:blipFill>
          <p:spPr>
            <a:xfrm>
              <a:off x="0" y="766318"/>
              <a:ext cx="2301739" cy="3892328"/>
            </a:xfrm>
            <a:prstGeom prst="rect">
              <a:avLst/>
            </a:prstGeom>
          </p:spPr>
        </p:pic>
      </p:grpSp>
      <p:sp>
        <p:nvSpPr>
          <p:cNvPr id="7" name="Date Placeholder 3">
            <a:extLst>
              <a:ext uri="{FF2B5EF4-FFF2-40B4-BE49-F238E27FC236}">
                <a16:creationId xmlns:a16="http://schemas.microsoft.com/office/drawing/2014/main" id="{C3066B82-2510-A242-93BC-4FA85AA7B32F}"/>
              </a:ext>
            </a:extLst>
          </p:cNvPr>
          <p:cNvSpPr txBox="1">
            <a:spLocks/>
          </p:cNvSpPr>
          <p:nvPr/>
        </p:nvSpPr>
        <p:spPr>
          <a:xfrm>
            <a:off x="10409464" y="6356350"/>
            <a:ext cx="8971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200" dirty="0">
                <a:solidFill>
                  <a:prstClr val="white"/>
                </a:solidFill>
                <a:latin typeface="Arial" panose="020B0604020202020204" pitchFamily="34" charset="0"/>
                <a:cs typeface="Arial" panose="020B0604020202020204" pitchFamily="34" charset="0"/>
              </a:rPr>
              <a:t>6/24/20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Slide Number Placeholder 4">
            <a:extLst>
              <a:ext uri="{FF2B5EF4-FFF2-40B4-BE49-F238E27FC236}">
                <a16:creationId xmlns:a16="http://schemas.microsoft.com/office/drawing/2014/main" id="{CB35F75D-4727-E74B-A216-DCB194EA80AF}"/>
              </a:ext>
            </a:extLst>
          </p:cNvPr>
          <p:cNvSpPr txBox="1">
            <a:spLocks/>
          </p:cNvSpPr>
          <p:nvPr/>
        </p:nvSpPr>
        <p:spPr>
          <a:xfrm>
            <a:off x="11189110" y="6356350"/>
            <a:ext cx="82063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Page </a:t>
            </a:r>
            <a:fld id="{D4FF9E37-D829-8749-81E8-48B480CA2C76}"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2D41FE7E-A1A8-40BE-BC26-5A76CF89C7A4}"/>
              </a:ext>
            </a:extLst>
          </p:cNvPr>
          <p:cNvSpPr/>
          <p:nvPr/>
        </p:nvSpPr>
        <p:spPr>
          <a:xfrm>
            <a:off x="6060545" y="736600"/>
            <a:ext cx="4648200" cy="5984875"/>
          </a:xfrm>
          <a:prstGeom prst="rect">
            <a:avLst/>
          </a:prstGeom>
          <a:ln w="38100">
            <a:solidFill>
              <a:srgbClr val="063C5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FE852FE9-A26E-4093-A7DA-F0DA4E33AB56}"/>
              </a:ext>
            </a:extLst>
          </p:cNvPr>
          <p:cNvGrpSpPr/>
          <p:nvPr/>
        </p:nvGrpSpPr>
        <p:grpSpPr>
          <a:xfrm>
            <a:off x="6324270" y="1122877"/>
            <a:ext cx="4161717" cy="2472489"/>
            <a:chOff x="173068" y="268919"/>
            <a:chExt cx="4161717" cy="2472489"/>
          </a:xfrm>
        </p:grpSpPr>
        <p:pic>
          <p:nvPicPr>
            <p:cNvPr id="13" name="Picture 12">
              <a:extLst>
                <a:ext uri="{FF2B5EF4-FFF2-40B4-BE49-F238E27FC236}">
                  <a16:creationId xmlns:a16="http://schemas.microsoft.com/office/drawing/2014/main" id="{9E41B62D-90DD-4734-A0DE-EF9215952DF4}"/>
                </a:ext>
              </a:extLst>
            </p:cNvPr>
            <p:cNvPicPr>
              <a:picLocks noChangeAspect="1"/>
            </p:cNvPicPr>
            <p:nvPr/>
          </p:nvPicPr>
          <p:blipFill>
            <a:blip r:embed="rId3"/>
            <a:stretch>
              <a:fillRect/>
            </a:stretch>
          </p:blipFill>
          <p:spPr>
            <a:xfrm>
              <a:off x="632235" y="1318935"/>
              <a:ext cx="2997354" cy="1422473"/>
            </a:xfrm>
            <a:prstGeom prst="rect">
              <a:avLst/>
            </a:prstGeom>
          </p:spPr>
        </p:pic>
        <p:grpSp>
          <p:nvGrpSpPr>
            <p:cNvPr id="14" name="Group 13">
              <a:extLst>
                <a:ext uri="{FF2B5EF4-FFF2-40B4-BE49-F238E27FC236}">
                  <a16:creationId xmlns:a16="http://schemas.microsoft.com/office/drawing/2014/main" id="{D50E50F2-FBE1-4439-9C6A-9A29F0025689}"/>
                </a:ext>
              </a:extLst>
            </p:cNvPr>
            <p:cNvGrpSpPr/>
            <p:nvPr/>
          </p:nvGrpSpPr>
          <p:grpSpPr>
            <a:xfrm>
              <a:off x="173068" y="268919"/>
              <a:ext cx="4161717" cy="1704114"/>
              <a:chOff x="3691275" y="23497"/>
              <a:chExt cx="4161717" cy="1704114"/>
            </a:xfrm>
          </p:grpSpPr>
          <p:sp>
            <p:nvSpPr>
              <p:cNvPr id="15" name="Rectangle 14">
                <a:extLst>
                  <a:ext uri="{FF2B5EF4-FFF2-40B4-BE49-F238E27FC236}">
                    <a16:creationId xmlns:a16="http://schemas.microsoft.com/office/drawing/2014/main" id="{A2F5FFBC-AFB4-47F0-B885-40D775298879}"/>
                  </a:ext>
                </a:extLst>
              </p:cNvPr>
              <p:cNvSpPr/>
              <p:nvPr/>
            </p:nvSpPr>
            <p:spPr>
              <a:xfrm>
                <a:off x="3691275" y="23497"/>
                <a:ext cx="4161717" cy="369332"/>
              </a:xfrm>
              <a:prstGeom prst="rect">
                <a:avLst/>
              </a:prstGeom>
            </p:spPr>
            <p:txBody>
              <a:bodyPr wrap="none">
                <a:spAutoFit/>
              </a:bodyPr>
              <a:lstStyle/>
              <a:p>
                <a:pPr>
                  <a:lnSpc>
                    <a:spcPct val="90000"/>
                  </a:lnSpc>
                  <a:spcBef>
                    <a:spcPct val="0"/>
                  </a:spcBef>
                  <a:defRPr/>
                </a:pPr>
                <a:r>
                  <a:rPr lang="en-US" sz="2000" b="1" cap="all" dirty="0">
                    <a:solidFill>
                      <a:srgbClr val="063C59"/>
                    </a:solidFill>
                    <a:latin typeface="Arial" charset="0"/>
                    <a:ea typeface="Arial" charset="0"/>
                    <a:cs typeface="Arial" charset="0"/>
                  </a:rPr>
                  <a:t>Opening the Questions Box</a:t>
                </a:r>
              </a:p>
            </p:txBody>
          </p:sp>
          <p:sp>
            <p:nvSpPr>
              <p:cNvPr id="16" name="Oval 15">
                <a:extLst>
                  <a:ext uri="{FF2B5EF4-FFF2-40B4-BE49-F238E27FC236}">
                    <a16:creationId xmlns:a16="http://schemas.microsoft.com/office/drawing/2014/main" id="{F410ECF7-4547-47C7-8937-9F309120077D}"/>
                  </a:ext>
                </a:extLst>
              </p:cNvPr>
              <p:cNvSpPr/>
              <p:nvPr/>
            </p:nvSpPr>
            <p:spPr>
              <a:xfrm>
                <a:off x="4410067" y="1422050"/>
                <a:ext cx="269803" cy="3055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D6CDEE7-829F-4FF4-BFE1-AA318A30443F}"/>
                  </a:ext>
                </a:extLst>
              </p:cNvPr>
              <p:cNvGrpSpPr/>
              <p:nvPr/>
            </p:nvGrpSpPr>
            <p:grpSpPr>
              <a:xfrm>
                <a:off x="4425469" y="846980"/>
                <a:ext cx="219456" cy="509537"/>
                <a:chOff x="3691570" y="609600"/>
                <a:chExt cx="219456" cy="509537"/>
              </a:xfrm>
            </p:grpSpPr>
            <p:sp>
              <p:nvSpPr>
                <p:cNvPr id="19" name="Down Arrow 14">
                  <a:extLst>
                    <a:ext uri="{FF2B5EF4-FFF2-40B4-BE49-F238E27FC236}">
                      <a16:creationId xmlns:a16="http://schemas.microsoft.com/office/drawing/2014/main" id="{24507065-CC98-4D9D-8302-DA5BD7579DF5}"/>
                    </a:ext>
                  </a:extLst>
                </p:cNvPr>
                <p:cNvSpPr/>
                <p:nvPr/>
              </p:nvSpPr>
              <p:spPr>
                <a:xfrm>
                  <a:off x="3691570" y="858854"/>
                  <a:ext cx="219456" cy="26028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65AA707-11D4-4913-BE82-9E3CF75F8925}"/>
                    </a:ext>
                  </a:extLst>
                </p:cNvPr>
                <p:cNvCxnSpPr/>
                <p:nvPr/>
              </p:nvCxnSpPr>
              <p:spPr>
                <a:xfrm>
                  <a:off x="3796535" y="609600"/>
                  <a:ext cx="0" cy="3036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3F961905-41BC-4301-AA15-5F6BE6F8356A}"/>
                  </a:ext>
                </a:extLst>
              </p:cNvPr>
              <p:cNvSpPr txBox="1"/>
              <p:nvPr/>
            </p:nvSpPr>
            <p:spPr>
              <a:xfrm>
                <a:off x="4458428" y="557289"/>
                <a:ext cx="2453184" cy="523220"/>
              </a:xfrm>
              <a:prstGeom prst="rect">
                <a:avLst/>
              </a:prstGeom>
              <a:noFill/>
            </p:spPr>
            <p:txBody>
              <a:bodyPr wrap="square" rtlCol="0">
                <a:spAutoFit/>
              </a:bodyPr>
              <a:lstStyle/>
              <a:p>
                <a:pPr>
                  <a:tabLst>
                    <a:tab pos="228600" algn="l"/>
                  </a:tabLst>
                </a:pPr>
                <a:r>
                  <a:rPr lang="en-US" sz="1400" dirty="0">
                    <a:solidFill>
                      <a:srgbClr val="FF0000"/>
                    </a:solidFill>
                    <a:latin typeface="Times New Roman" panose="02020603050405020304" pitchFamily="18" charset="0"/>
                    <a:cs typeface="Times New Roman" panose="02020603050405020304" pitchFamily="18" charset="0"/>
                  </a:rPr>
                  <a:t>Click here to access </a:t>
                </a:r>
                <a:br>
                  <a:rPr lang="en-US" sz="1400" dirty="0">
                    <a:solidFill>
                      <a:srgbClr val="FF0000"/>
                    </a:solidFill>
                    <a:latin typeface="Times New Roman" panose="02020603050405020304" pitchFamily="18" charset="0"/>
                    <a:cs typeface="Times New Roman" panose="02020603050405020304" pitchFamily="18" charset="0"/>
                  </a:rPr>
                </a:br>
                <a:r>
                  <a:rPr lang="en-US" sz="1400" dirty="0">
                    <a:solidFill>
                      <a:srgbClr val="FF0000"/>
                    </a:solidFill>
                    <a:latin typeface="Times New Roman" panose="02020603050405020304" pitchFamily="18" charset="0"/>
                    <a:cs typeface="Times New Roman" panose="02020603050405020304" pitchFamily="18" charset="0"/>
                  </a:rPr>
                  <a:t>	within the Control Panel</a:t>
                </a:r>
              </a:p>
            </p:txBody>
          </p:sp>
        </p:grpSp>
      </p:grpSp>
      <p:grpSp>
        <p:nvGrpSpPr>
          <p:cNvPr id="21" name="Group 20">
            <a:extLst>
              <a:ext uri="{FF2B5EF4-FFF2-40B4-BE49-F238E27FC236}">
                <a16:creationId xmlns:a16="http://schemas.microsoft.com/office/drawing/2014/main" id="{6BB8117B-F8D1-46D3-B84F-528660F37648}"/>
              </a:ext>
            </a:extLst>
          </p:cNvPr>
          <p:cNvGrpSpPr/>
          <p:nvPr/>
        </p:nvGrpSpPr>
        <p:grpSpPr>
          <a:xfrm>
            <a:off x="6324270" y="3797239"/>
            <a:ext cx="4044230" cy="2712018"/>
            <a:chOff x="7748853" y="107382"/>
            <a:chExt cx="4044230" cy="2712018"/>
          </a:xfrm>
        </p:grpSpPr>
        <p:pic>
          <p:nvPicPr>
            <p:cNvPr id="22" name="Picture 21">
              <a:extLst>
                <a:ext uri="{FF2B5EF4-FFF2-40B4-BE49-F238E27FC236}">
                  <a16:creationId xmlns:a16="http://schemas.microsoft.com/office/drawing/2014/main" id="{E0FA038A-5B86-420C-A071-B237275820FE}"/>
                </a:ext>
              </a:extLst>
            </p:cNvPr>
            <p:cNvPicPr>
              <a:picLocks noChangeAspect="1"/>
            </p:cNvPicPr>
            <p:nvPr/>
          </p:nvPicPr>
          <p:blipFill>
            <a:blip r:embed="rId4"/>
            <a:stretch>
              <a:fillRect/>
            </a:stretch>
          </p:blipFill>
          <p:spPr>
            <a:xfrm>
              <a:off x="9534285" y="943546"/>
              <a:ext cx="2213222" cy="1551766"/>
            </a:xfrm>
            <a:prstGeom prst="rect">
              <a:avLst/>
            </a:prstGeom>
          </p:spPr>
        </p:pic>
        <p:sp>
          <p:nvSpPr>
            <p:cNvPr id="23" name="Up Arrow 19">
              <a:extLst>
                <a:ext uri="{FF2B5EF4-FFF2-40B4-BE49-F238E27FC236}">
                  <a16:creationId xmlns:a16="http://schemas.microsoft.com/office/drawing/2014/main" id="{4AF34637-8C47-4105-812B-21138F807304}"/>
                </a:ext>
              </a:extLst>
            </p:cNvPr>
            <p:cNvSpPr/>
            <p:nvPr/>
          </p:nvSpPr>
          <p:spPr>
            <a:xfrm>
              <a:off x="11470850" y="2536490"/>
              <a:ext cx="216814" cy="22034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8D27D1D-8C0F-4FF6-9D45-BDA97E277F9A}"/>
                </a:ext>
              </a:extLst>
            </p:cNvPr>
            <p:cNvSpPr txBox="1"/>
            <p:nvPr/>
          </p:nvSpPr>
          <p:spPr>
            <a:xfrm>
              <a:off x="7748853" y="1096234"/>
              <a:ext cx="1454329" cy="954107"/>
            </a:xfrm>
            <a:prstGeom prst="rect">
              <a:avLst/>
            </a:prstGeom>
            <a:noFill/>
          </p:spPr>
          <p:txBody>
            <a:bodyPr wrap="square" rtlCol="0">
              <a:spAutoFit/>
            </a:bodyPr>
            <a:lstStyle/>
            <a:p>
              <a:pPr>
                <a:tabLst>
                  <a:tab pos="228600" algn="l"/>
                </a:tabLst>
              </a:pPr>
              <a:r>
                <a:rPr lang="en-US" sz="1400" dirty="0">
                  <a:solidFill>
                    <a:srgbClr val="FF0000"/>
                  </a:solidFill>
                  <a:latin typeface="Times New Roman" panose="02020603050405020304" pitchFamily="18" charset="0"/>
                  <a:cs typeface="Times New Roman" panose="02020603050405020304" pitchFamily="18" charset="0"/>
                </a:rPr>
                <a:t>Type questions here at any time during a presentation</a:t>
              </a:r>
            </a:p>
          </p:txBody>
        </p:sp>
        <p:grpSp>
          <p:nvGrpSpPr>
            <p:cNvPr id="25" name="Group 24">
              <a:extLst>
                <a:ext uri="{FF2B5EF4-FFF2-40B4-BE49-F238E27FC236}">
                  <a16:creationId xmlns:a16="http://schemas.microsoft.com/office/drawing/2014/main" id="{0CCA4D98-2429-4A7E-B60B-0D6084879D3D}"/>
                </a:ext>
              </a:extLst>
            </p:cNvPr>
            <p:cNvGrpSpPr/>
            <p:nvPr/>
          </p:nvGrpSpPr>
          <p:grpSpPr>
            <a:xfrm>
              <a:off x="7778541" y="1890781"/>
              <a:ext cx="1674120" cy="256108"/>
              <a:chOff x="7483016" y="1890781"/>
              <a:chExt cx="1674120" cy="256108"/>
            </a:xfrm>
          </p:grpSpPr>
          <p:sp>
            <p:nvSpPr>
              <p:cNvPr id="35" name="Right Arrow 25">
                <a:extLst>
                  <a:ext uri="{FF2B5EF4-FFF2-40B4-BE49-F238E27FC236}">
                    <a16:creationId xmlns:a16="http://schemas.microsoft.com/office/drawing/2014/main" id="{02E84CD8-C006-493A-AE6A-81E1070C1F04}"/>
                  </a:ext>
                </a:extLst>
              </p:cNvPr>
              <p:cNvSpPr/>
              <p:nvPr/>
            </p:nvSpPr>
            <p:spPr>
              <a:xfrm>
                <a:off x="8804751" y="1890781"/>
                <a:ext cx="352385" cy="256108"/>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E361E7C1-883A-4E6C-9984-FEC592CF6636}"/>
                  </a:ext>
                </a:extLst>
              </p:cNvPr>
              <p:cNvCxnSpPr/>
              <p:nvPr/>
            </p:nvCxnSpPr>
            <p:spPr>
              <a:xfrm>
                <a:off x="7483016" y="2089933"/>
                <a:ext cx="161015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619D819B-C709-4A66-81D5-9AFD98F1C7BF}"/>
                </a:ext>
              </a:extLst>
            </p:cNvPr>
            <p:cNvSpPr/>
            <p:nvPr/>
          </p:nvSpPr>
          <p:spPr>
            <a:xfrm>
              <a:off x="9496194" y="1778418"/>
              <a:ext cx="2291314" cy="3602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555D98B-1BDD-44C8-BA66-683E10698335}"/>
                </a:ext>
              </a:extLst>
            </p:cNvPr>
            <p:cNvSpPr/>
            <p:nvPr/>
          </p:nvSpPr>
          <p:spPr>
            <a:xfrm>
              <a:off x="11368002" y="2163200"/>
              <a:ext cx="417595" cy="3484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D87DC0F-AD0D-4AE2-9577-4253A5BC71B7}"/>
                </a:ext>
              </a:extLst>
            </p:cNvPr>
            <p:cNvSpPr txBox="1"/>
            <p:nvPr/>
          </p:nvSpPr>
          <p:spPr>
            <a:xfrm>
              <a:off x="7815484" y="2511623"/>
              <a:ext cx="3552519" cy="307777"/>
            </a:xfrm>
            <a:prstGeom prst="rect">
              <a:avLst/>
            </a:prstGeom>
            <a:noFill/>
          </p:spPr>
          <p:txBody>
            <a:bodyPr wrap="square" rtlCol="0">
              <a:spAutoFit/>
            </a:bodyPr>
            <a:lstStyle/>
            <a:p>
              <a:pPr>
                <a:tabLst>
                  <a:tab pos="228600" algn="l"/>
                </a:tabLst>
              </a:pPr>
              <a:r>
                <a:rPr lang="en-US" sz="1400" dirty="0">
                  <a:solidFill>
                    <a:srgbClr val="FF0000"/>
                  </a:solidFill>
                  <a:latin typeface="Times New Roman" panose="02020603050405020304" pitchFamily="18" charset="0"/>
                  <a:cs typeface="Times New Roman" panose="02020603050405020304" pitchFamily="18" charset="0"/>
                </a:rPr>
                <a:t>Click Send when ready to submit a question</a:t>
              </a:r>
            </a:p>
          </p:txBody>
        </p:sp>
        <p:sp>
          <p:nvSpPr>
            <p:cNvPr id="29" name="Rectangle 28">
              <a:extLst>
                <a:ext uri="{FF2B5EF4-FFF2-40B4-BE49-F238E27FC236}">
                  <a16:creationId xmlns:a16="http://schemas.microsoft.com/office/drawing/2014/main" id="{D33311A1-8149-4402-AFD9-3AF89910BCE1}"/>
                </a:ext>
              </a:extLst>
            </p:cNvPr>
            <p:cNvSpPr/>
            <p:nvPr/>
          </p:nvSpPr>
          <p:spPr>
            <a:xfrm>
              <a:off x="7913517" y="107382"/>
              <a:ext cx="3791423" cy="369332"/>
            </a:xfrm>
            <a:prstGeom prst="rect">
              <a:avLst/>
            </a:prstGeom>
          </p:spPr>
          <p:txBody>
            <a:bodyPr wrap="none">
              <a:spAutoFit/>
            </a:bodyPr>
            <a:lstStyle/>
            <a:p>
              <a:pPr>
                <a:lnSpc>
                  <a:spcPct val="90000"/>
                </a:lnSpc>
                <a:spcBef>
                  <a:spcPct val="0"/>
                </a:spcBef>
                <a:defRPr/>
              </a:pPr>
              <a:r>
                <a:rPr lang="en-US" sz="2000" b="1" cap="all" dirty="0">
                  <a:solidFill>
                    <a:srgbClr val="063C59"/>
                  </a:solidFill>
                  <a:latin typeface="Arial" charset="0"/>
                  <a:ea typeface="Arial" charset="0"/>
                  <a:cs typeface="Arial" charset="0"/>
                </a:rPr>
                <a:t>Using the Questions Box</a:t>
              </a:r>
            </a:p>
          </p:txBody>
        </p:sp>
        <p:pic>
          <p:nvPicPr>
            <p:cNvPr id="30" name="Picture 29">
              <a:extLst>
                <a:ext uri="{FF2B5EF4-FFF2-40B4-BE49-F238E27FC236}">
                  <a16:creationId xmlns:a16="http://schemas.microsoft.com/office/drawing/2014/main" id="{38459571-F5BC-48A1-B14F-D23A5FFED20F}"/>
                </a:ext>
              </a:extLst>
            </p:cNvPr>
            <p:cNvPicPr>
              <a:picLocks noChangeAspect="1"/>
            </p:cNvPicPr>
            <p:nvPr/>
          </p:nvPicPr>
          <p:blipFill>
            <a:blip r:embed="rId4"/>
            <a:stretch>
              <a:fillRect/>
            </a:stretch>
          </p:blipFill>
          <p:spPr>
            <a:xfrm>
              <a:off x="9539860" y="943546"/>
              <a:ext cx="2213222" cy="1551766"/>
            </a:xfrm>
            <a:prstGeom prst="rect">
              <a:avLst/>
            </a:prstGeom>
          </p:spPr>
        </p:pic>
        <p:sp>
          <p:nvSpPr>
            <p:cNvPr id="31" name="Up Arrow 30">
              <a:extLst>
                <a:ext uri="{FF2B5EF4-FFF2-40B4-BE49-F238E27FC236}">
                  <a16:creationId xmlns:a16="http://schemas.microsoft.com/office/drawing/2014/main" id="{F028E37A-2332-4781-8EFF-B35ECDD38A4D}"/>
                </a:ext>
              </a:extLst>
            </p:cNvPr>
            <p:cNvSpPr/>
            <p:nvPr/>
          </p:nvSpPr>
          <p:spPr>
            <a:xfrm>
              <a:off x="11476425" y="2536490"/>
              <a:ext cx="216814" cy="22034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CF6980B-F6A2-47FB-BE95-D697BCFA1D59}"/>
                </a:ext>
              </a:extLst>
            </p:cNvPr>
            <p:cNvSpPr/>
            <p:nvPr/>
          </p:nvSpPr>
          <p:spPr>
            <a:xfrm>
              <a:off x="9501769" y="1778418"/>
              <a:ext cx="2291314" cy="3602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65D8936-B8BE-45C7-BB91-71A0CD8092A1}"/>
                </a:ext>
              </a:extLst>
            </p:cNvPr>
            <p:cNvSpPr/>
            <p:nvPr/>
          </p:nvSpPr>
          <p:spPr>
            <a:xfrm>
              <a:off x="11373577" y="2163200"/>
              <a:ext cx="417595" cy="3484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42D8C96-E202-49E1-B42D-E6B697C0A847}"/>
                </a:ext>
              </a:extLst>
            </p:cNvPr>
            <p:cNvSpPr txBox="1"/>
            <p:nvPr/>
          </p:nvSpPr>
          <p:spPr>
            <a:xfrm>
              <a:off x="7821059" y="2511623"/>
              <a:ext cx="3552519" cy="276999"/>
            </a:xfrm>
            <a:prstGeom prst="rect">
              <a:avLst/>
            </a:prstGeom>
            <a:noFill/>
          </p:spPr>
          <p:txBody>
            <a:bodyPr wrap="square" rtlCol="0">
              <a:spAutoFit/>
            </a:bodyPr>
            <a:lstStyle/>
            <a:p>
              <a:pPr>
                <a:tabLst>
                  <a:tab pos="228600" algn="l"/>
                </a:tabLst>
              </a:pPr>
              <a:endParaRPr lang="en-US" sz="1200" dirty="0">
                <a:solidFill>
                  <a:srgbClr val="FF0000"/>
                </a:solidFill>
                <a:latin typeface="Times New Roman" panose="02020603050405020304" pitchFamily="18" charset="0"/>
                <a:cs typeface="Times New Roman" panose="02020603050405020304" pitchFamily="18" charset="0"/>
              </a:endParaRPr>
            </a:p>
          </p:txBody>
        </p:sp>
      </p:grpSp>
      <p:pic>
        <p:nvPicPr>
          <p:cNvPr id="38" name="Picture 37" descr="Text&#10;&#10;Description automatically generated">
            <a:extLst>
              <a:ext uri="{FF2B5EF4-FFF2-40B4-BE49-F238E27FC236}">
                <a16:creationId xmlns:a16="http://schemas.microsoft.com/office/drawing/2014/main" id="{501661E6-19DA-4E15-851F-32E9DF18D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519" y="5857055"/>
            <a:ext cx="1962637" cy="1000945"/>
          </a:xfrm>
          <a:prstGeom prst="rect">
            <a:avLst/>
          </a:prstGeom>
        </p:spPr>
      </p:pic>
    </p:spTree>
    <p:extLst>
      <p:ext uri="{BB962C8B-B14F-4D97-AF65-F5344CB8AC3E}">
        <p14:creationId xmlns:p14="http://schemas.microsoft.com/office/powerpoint/2010/main" val="690354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9F7-EB95-4466-9807-C67BC5709513}"/>
              </a:ext>
            </a:extLst>
          </p:cNvPr>
          <p:cNvSpPr>
            <a:spLocks noGrp="1"/>
          </p:cNvSpPr>
          <p:nvPr>
            <p:ph type="title"/>
          </p:nvPr>
        </p:nvSpPr>
        <p:spPr/>
        <p:txBody>
          <a:bodyPr/>
          <a:lstStyle/>
          <a:p>
            <a:r>
              <a:rPr lang="en-US" dirty="0">
                <a:solidFill>
                  <a:schemeClr val="accent1">
                    <a:lumMod val="50000"/>
                  </a:schemeClr>
                </a:solidFill>
              </a:rPr>
              <a:t>Locating 8(a) set aside opportunities</a:t>
            </a:r>
          </a:p>
        </p:txBody>
      </p:sp>
      <p:sp>
        <p:nvSpPr>
          <p:cNvPr id="4" name="Date Placeholder 3">
            <a:extLst>
              <a:ext uri="{FF2B5EF4-FFF2-40B4-BE49-F238E27FC236}">
                <a16:creationId xmlns:a16="http://schemas.microsoft.com/office/drawing/2014/main" id="{03DC61E0-5B00-40DF-BC0D-E56EBA012563}"/>
              </a:ext>
            </a:extLst>
          </p:cNvPr>
          <p:cNvSpPr>
            <a:spLocks noGrp="1"/>
          </p:cNvSpPr>
          <p:nvPr>
            <p:ph type="dt" sz="half" idx="10"/>
          </p:nvPr>
        </p:nvSpPr>
        <p:spPr/>
        <p:txBody>
          <a:bodyPr/>
          <a:lstStyle/>
          <a:p>
            <a:pPr algn="ctr"/>
            <a:fld id="{25DA3599-8C47-4B75-97A2-71256DEE7ABE}"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F229FA-0826-411E-8B7D-549D3586C01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30</a:t>
            </a:fld>
            <a:endParaRPr lang="en-US" dirty="0">
              <a:solidFill>
                <a:prstClr val="black">
                  <a:tint val="75000"/>
                </a:prstClr>
              </a:solidFill>
            </a:endParaRPr>
          </a:p>
        </p:txBody>
      </p:sp>
      <p:sp>
        <p:nvSpPr>
          <p:cNvPr id="10" name="TextBox 9">
            <a:extLst>
              <a:ext uri="{FF2B5EF4-FFF2-40B4-BE49-F238E27FC236}">
                <a16:creationId xmlns:a16="http://schemas.microsoft.com/office/drawing/2014/main" id="{31028B01-5ABE-443B-99F0-21AC2024D5FB}"/>
              </a:ext>
            </a:extLst>
          </p:cNvPr>
          <p:cNvSpPr txBox="1"/>
          <p:nvPr/>
        </p:nvSpPr>
        <p:spPr>
          <a:xfrm>
            <a:off x="1689526" y="1273970"/>
            <a:ext cx="4907407" cy="438582"/>
          </a:xfrm>
          <a:prstGeom prst="rect">
            <a:avLst/>
          </a:prstGeom>
          <a:noFill/>
        </p:spPr>
        <p:txBody>
          <a:bodyPr wrap="square">
            <a:spAutoFit/>
          </a:bodyPr>
          <a:lstStyle/>
          <a:p>
            <a:r>
              <a:rPr lang="en-US" sz="2250" b="1" dirty="0"/>
              <a:t>https://www.usaspending.gov/</a:t>
            </a:r>
          </a:p>
        </p:txBody>
      </p:sp>
      <p:pic>
        <p:nvPicPr>
          <p:cNvPr id="7" name="Picture 6">
            <a:extLst>
              <a:ext uri="{FF2B5EF4-FFF2-40B4-BE49-F238E27FC236}">
                <a16:creationId xmlns:a16="http://schemas.microsoft.com/office/drawing/2014/main" id="{46BD2E7F-08EE-47DA-5F13-B45B8C21670D}"/>
              </a:ext>
            </a:extLst>
          </p:cNvPr>
          <p:cNvPicPr>
            <a:picLocks noChangeAspect="1"/>
          </p:cNvPicPr>
          <p:nvPr/>
        </p:nvPicPr>
        <p:blipFill>
          <a:blip r:embed="rId2"/>
          <a:stretch>
            <a:fillRect/>
          </a:stretch>
        </p:blipFill>
        <p:spPr>
          <a:xfrm>
            <a:off x="2453995" y="1732506"/>
            <a:ext cx="7284011" cy="3990095"/>
          </a:xfrm>
          <a:prstGeom prst="rect">
            <a:avLst/>
          </a:prstGeom>
        </p:spPr>
      </p:pic>
      <p:sp>
        <p:nvSpPr>
          <p:cNvPr id="8" name="Arrow: Left 7">
            <a:extLst>
              <a:ext uri="{FF2B5EF4-FFF2-40B4-BE49-F238E27FC236}">
                <a16:creationId xmlns:a16="http://schemas.microsoft.com/office/drawing/2014/main" id="{185B0F28-92BD-0AD1-3A00-A48DFD443DF4}"/>
              </a:ext>
            </a:extLst>
          </p:cNvPr>
          <p:cNvSpPr/>
          <p:nvPr/>
        </p:nvSpPr>
        <p:spPr>
          <a:xfrm>
            <a:off x="3633148" y="2273804"/>
            <a:ext cx="1505415" cy="4312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Tree>
    <p:extLst>
      <p:ext uri="{BB962C8B-B14F-4D97-AF65-F5344CB8AC3E}">
        <p14:creationId xmlns:p14="http://schemas.microsoft.com/office/powerpoint/2010/main" val="542049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9F7-EB95-4466-9807-C67BC5709513}"/>
              </a:ext>
            </a:extLst>
          </p:cNvPr>
          <p:cNvSpPr>
            <a:spLocks noGrp="1"/>
          </p:cNvSpPr>
          <p:nvPr>
            <p:ph type="title"/>
          </p:nvPr>
        </p:nvSpPr>
        <p:spPr/>
        <p:txBody>
          <a:bodyPr/>
          <a:lstStyle/>
          <a:p>
            <a:r>
              <a:rPr lang="en-US" dirty="0">
                <a:solidFill>
                  <a:schemeClr val="accent1">
                    <a:lumMod val="50000"/>
                  </a:schemeClr>
                </a:solidFill>
              </a:rPr>
              <a:t>Locating 8(a) set aside opportunities</a:t>
            </a:r>
          </a:p>
        </p:txBody>
      </p:sp>
      <p:sp>
        <p:nvSpPr>
          <p:cNvPr id="4" name="Date Placeholder 3">
            <a:extLst>
              <a:ext uri="{FF2B5EF4-FFF2-40B4-BE49-F238E27FC236}">
                <a16:creationId xmlns:a16="http://schemas.microsoft.com/office/drawing/2014/main" id="{03DC61E0-5B00-40DF-BC0D-E56EBA012563}"/>
              </a:ext>
            </a:extLst>
          </p:cNvPr>
          <p:cNvSpPr>
            <a:spLocks noGrp="1"/>
          </p:cNvSpPr>
          <p:nvPr>
            <p:ph type="dt" sz="half" idx="10"/>
          </p:nvPr>
        </p:nvSpPr>
        <p:spPr/>
        <p:txBody>
          <a:bodyPr/>
          <a:lstStyle/>
          <a:p>
            <a:pPr algn="ctr"/>
            <a:fld id="{25DA3599-8C47-4B75-97A2-71256DEE7ABE}"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F229FA-0826-411E-8B7D-549D3586C01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31</a:t>
            </a:fld>
            <a:endParaRPr lang="en-US" dirty="0">
              <a:solidFill>
                <a:prstClr val="black">
                  <a:tint val="75000"/>
                </a:prstClr>
              </a:solidFill>
            </a:endParaRPr>
          </a:p>
        </p:txBody>
      </p:sp>
      <p:sp>
        <p:nvSpPr>
          <p:cNvPr id="10" name="TextBox 9">
            <a:extLst>
              <a:ext uri="{FF2B5EF4-FFF2-40B4-BE49-F238E27FC236}">
                <a16:creationId xmlns:a16="http://schemas.microsoft.com/office/drawing/2014/main" id="{31028B01-5ABE-443B-99F0-21AC2024D5FB}"/>
              </a:ext>
            </a:extLst>
          </p:cNvPr>
          <p:cNvSpPr txBox="1"/>
          <p:nvPr/>
        </p:nvSpPr>
        <p:spPr>
          <a:xfrm>
            <a:off x="1689526" y="1273970"/>
            <a:ext cx="4907407" cy="438582"/>
          </a:xfrm>
          <a:prstGeom prst="rect">
            <a:avLst/>
          </a:prstGeom>
          <a:noFill/>
        </p:spPr>
        <p:txBody>
          <a:bodyPr wrap="square">
            <a:spAutoFit/>
          </a:bodyPr>
          <a:lstStyle/>
          <a:p>
            <a:r>
              <a:rPr lang="en-US" sz="2250" b="1" dirty="0"/>
              <a:t>https://www.usaspending.gov/</a:t>
            </a:r>
          </a:p>
        </p:txBody>
      </p:sp>
      <p:pic>
        <p:nvPicPr>
          <p:cNvPr id="6" name="Picture 5">
            <a:extLst>
              <a:ext uri="{FF2B5EF4-FFF2-40B4-BE49-F238E27FC236}">
                <a16:creationId xmlns:a16="http://schemas.microsoft.com/office/drawing/2014/main" id="{7B9B4E8F-D819-F13C-A2E1-70DBA26EB95B}"/>
              </a:ext>
            </a:extLst>
          </p:cNvPr>
          <p:cNvPicPr>
            <a:picLocks noChangeAspect="1"/>
          </p:cNvPicPr>
          <p:nvPr/>
        </p:nvPicPr>
        <p:blipFill>
          <a:blip r:embed="rId2"/>
          <a:stretch>
            <a:fillRect/>
          </a:stretch>
        </p:blipFill>
        <p:spPr>
          <a:xfrm>
            <a:off x="2152650" y="1690690"/>
            <a:ext cx="8201374" cy="4380478"/>
          </a:xfrm>
          <a:prstGeom prst="rect">
            <a:avLst/>
          </a:prstGeom>
        </p:spPr>
      </p:pic>
      <p:sp>
        <p:nvSpPr>
          <p:cNvPr id="8" name="Arrow: Left 7">
            <a:extLst>
              <a:ext uri="{FF2B5EF4-FFF2-40B4-BE49-F238E27FC236}">
                <a16:creationId xmlns:a16="http://schemas.microsoft.com/office/drawing/2014/main" id="{68818B2A-8030-2DAD-2CFF-C15D8F4E2126}"/>
              </a:ext>
            </a:extLst>
          </p:cNvPr>
          <p:cNvSpPr/>
          <p:nvPr/>
        </p:nvSpPr>
        <p:spPr>
          <a:xfrm>
            <a:off x="3688034" y="4508403"/>
            <a:ext cx="2234599" cy="5566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Tree>
    <p:extLst>
      <p:ext uri="{BB962C8B-B14F-4D97-AF65-F5344CB8AC3E}">
        <p14:creationId xmlns:p14="http://schemas.microsoft.com/office/powerpoint/2010/main" val="1730639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9F7-EB95-4466-9807-C67BC5709513}"/>
              </a:ext>
            </a:extLst>
          </p:cNvPr>
          <p:cNvSpPr>
            <a:spLocks noGrp="1"/>
          </p:cNvSpPr>
          <p:nvPr>
            <p:ph type="title"/>
          </p:nvPr>
        </p:nvSpPr>
        <p:spPr/>
        <p:txBody>
          <a:bodyPr/>
          <a:lstStyle/>
          <a:p>
            <a:r>
              <a:rPr lang="en-US" dirty="0">
                <a:solidFill>
                  <a:schemeClr val="accent1">
                    <a:lumMod val="50000"/>
                  </a:schemeClr>
                </a:solidFill>
              </a:rPr>
              <a:t>Locating 8(a) set aside opportunities</a:t>
            </a:r>
          </a:p>
        </p:txBody>
      </p:sp>
      <p:sp>
        <p:nvSpPr>
          <p:cNvPr id="4" name="Date Placeholder 3">
            <a:extLst>
              <a:ext uri="{FF2B5EF4-FFF2-40B4-BE49-F238E27FC236}">
                <a16:creationId xmlns:a16="http://schemas.microsoft.com/office/drawing/2014/main" id="{03DC61E0-5B00-40DF-BC0D-E56EBA012563}"/>
              </a:ext>
            </a:extLst>
          </p:cNvPr>
          <p:cNvSpPr>
            <a:spLocks noGrp="1"/>
          </p:cNvSpPr>
          <p:nvPr>
            <p:ph type="dt" sz="half" idx="10"/>
          </p:nvPr>
        </p:nvSpPr>
        <p:spPr/>
        <p:txBody>
          <a:bodyPr/>
          <a:lstStyle/>
          <a:p>
            <a:pPr algn="ctr"/>
            <a:fld id="{25DA3599-8C47-4B75-97A2-71256DEE7ABE}"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F229FA-0826-411E-8B7D-549D3586C01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32</a:t>
            </a:fld>
            <a:endParaRPr lang="en-US" dirty="0">
              <a:solidFill>
                <a:prstClr val="black">
                  <a:tint val="75000"/>
                </a:prstClr>
              </a:solidFill>
            </a:endParaRPr>
          </a:p>
        </p:txBody>
      </p:sp>
      <p:sp>
        <p:nvSpPr>
          <p:cNvPr id="10" name="TextBox 9">
            <a:extLst>
              <a:ext uri="{FF2B5EF4-FFF2-40B4-BE49-F238E27FC236}">
                <a16:creationId xmlns:a16="http://schemas.microsoft.com/office/drawing/2014/main" id="{31028B01-5ABE-443B-99F0-21AC2024D5FB}"/>
              </a:ext>
            </a:extLst>
          </p:cNvPr>
          <p:cNvSpPr txBox="1"/>
          <p:nvPr/>
        </p:nvSpPr>
        <p:spPr>
          <a:xfrm>
            <a:off x="1689526" y="1273970"/>
            <a:ext cx="4907407" cy="438582"/>
          </a:xfrm>
          <a:prstGeom prst="rect">
            <a:avLst/>
          </a:prstGeom>
          <a:noFill/>
        </p:spPr>
        <p:txBody>
          <a:bodyPr wrap="square">
            <a:spAutoFit/>
          </a:bodyPr>
          <a:lstStyle/>
          <a:p>
            <a:r>
              <a:rPr lang="en-US" sz="2250" b="1" dirty="0"/>
              <a:t>https://www.usaspending.gov/</a:t>
            </a:r>
          </a:p>
        </p:txBody>
      </p:sp>
      <p:pic>
        <p:nvPicPr>
          <p:cNvPr id="7" name="Picture 6">
            <a:extLst>
              <a:ext uri="{FF2B5EF4-FFF2-40B4-BE49-F238E27FC236}">
                <a16:creationId xmlns:a16="http://schemas.microsoft.com/office/drawing/2014/main" id="{ED8FBBB9-9F4E-E4B8-67DE-F9C70DB114AB}"/>
              </a:ext>
            </a:extLst>
          </p:cNvPr>
          <p:cNvPicPr>
            <a:picLocks noChangeAspect="1"/>
          </p:cNvPicPr>
          <p:nvPr/>
        </p:nvPicPr>
        <p:blipFill>
          <a:blip r:embed="rId2"/>
          <a:stretch>
            <a:fillRect/>
          </a:stretch>
        </p:blipFill>
        <p:spPr>
          <a:xfrm>
            <a:off x="2152650" y="1789569"/>
            <a:ext cx="8028879" cy="3929765"/>
          </a:xfrm>
          <a:prstGeom prst="rect">
            <a:avLst/>
          </a:prstGeom>
        </p:spPr>
      </p:pic>
      <p:sp>
        <p:nvSpPr>
          <p:cNvPr id="8" name="Arrow: Left 7">
            <a:extLst>
              <a:ext uri="{FF2B5EF4-FFF2-40B4-BE49-F238E27FC236}">
                <a16:creationId xmlns:a16="http://schemas.microsoft.com/office/drawing/2014/main" id="{7CD22945-97A1-D6CD-4BBA-8EDA2FF3E1F4}"/>
              </a:ext>
            </a:extLst>
          </p:cNvPr>
          <p:cNvSpPr/>
          <p:nvPr/>
        </p:nvSpPr>
        <p:spPr>
          <a:xfrm>
            <a:off x="3616770" y="4077165"/>
            <a:ext cx="1450530" cy="5331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Tree>
    <p:extLst>
      <p:ext uri="{BB962C8B-B14F-4D97-AF65-F5344CB8AC3E}">
        <p14:creationId xmlns:p14="http://schemas.microsoft.com/office/powerpoint/2010/main" val="219545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9F7-EB95-4466-9807-C67BC5709513}"/>
              </a:ext>
            </a:extLst>
          </p:cNvPr>
          <p:cNvSpPr>
            <a:spLocks noGrp="1"/>
          </p:cNvSpPr>
          <p:nvPr>
            <p:ph type="title"/>
          </p:nvPr>
        </p:nvSpPr>
        <p:spPr/>
        <p:txBody>
          <a:bodyPr/>
          <a:lstStyle/>
          <a:p>
            <a:r>
              <a:rPr lang="en-US" dirty="0">
                <a:solidFill>
                  <a:schemeClr val="accent1">
                    <a:lumMod val="50000"/>
                  </a:schemeClr>
                </a:solidFill>
              </a:rPr>
              <a:t>Locating 8(a) set aside opportunities</a:t>
            </a:r>
          </a:p>
        </p:txBody>
      </p:sp>
      <p:sp>
        <p:nvSpPr>
          <p:cNvPr id="4" name="Date Placeholder 3">
            <a:extLst>
              <a:ext uri="{FF2B5EF4-FFF2-40B4-BE49-F238E27FC236}">
                <a16:creationId xmlns:a16="http://schemas.microsoft.com/office/drawing/2014/main" id="{03DC61E0-5B00-40DF-BC0D-E56EBA012563}"/>
              </a:ext>
            </a:extLst>
          </p:cNvPr>
          <p:cNvSpPr>
            <a:spLocks noGrp="1"/>
          </p:cNvSpPr>
          <p:nvPr>
            <p:ph type="dt" sz="half" idx="10"/>
          </p:nvPr>
        </p:nvSpPr>
        <p:spPr/>
        <p:txBody>
          <a:bodyPr/>
          <a:lstStyle/>
          <a:p>
            <a:pPr algn="ctr"/>
            <a:fld id="{25DA3599-8C47-4B75-97A2-71256DEE7ABE}"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F229FA-0826-411E-8B7D-549D3586C01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33</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22CA5078-3364-E05F-0ED6-FD10CAB25970}"/>
              </a:ext>
            </a:extLst>
          </p:cNvPr>
          <p:cNvPicPr>
            <a:picLocks noChangeAspect="1"/>
          </p:cNvPicPr>
          <p:nvPr/>
        </p:nvPicPr>
        <p:blipFill>
          <a:blip r:embed="rId2"/>
          <a:stretch>
            <a:fillRect/>
          </a:stretch>
        </p:blipFill>
        <p:spPr>
          <a:xfrm>
            <a:off x="1799296" y="1225579"/>
            <a:ext cx="8593409" cy="4821832"/>
          </a:xfrm>
          <a:prstGeom prst="rect">
            <a:avLst/>
          </a:prstGeom>
        </p:spPr>
      </p:pic>
    </p:spTree>
    <p:extLst>
      <p:ext uri="{BB962C8B-B14F-4D97-AF65-F5344CB8AC3E}">
        <p14:creationId xmlns:p14="http://schemas.microsoft.com/office/powerpoint/2010/main" val="146184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9F7-EB95-4466-9807-C67BC5709513}"/>
              </a:ext>
            </a:extLst>
          </p:cNvPr>
          <p:cNvSpPr>
            <a:spLocks noGrp="1"/>
          </p:cNvSpPr>
          <p:nvPr>
            <p:ph type="title"/>
          </p:nvPr>
        </p:nvSpPr>
        <p:spPr>
          <a:xfrm>
            <a:off x="2152650" y="357286"/>
            <a:ext cx="7886700" cy="1325563"/>
          </a:xfrm>
        </p:spPr>
        <p:txBody>
          <a:bodyPr/>
          <a:lstStyle/>
          <a:p>
            <a:r>
              <a:rPr lang="en-US" dirty="0">
                <a:solidFill>
                  <a:schemeClr val="accent1">
                    <a:lumMod val="50000"/>
                  </a:schemeClr>
                </a:solidFill>
              </a:rPr>
              <a:t>Locating 8(a) set aside opportunities</a:t>
            </a:r>
          </a:p>
        </p:txBody>
      </p:sp>
      <p:sp>
        <p:nvSpPr>
          <p:cNvPr id="4" name="Date Placeholder 3">
            <a:extLst>
              <a:ext uri="{FF2B5EF4-FFF2-40B4-BE49-F238E27FC236}">
                <a16:creationId xmlns:a16="http://schemas.microsoft.com/office/drawing/2014/main" id="{03DC61E0-5B00-40DF-BC0D-E56EBA012563}"/>
              </a:ext>
            </a:extLst>
          </p:cNvPr>
          <p:cNvSpPr>
            <a:spLocks noGrp="1"/>
          </p:cNvSpPr>
          <p:nvPr>
            <p:ph type="dt" sz="half" idx="10"/>
          </p:nvPr>
        </p:nvSpPr>
        <p:spPr/>
        <p:txBody>
          <a:bodyPr/>
          <a:lstStyle/>
          <a:p>
            <a:pPr algn="ctr"/>
            <a:fld id="{25DA3599-8C47-4B75-97A2-71256DEE7ABE}"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F229FA-0826-411E-8B7D-549D3586C01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34</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69C60E84-2A07-A2A8-4953-5583CB776223}"/>
              </a:ext>
            </a:extLst>
          </p:cNvPr>
          <p:cNvPicPr>
            <a:picLocks noChangeAspect="1"/>
          </p:cNvPicPr>
          <p:nvPr/>
        </p:nvPicPr>
        <p:blipFill>
          <a:blip r:embed="rId2"/>
          <a:stretch>
            <a:fillRect/>
          </a:stretch>
        </p:blipFill>
        <p:spPr>
          <a:xfrm>
            <a:off x="1524000" y="1211702"/>
            <a:ext cx="9144000" cy="4940791"/>
          </a:xfrm>
          <a:prstGeom prst="rect">
            <a:avLst/>
          </a:prstGeom>
        </p:spPr>
      </p:pic>
      <p:sp>
        <p:nvSpPr>
          <p:cNvPr id="8" name="Oval 7">
            <a:extLst>
              <a:ext uri="{FF2B5EF4-FFF2-40B4-BE49-F238E27FC236}">
                <a16:creationId xmlns:a16="http://schemas.microsoft.com/office/drawing/2014/main" id="{49A2DE5A-7F02-30EB-4884-4F9DC10E60EB}"/>
              </a:ext>
            </a:extLst>
          </p:cNvPr>
          <p:cNvSpPr/>
          <p:nvPr/>
        </p:nvSpPr>
        <p:spPr>
          <a:xfrm>
            <a:off x="7723206" y="1211702"/>
            <a:ext cx="1861034" cy="1486611"/>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Tree>
    <p:extLst>
      <p:ext uri="{BB962C8B-B14F-4D97-AF65-F5344CB8AC3E}">
        <p14:creationId xmlns:p14="http://schemas.microsoft.com/office/powerpoint/2010/main" val="1229243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9F7-EB95-4466-9807-C67BC5709513}"/>
              </a:ext>
            </a:extLst>
          </p:cNvPr>
          <p:cNvSpPr>
            <a:spLocks noGrp="1"/>
          </p:cNvSpPr>
          <p:nvPr>
            <p:ph type="title"/>
          </p:nvPr>
        </p:nvSpPr>
        <p:spPr/>
        <p:txBody>
          <a:bodyPr/>
          <a:lstStyle/>
          <a:p>
            <a:r>
              <a:rPr lang="en-US" dirty="0">
                <a:solidFill>
                  <a:schemeClr val="accent1">
                    <a:lumMod val="50000"/>
                  </a:schemeClr>
                </a:solidFill>
              </a:rPr>
              <a:t>Locating 8(a) set aside opportunities</a:t>
            </a:r>
          </a:p>
        </p:txBody>
      </p:sp>
      <p:sp>
        <p:nvSpPr>
          <p:cNvPr id="4" name="Date Placeholder 3">
            <a:extLst>
              <a:ext uri="{FF2B5EF4-FFF2-40B4-BE49-F238E27FC236}">
                <a16:creationId xmlns:a16="http://schemas.microsoft.com/office/drawing/2014/main" id="{03DC61E0-5B00-40DF-BC0D-E56EBA012563}"/>
              </a:ext>
            </a:extLst>
          </p:cNvPr>
          <p:cNvSpPr>
            <a:spLocks noGrp="1"/>
          </p:cNvSpPr>
          <p:nvPr>
            <p:ph type="dt" sz="half" idx="10"/>
          </p:nvPr>
        </p:nvSpPr>
        <p:spPr/>
        <p:txBody>
          <a:bodyPr/>
          <a:lstStyle/>
          <a:p>
            <a:pPr algn="ctr"/>
            <a:fld id="{25DA3599-8C47-4B75-97A2-71256DEE7ABE}"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F229FA-0826-411E-8B7D-549D3586C01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35</a:t>
            </a:fld>
            <a:endParaRPr lang="en-US" dirty="0">
              <a:solidFill>
                <a:prstClr val="black">
                  <a:tint val="75000"/>
                </a:prstClr>
              </a:solidFill>
            </a:endParaRPr>
          </a:p>
        </p:txBody>
      </p:sp>
      <p:pic>
        <p:nvPicPr>
          <p:cNvPr id="8" name="Picture 7">
            <a:extLst>
              <a:ext uri="{FF2B5EF4-FFF2-40B4-BE49-F238E27FC236}">
                <a16:creationId xmlns:a16="http://schemas.microsoft.com/office/drawing/2014/main" id="{9DF0B584-BCD9-7216-A166-9689C243938D}"/>
              </a:ext>
            </a:extLst>
          </p:cNvPr>
          <p:cNvPicPr>
            <a:picLocks noChangeAspect="1"/>
          </p:cNvPicPr>
          <p:nvPr/>
        </p:nvPicPr>
        <p:blipFill>
          <a:blip r:embed="rId2"/>
          <a:stretch>
            <a:fillRect/>
          </a:stretch>
        </p:blipFill>
        <p:spPr>
          <a:xfrm>
            <a:off x="2100553" y="1283682"/>
            <a:ext cx="7990895" cy="4748144"/>
          </a:xfrm>
          <a:prstGeom prst="rect">
            <a:avLst/>
          </a:prstGeom>
        </p:spPr>
      </p:pic>
      <p:sp>
        <p:nvSpPr>
          <p:cNvPr id="11" name="Arrow: Left 10">
            <a:extLst>
              <a:ext uri="{FF2B5EF4-FFF2-40B4-BE49-F238E27FC236}">
                <a16:creationId xmlns:a16="http://schemas.microsoft.com/office/drawing/2014/main" id="{4743C1F3-A9CC-12C4-B158-7560C74BB85D}"/>
              </a:ext>
            </a:extLst>
          </p:cNvPr>
          <p:cNvSpPr/>
          <p:nvPr/>
        </p:nvSpPr>
        <p:spPr>
          <a:xfrm>
            <a:off x="3907573" y="3998758"/>
            <a:ext cx="1544618" cy="5018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Tree>
    <p:extLst>
      <p:ext uri="{BB962C8B-B14F-4D97-AF65-F5344CB8AC3E}">
        <p14:creationId xmlns:p14="http://schemas.microsoft.com/office/powerpoint/2010/main" val="3900891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9F7-EB95-4466-9807-C67BC5709513}"/>
              </a:ext>
            </a:extLst>
          </p:cNvPr>
          <p:cNvSpPr>
            <a:spLocks noGrp="1"/>
          </p:cNvSpPr>
          <p:nvPr>
            <p:ph type="title"/>
          </p:nvPr>
        </p:nvSpPr>
        <p:spPr/>
        <p:txBody>
          <a:bodyPr/>
          <a:lstStyle/>
          <a:p>
            <a:r>
              <a:rPr lang="en-US" dirty="0">
                <a:solidFill>
                  <a:schemeClr val="accent1">
                    <a:lumMod val="50000"/>
                  </a:schemeClr>
                </a:solidFill>
              </a:rPr>
              <a:t>Locating 8(a) set aside opportunities</a:t>
            </a:r>
          </a:p>
        </p:txBody>
      </p:sp>
      <p:sp>
        <p:nvSpPr>
          <p:cNvPr id="4" name="Date Placeholder 3">
            <a:extLst>
              <a:ext uri="{FF2B5EF4-FFF2-40B4-BE49-F238E27FC236}">
                <a16:creationId xmlns:a16="http://schemas.microsoft.com/office/drawing/2014/main" id="{03DC61E0-5B00-40DF-BC0D-E56EBA012563}"/>
              </a:ext>
            </a:extLst>
          </p:cNvPr>
          <p:cNvSpPr>
            <a:spLocks noGrp="1"/>
          </p:cNvSpPr>
          <p:nvPr>
            <p:ph type="dt" sz="half" idx="10"/>
          </p:nvPr>
        </p:nvSpPr>
        <p:spPr/>
        <p:txBody>
          <a:bodyPr/>
          <a:lstStyle/>
          <a:p>
            <a:pPr algn="ctr"/>
            <a:fld id="{25DA3599-8C47-4B75-97A2-71256DEE7ABE}"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F229FA-0826-411E-8B7D-549D3586C01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36</a:t>
            </a:fld>
            <a:endParaRPr lang="en-US" dirty="0">
              <a:solidFill>
                <a:prstClr val="black">
                  <a:tint val="75000"/>
                </a:prstClr>
              </a:solidFill>
            </a:endParaRPr>
          </a:p>
        </p:txBody>
      </p:sp>
      <p:pic>
        <p:nvPicPr>
          <p:cNvPr id="11" name="Picture 10">
            <a:extLst>
              <a:ext uri="{FF2B5EF4-FFF2-40B4-BE49-F238E27FC236}">
                <a16:creationId xmlns:a16="http://schemas.microsoft.com/office/drawing/2014/main" id="{4A907A48-8C75-32E1-97D7-D06CBC431F91}"/>
              </a:ext>
            </a:extLst>
          </p:cNvPr>
          <p:cNvPicPr>
            <a:picLocks noChangeAspect="1"/>
          </p:cNvPicPr>
          <p:nvPr/>
        </p:nvPicPr>
        <p:blipFill>
          <a:blip r:embed="rId2"/>
          <a:stretch>
            <a:fillRect/>
          </a:stretch>
        </p:blipFill>
        <p:spPr>
          <a:xfrm>
            <a:off x="1502918" y="1887783"/>
            <a:ext cx="9144000" cy="3615939"/>
          </a:xfrm>
          <a:prstGeom prst="rect">
            <a:avLst/>
          </a:prstGeom>
        </p:spPr>
      </p:pic>
      <p:sp>
        <p:nvSpPr>
          <p:cNvPr id="12" name="Arrow: Left 11">
            <a:extLst>
              <a:ext uri="{FF2B5EF4-FFF2-40B4-BE49-F238E27FC236}">
                <a16:creationId xmlns:a16="http://schemas.microsoft.com/office/drawing/2014/main" id="{DCCE0A41-3079-75F6-297D-E57259742FD1}"/>
              </a:ext>
            </a:extLst>
          </p:cNvPr>
          <p:cNvSpPr/>
          <p:nvPr/>
        </p:nvSpPr>
        <p:spPr>
          <a:xfrm>
            <a:off x="8038403" y="4555448"/>
            <a:ext cx="1944494" cy="3606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Tree>
    <p:extLst>
      <p:ext uri="{BB962C8B-B14F-4D97-AF65-F5344CB8AC3E}">
        <p14:creationId xmlns:p14="http://schemas.microsoft.com/office/powerpoint/2010/main" val="2395810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9F7-EB95-4466-9807-C67BC5709513}"/>
              </a:ext>
            </a:extLst>
          </p:cNvPr>
          <p:cNvSpPr>
            <a:spLocks noGrp="1"/>
          </p:cNvSpPr>
          <p:nvPr>
            <p:ph type="title"/>
          </p:nvPr>
        </p:nvSpPr>
        <p:spPr/>
        <p:txBody>
          <a:bodyPr/>
          <a:lstStyle/>
          <a:p>
            <a:r>
              <a:rPr lang="en-US" dirty="0">
                <a:solidFill>
                  <a:schemeClr val="accent1">
                    <a:lumMod val="50000"/>
                  </a:schemeClr>
                </a:solidFill>
              </a:rPr>
              <a:t>Locating 8(a) set aside opportunities</a:t>
            </a:r>
          </a:p>
        </p:txBody>
      </p:sp>
      <p:sp>
        <p:nvSpPr>
          <p:cNvPr id="4" name="Date Placeholder 3">
            <a:extLst>
              <a:ext uri="{FF2B5EF4-FFF2-40B4-BE49-F238E27FC236}">
                <a16:creationId xmlns:a16="http://schemas.microsoft.com/office/drawing/2014/main" id="{03DC61E0-5B00-40DF-BC0D-E56EBA012563}"/>
              </a:ext>
            </a:extLst>
          </p:cNvPr>
          <p:cNvSpPr>
            <a:spLocks noGrp="1"/>
          </p:cNvSpPr>
          <p:nvPr>
            <p:ph type="dt" sz="half" idx="10"/>
          </p:nvPr>
        </p:nvSpPr>
        <p:spPr/>
        <p:txBody>
          <a:bodyPr/>
          <a:lstStyle/>
          <a:p>
            <a:pPr algn="ctr"/>
            <a:fld id="{25DA3599-8C47-4B75-97A2-71256DEE7ABE}"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F229FA-0826-411E-8B7D-549D3586C01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37</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4F2CF235-6FEA-DAB1-F351-2F1D0BA6DD8E}"/>
              </a:ext>
            </a:extLst>
          </p:cNvPr>
          <p:cNvPicPr>
            <a:picLocks noChangeAspect="1"/>
          </p:cNvPicPr>
          <p:nvPr/>
        </p:nvPicPr>
        <p:blipFill>
          <a:blip r:embed="rId2"/>
          <a:stretch>
            <a:fillRect/>
          </a:stretch>
        </p:blipFill>
        <p:spPr>
          <a:xfrm>
            <a:off x="1524000" y="1423886"/>
            <a:ext cx="9144000" cy="4438345"/>
          </a:xfrm>
          <a:prstGeom prst="rect">
            <a:avLst/>
          </a:prstGeom>
        </p:spPr>
      </p:pic>
      <p:sp>
        <p:nvSpPr>
          <p:cNvPr id="3" name="Rectangle 2">
            <a:extLst>
              <a:ext uri="{FF2B5EF4-FFF2-40B4-BE49-F238E27FC236}">
                <a16:creationId xmlns:a16="http://schemas.microsoft.com/office/drawing/2014/main" id="{92FEC5D4-36E2-E419-BE14-10117563BFDD}"/>
              </a:ext>
            </a:extLst>
          </p:cNvPr>
          <p:cNvSpPr/>
          <p:nvPr/>
        </p:nvSpPr>
        <p:spPr>
          <a:xfrm>
            <a:off x="1524000" y="4037961"/>
            <a:ext cx="8593409" cy="34499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Tree>
    <p:extLst>
      <p:ext uri="{BB962C8B-B14F-4D97-AF65-F5344CB8AC3E}">
        <p14:creationId xmlns:p14="http://schemas.microsoft.com/office/powerpoint/2010/main" val="422068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9F7-EB95-4466-9807-C67BC5709513}"/>
              </a:ext>
            </a:extLst>
          </p:cNvPr>
          <p:cNvSpPr>
            <a:spLocks noGrp="1"/>
          </p:cNvSpPr>
          <p:nvPr>
            <p:ph type="title"/>
          </p:nvPr>
        </p:nvSpPr>
        <p:spPr/>
        <p:txBody>
          <a:bodyPr/>
          <a:lstStyle/>
          <a:p>
            <a:r>
              <a:rPr lang="en-US" dirty="0">
                <a:solidFill>
                  <a:schemeClr val="accent1">
                    <a:lumMod val="50000"/>
                  </a:schemeClr>
                </a:solidFill>
              </a:rPr>
              <a:t>Locating 8(a) set aside opportunities</a:t>
            </a:r>
          </a:p>
        </p:txBody>
      </p:sp>
      <p:sp>
        <p:nvSpPr>
          <p:cNvPr id="4" name="Date Placeholder 3">
            <a:extLst>
              <a:ext uri="{FF2B5EF4-FFF2-40B4-BE49-F238E27FC236}">
                <a16:creationId xmlns:a16="http://schemas.microsoft.com/office/drawing/2014/main" id="{03DC61E0-5B00-40DF-BC0D-E56EBA012563}"/>
              </a:ext>
            </a:extLst>
          </p:cNvPr>
          <p:cNvSpPr>
            <a:spLocks noGrp="1"/>
          </p:cNvSpPr>
          <p:nvPr>
            <p:ph type="dt" sz="half" idx="10"/>
          </p:nvPr>
        </p:nvSpPr>
        <p:spPr/>
        <p:txBody>
          <a:bodyPr/>
          <a:lstStyle/>
          <a:p>
            <a:pPr algn="ctr"/>
            <a:fld id="{25DA3599-8C47-4B75-97A2-71256DEE7ABE}"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2F229FA-0826-411E-8B7D-549D3586C01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38</a:t>
            </a:fld>
            <a:endParaRPr lang="en-US" dirty="0">
              <a:solidFill>
                <a:prstClr val="black">
                  <a:tint val="75000"/>
                </a:prstClr>
              </a:solidFill>
            </a:endParaRPr>
          </a:p>
        </p:txBody>
      </p:sp>
      <p:sp>
        <p:nvSpPr>
          <p:cNvPr id="10" name="TextBox 9">
            <a:extLst>
              <a:ext uri="{FF2B5EF4-FFF2-40B4-BE49-F238E27FC236}">
                <a16:creationId xmlns:a16="http://schemas.microsoft.com/office/drawing/2014/main" id="{31028B01-5ABE-443B-99F0-21AC2024D5FB}"/>
              </a:ext>
            </a:extLst>
          </p:cNvPr>
          <p:cNvSpPr txBox="1"/>
          <p:nvPr/>
        </p:nvSpPr>
        <p:spPr>
          <a:xfrm>
            <a:off x="1281810" y="1251667"/>
            <a:ext cx="4907407" cy="438582"/>
          </a:xfrm>
          <a:prstGeom prst="rect">
            <a:avLst/>
          </a:prstGeom>
          <a:noFill/>
        </p:spPr>
        <p:txBody>
          <a:bodyPr wrap="square">
            <a:spAutoFit/>
          </a:bodyPr>
          <a:lstStyle/>
          <a:p>
            <a:r>
              <a:rPr lang="en-US" sz="2250" b="1" dirty="0"/>
              <a:t>WPI </a:t>
            </a:r>
            <a:r>
              <a:rPr lang="en-US" sz="2250" b="1" dirty="0" err="1"/>
              <a:t>Bidmatching</a:t>
            </a:r>
            <a:r>
              <a:rPr lang="en-US" sz="2250" b="1" dirty="0"/>
              <a:t> Service</a:t>
            </a:r>
          </a:p>
        </p:txBody>
      </p:sp>
      <p:pic>
        <p:nvPicPr>
          <p:cNvPr id="3" name="Picture 2">
            <a:extLst>
              <a:ext uri="{FF2B5EF4-FFF2-40B4-BE49-F238E27FC236}">
                <a16:creationId xmlns:a16="http://schemas.microsoft.com/office/drawing/2014/main" id="{C02AACB9-FB87-FF70-3533-473BC6257BCA}"/>
              </a:ext>
            </a:extLst>
          </p:cNvPr>
          <p:cNvPicPr>
            <a:picLocks noChangeAspect="1"/>
          </p:cNvPicPr>
          <p:nvPr/>
        </p:nvPicPr>
        <p:blipFill>
          <a:blip r:embed="rId2"/>
          <a:stretch>
            <a:fillRect/>
          </a:stretch>
        </p:blipFill>
        <p:spPr>
          <a:xfrm>
            <a:off x="2152651" y="2022919"/>
            <a:ext cx="6130993" cy="3752190"/>
          </a:xfrm>
          <a:prstGeom prst="rect">
            <a:avLst/>
          </a:prstGeom>
        </p:spPr>
      </p:pic>
    </p:spTree>
    <p:extLst>
      <p:ext uri="{BB962C8B-B14F-4D97-AF65-F5344CB8AC3E}">
        <p14:creationId xmlns:p14="http://schemas.microsoft.com/office/powerpoint/2010/main" val="1826858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3945" y="2184511"/>
            <a:ext cx="6816435" cy="2189156"/>
          </a:xfrm>
        </p:spPr>
        <p:txBody>
          <a:bodyPr>
            <a:noAutofit/>
          </a:bodyPr>
          <a:lstStyle/>
          <a:p>
            <a:pPr algn="ctr"/>
            <a:r>
              <a:rPr lang="en-US" sz="4050" dirty="0"/>
              <a:t> </a:t>
            </a:r>
            <a:br>
              <a:rPr lang="en-US" sz="4050" dirty="0"/>
            </a:br>
            <a:r>
              <a:rPr lang="en-US" sz="4050" dirty="0"/>
              <a:t> Marketing your 8(a) certified business</a:t>
            </a:r>
            <a:br>
              <a:rPr lang="en-US" sz="2531" dirty="0"/>
            </a:br>
            <a:br>
              <a:rPr lang="en-US" sz="2531" dirty="0"/>
            </a:br>
            <a:endParaRPr lang="en-US" sz="2531" dirty="0"/>
          </a:p>
        </p:txBody>
      </p:sp>
      <p:sp>
        <p:nvSpPr>
          <p:cNvPr id="3" name="Date Placeholder 2"/>
          <p:cNvSpPr>
            <a:spLocks noGrp="1"/>
          </p:cNvSpPr>
          <p:nvPr>
            <p:ph type="dt" sz="half" idx="10"/>
          </p:nvPr>
        </p:nvSpPr>
        <p:spPr/>
        <p:txBody>
          <a:bodyPr/>
          <a:lstStyle/>
          <a:p>
            <a:fld id="{89ADF794-3CDF-4F18-8277-C8D88FF9D96C}" type="datetime1">
              <a:rPr lang="en-US" smtClean="0">
                <a:solidFill>
                  <a:prstClr val="black">
                    <a:tint val="75000"/>
                  </a:prstClr>
                </a:solidFill>
              </a:rPr>
              <a:pPr/>
              <a:t>2/3/2023</a:t>
            </a:fld>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87C8F9-D69E-408A-9471-1F7D9DCD1C43}"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3743665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3962BD-DE46-4B64-B777-77C7DF07D81B}"/>
              </a:ext>
            </a:extLst>
          </p:cNvPr>
          <p:cNvSpPr txBox="1"/>
          <p:nvPr/>
        </p:nvSpPr>
        <p:spPr>
          <a:xfrm>
            <a:off x="2507974" y="3763062"/>
            <a:ext cx="74742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Celebrating 35 Years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serving Wisconsin Business!</a:t>
            </a:r>
          </a:p>
        </p:txBody>
      </p:sp>
      <p:sp>
        <p:nvSpPr>
          <p:cNvPr id="10" name="Title 1">
            <a:extLst>
              <a:ext uri="{FF2B5EF4-FFF2-40B4-BE49-F238E27FC236}">
                <a16:creationId xmlns:a16="http://schemas.microsoft.com/office/drawing/2014/main" id="{01070C8B-1977-8A46-914A-C0EBB7D1B30A}"/>
              </a:ext>
            </a:extLst>
          </p:cNvPr>
          <p:cNvSpPr>
            <a:spLocks noGrp="1"/>
          </p:cNvSpPr>
          <p:nvPr>
            <p:ph type="title"/>
          </p:nvPr>
        </p:nvSpPr>
        <p:spPr>
          <a:xfrm>
            <a:off x="1288761" y="1396672"/>
            <a:ext cx="9912652" cy="2336144"/>
          </a:xfrm>
        </p:spPr>
        <p:txBody>
          <a:bodyPr>
            <a:normAutofit/>
          </a:bodyPr>
          <a:lstStyle/>
          <a:p>
            <a:r>
              <a:rPr lang="en-US" sz="6000" dirty="0">
                <a:latin typeface="Arial" charset="0"/>
                <a:ea typeface="Arial" charset="0"/>
                <a:cs typeface="Arial" charset="0"/>
              </a:rPr>
              <a:t>ABOUT WPI</a:t>
            </a:r>
            <a:br>
              <a:rPr lang="en-US" sz="6000" dirty="0">
                <a:latin typeface="Arial" charset="0"/>
                <a:ea typeface="Arial" charset="0"/>
                <a:cs typeface="Arial" charset="0"/>
              </a:rPr>
            </a:br>
            <a:r>
              <a:rPr lang="en-US" sz="6000" dirty="0">
                <a:latin typeface="Arial" charset="0"/>
                <a:ea typeface="Arial" charset="0"/>
                <a:cs typeface="Arial" charset="0"/>
              </a:rPr>
              <a:t>Supporting the mission</a:t>
            </a:r>
          </a:p>
        </p:txBody>
      </p:sp>
      <p:pic>
        <p:nvPicPr>
          <p:cNvPr id="8" name="Picture 7" descr="Text&#10;&#10;Description automatically generated">
            <a:extLst>
              <a:ext uri="{FF2B5EF4-FFF2-40B4-BE49-F238E27FC236}">
                <a16:creationId xmlns:a16="http://schemas.microsoft.com/office/drawing/2014/main" id="{43841A1F-0A8F-4B69-8366-1635580AF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09" y="5824753"/>
            <a:ext cx="1962637" cy="1000945"/>
          </a:xfrm>
          <a:prstGeom prst="rect">
            <a:avLst/>
          </a:prstGeom>
        </p:spPr>
      </p:pic>
      <p:sp>
        <p:nvSpPr>
          <p:cNvPr id="6" name="Date Placeholder 3">
            <a:extLst>
              <a:ext uri="{FF2B5EF4-FFF2-40B4-BE49-F238E27FC236}">
                <a16:creationId xmlns:a16="http://schemas.microsoft.com/office/drawing/2014/main" id="{DFC8C293-CA28-40AF-A293-A06DD4B61ED9}"/>
              </a:ext>
            </a:extLst>
          </p:cNvPr>
          <p:cNvSpPr txBox="1">
            <a:spLocks/>
          </p:cNvSpPr>
          <p:nvPr/>
        </p:nvSpPr>
        <p:spPr>
          <a:xfrm>
            <a:off x="11168744" y="6356350"/>
            <a:ext cx="93864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1/10/23</a:t>
            </a:r>
          </a:p>
        </p:txBody>
      </p:sp>
    </p:spTree>
    <p:extLst>
      <p:ext uri="{BB962C8B-B14F-4D97-AF65-F5344CB8AC3E}">
        <p14:creationId xmlns:p14="http://schemas.microsoft.com/office/powerpoint/2010/main" val="4085290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43DA0F-CCD3-4044-9135-26BF4AD9EADC}"/>
              </a:ext>
            </a:extLst>
          </p:cNvPr>
          <p:cNvSpPr>
            <a:spLocks noGrp="1"/>
          </p:cNvSpPr>
          <p:nvPr>
            <p:ph type="dt" sz="half" idx="10"/>
          </p:nvPr>
        </p:nvSpPr>
        <p:spPr/>
        <p:txBody>
          <a:bodyPr/>
          <a:lstStyle/>
          <a:p>
            <a:fld id="{F4DF435B-8FE4-4ED4-92D6-35145BC382F3}" type="datetime1">
              <a:rPr lang="en-US" smtClean="0">
                <a:solidFill>
                  <a:prstClr val="black">
                    <a:tint val="75000"/>
                  </a:prstClr>
                </a:solidFill>
              </a:rPr>
              <a:pPr/>
              <a:t>2/3/2023</a:t>
            </a:fld>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9413AC78-A369-4B8B-BF77-863537E730C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40</a:t>
            </a:fld>
            <a:endParaRPr lang="en-US">
              <a:solidFill>
                <a:prstClr val="black">
                  <a:tint val="75000"/>
                </a:prstClr>
              </a:solidFill>
            </a:endParaRPr>
          </a:p>
        </p:txBody>
      </p:sp>
      <p:pic>
        <p:nvPicPr>
          <p:cNvPr id="6" name="Picture 5">
            <a:extLst>
              <a:ext uri="{FF2B5EF4-FFF2-40B4-BE49-F238E27FC236}">
                <a16:creationId xmlns:a16="http://schemas.microsoft.com/office/drawing/2014/main" id="{F3CC5F58-9576-45DA-BED5-91F42F0AAFD8}"/>
              </a:ext>
            </a:extLst>
          </p:cNvPr>
          <p:cNvPicPr>
            <a:picLocks noChangeAspect="1"/>
          </p:cNvPicPr>
          <p:nvPr/>
        </p:nvPicPr>
        <p:blipFill>
          <a:blip r:embed="rId2"/>
          <a:stretch>
            <a:fillRect/>
          </a:stretch>
        </p:blipFill>
        <p:spPr>
          <a:xfrm>
            <a:off x="1738313" y="463360"/>
            <a:ext cx="7202763" cy="3380292"/>
          </a:xfrm>
          <a:prstGeom prst="rect">
            <a:avLst/>
          </a:prstGeom>
        </p:spPr>
      </p:pic>
      <p:sp>
        <p:nvSpPr>
          <p:cNvPr id="7" name="TextBox 6">
            <a:extLst>
              <a:ext uri="{FF2B5EF4-FFF2-40B4-BE49-F238E27FC236}">
                <a16:creationId xmlns:a16="http://schemas.microsoft.com/office/drawing/2014/main" id="{F719AD95-33CE-43E7-AEAE-62CF30C46BBC}"/>
              </a:ext>
            </a:extLst>
          </p:cNvPr>
          <p:cNvSpPr txBox="1"/>
          <p:nvPr/>
        </p:nvSpPr>
        <p:spPr>
          <a:xfrm>
            <a:off x="4887775" y="837803"/>
            <a:ext cx="2057400" cy="568489"/>
          </a:xfrm>
          <a:prstGeom prst="rect">
            <a:avLst/>
          </a:prstGeom>
          <a:solidFill>
            <a:schemeClr val="bg2"/>
          </a:solidFill>
        </p:spPr>
        <p:txBody>
          <a:bodyPr wrap="square" rtlCol="0">
            <a:spAutoFit/>
          </a:bodyPr>
          <a:lstStyle/>
          <a:p>
            <a:r>
              <a:rPr lang="en-US" sz="3094" b="1" dirty="0"/>
              <a:t>sam.gov</a:t>
            </a:r>
          </a:p>
        </p:txBody>
      </p:sp>
      <p:pic>
        <p:nvPicPr>
          <p:cNvPr id="9" name="Picture 8">
            <a:extLst>
              <a:ext uri="{FF2B5EF4-FFF2-40B4-BE49-F238E27FC236}">
                <a16:creationId xmlns:a16="http://schemas.microsoft.com/office/drawing/2014/main" id="{CE0D95B7-EBF1-453E-AFBE-A3707A80F35D}"/>
              </a:ext>
            </a:extLst>
          </p:cNvPr>
          <p:cNvPicPr>
            <a:picLocks noChangeAspect="1"/>
          </p:cNvPicPr>
          <p:nvPr/>
        </p:nvPicPr>
        <p:blipFill>
          <a:blip r:embed="rId3"/>
          <a:stretch>
            <a:fillRect/>
          </a:stretch>
        </p:blipFill>
        <p:spPr>
          <a:xfrm>
            <a:off x="4412560" y="3559450"/>
            <a:ext cx="5426143" cy="2855595"/>
          </a:xfrm>
          <a:prstGeom prst="rect">
            <a:avLst/>
          </a:prstGeom>
        </p:spPr>
      </p:pic>
      <p:sp>
        <p:nvSpPr>
          <p:cNvPr id="11" name="TextBox 10">
            <a:extLst>
              <a:ext uri="{FF2B5EF4-FFF2-40B4-BE49-F238E27FC236}">
                <a16:creationId xmlns:a16="http://schemas.microsoft.com/office/drawing/2014/main" id="{DAFC8BC5-E684-4A76-BB25-213F993E191A}"/>
              </a:ext>
            </a:extLst>
          </p:cNvPr>
          <p:cNvSpPr txBox="1"/>
          <p:nvPr/>
        </p:nvSpPr>
        <p:spPr>
          <a:xfrm>
            <a:off x="1859756" y="4139478"/>
            <a:ext cx="4357688" cy="698396"/>
          </a:xfrm>
          <a:prstGeom prst="rect">
            <a:avLst/>
          </a:prstGeom>
          <a:solidFill>
            <a:schemeClr val="bg2"/>
          </a:solidFill>
        </p:spPr>
        <p:txBody>
          <a:bodyPr wrap="square">
            <a:spAutoFit/>
          </a:bodyPr>
          <a:lstStyle/>
          <a:p>
            <a:r>
              <a:rPr lang="en-US" sz="1969" b="1" dirty="0"/>
              <a:t>https://web.sba.gov/pro-net/search/dsp_dsbs.cfm</a:t>
            </a:r>
          </a:p>
        </p:txBody>
      </p:sp>
    </p:spTree>
    <p:extLst>
      <p:ext uri="{BB962C8B-B14F-4D97-AF65-F5344CB8AC3E}">
        <p14:creationId xmlns:p14="http://schemas.microsoft.com/office/powerpoint/2010/main" val="852148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43DA0F-CCD3-4044-9135-26BF4AD9EADC}"/>
              </a:ext>
            </a:extLst>
          </p:cNvPr>
          <p:cNvSpPr>
            <a:spLocks noGrp="1"/>
          </p:cNvSpPr>
          <p:nvPr>
            <p:ph type="dt" sz="half" idx="10"/>
          </p:nvPr>
        </p:nvSpPr>
        <p:spPr/>
        <p:txBody>
          <a:bodyPr/>
          <a:lstStyle/>
          <a:p>
            <a:fld id="{F4DF435B-8FE4-4ED4-92D6-35145BC382F3}" type="datetime1">
              <a:rPr lang="en-US" smtClean="0">
                <a:solidFill>
                  <a:prstClr val="black">
                    <a:tint val="75000"/>
                  </a:prstClr>
                </a:solidFill>
              </a:rPr>
              <a:pPr/>
              <a:t>2/3/2023</a:t>
            </a:fld>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9413AC78-A369-4B8B-BF77-863537E730C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41</a:t>
            </a:fld>
            <a:endParaRPr lang="en-US">
              <a:solidFill>
                <a:prstClr val="black">
                  <a:tint val="75000"/>
                </a:prstClr>
              </a:solidFill>
            </a:endParaRPr>
          </a:p>
        </p:txBody>
      </p:sp>
      <p:pic>
        <p:nvPicPr>
          <p:cNvPr id="5" name="Picture 4">
            <a:extLst>
              <a:ext uri="{FF2B5EF4-FFF2-40B4-BE49-F238E27FC236}">
                <a16:creationId xmlns:a16="http://schemas.microsoft.com/office/drawing/2014/main" id="{9539E0A8-DF4B-E4E9-7DCE-AAC397A17A82}"/>
              </a:ext>
            </a:extLst>
          </p:cNvPr>
          <p:cNvPicPr>
            <a:picLocks noChangeAspect="1"/>
          </p:cNvPicPr>
          <p:nvPr/>
        </p:nvPicPr>
        <p:blipFill>
          <a:blip r:embed="rId2"/>
          <a:stretch>
            <a:fillRect/>
          </a:stretch>
        </p:blipFill>
        <p:spPr>
          <a:xfrm>
            <a:off x="1524000" y="1006634"/>
            <a:ext cx="9144000" cy="4844733"/>
          </a:xfrm>
          <a:prstGeom prst="rect">
            <a:avLst/>
          </a:prstGeom>
        </p:spPr>
      </p:pic>
      <p:sp>
        <p:nvSpPr>
          <p:cNvPr id="8" name="Arrow: Left 7">
            <a:extLst>
              <a:ext uri="{FF2B5EF4-FFF2-40B4-BE49-F238E27FC236}">
                <a16:creationId xmlns:a16="http://schemas.microsoft.com/office/drawing/2014/main" id="{17B08085-DA97-C4CC-C9A2-6C7DA85BAB74}"/>
              </a:ext>
            </a:extLst>
          </p:cNvPr>
          <p:cNvSpPr/>
          <p:nvPr/>
        </p:nvSpPr>
        <p:spPr>
          <a:xfrm rot="16200000">
            <a:off x="8607343" y="4552259"/>
            <a:ext cx="3114221" cy="4939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Tree>
    <p:extLst>
      <p:ext uri="{BB962C8B-B14F-4D97-AF65-F5344CB8AC3E}">
        <p14:creationId xmlns:p14="http://schemas.microsoft.com/office/powerpoint/2010/main" val="384153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43DA0F-CCD3-4044-9135-26BF4AD9EADC}"/>
              </a:ext>
            </a:extLst>
          </p:cNvPr>
          <p:cNvSpPr>
            <a:spLocks noGrp="1"/>
          </p:cNvSpPr>
          <p:nvPr>
            <p:ph type="dt" sz="half" idx="10"/>
          </p:nvPr>
        </p:nvSpPr>
        <p:spPr/>
        <p:txBody>
          <a:bodyPr/>
          <a:lstStyle/>
          <a:p>
            <a:fld id="{F4DF435B-8FE4-4ED4-92D6-35145BC382F3}" type="datetime1">
              <a:rPr lang="en-US" smtClean="0">
                <a:solidFill>
                  <a:prstClr val="black">
                    <a:tint val="75000"/>
                  </a:prstClr>
                </a:solidFill>
              </a:rPr>
              <a:pPr/>
              <a:t>2/3/2023</a:t>
            </a:fld>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9413AC78-A369-4B8B-BF77-863537E730CD}"/>
              </a:ext>
            </a:extLst>
          </p:cNvPr>
          <p:cNvSpPr>
            <a:spLocks noGrp="1"/>
          </p:cNvSpPr>
          <p:nvPr>
            <p:ph type="sldNum" sz="quarter" idx="12"/>
          </p:nvPr>
        </p:nvSpPr>
        <p:spPr/>
        <p:txBody>
          <a:bodyPr/>
          <a:lstStyle/>
          <a:p>
            <a:fld id="{B687C8F9-D69E-408A-9471-1F7D9DCD1C43}" type="slidenum">
              <a:rPr lang="en-US" smtClean="0">
                <a:solidFill>
                  <a:prstClr val="black">
                    <a:tint val="75000"/>
                  </a:prstClr>
                </a:solidFill>
              </a:rPr>
              <a:pPr/>
              <a:t>42</a:t>
            </a:fld>
            <a:endParaRPr lang="en-US">
              <a:solidFill>
                <a:prstClr val="black">
                  <a:tint val="75000"/>
                </a:prstClr>
              </a:solidFill>
            </a:endParaRPr>
          </a:p>
        </p:txBody>
      </p:sp>
      <p:pic>
        <p:nvPicPr>
          <p:cNvPr id="5" name="Picture 4">
            <a:extLst>
              <a:ext uri="{FF2B5EF4-FFF2-40B4-BE49-F238E27FC236}">
                <a16:creationId xmlns:a16="http://schemas.microsoft.com/office/drawing/2014/main" id="{9539E0A8-DF4B-E4E9-7DCE-AAC397A17A82}"/>
              </a:ext>
            </a:extLst>
          </p:cNvPr>
          <p:cNvPicPr>
            <a:picLocks noChangeAspect="1"/>
          </p:cNvPicPr>
          <p:nvPr/>
        </p:nvPicPr>
        <p:blipFill>
          <a:blip r:embed="rId2"/>
          <a:stretch>
            <a:fillRect/>
          </a:stretch>
        </p:blipFill>
        <p:spPr>
          <a:xfrm>
            <a:off x="1524000" y="1006634"/>
            <a:ext cx="9144000" cy="4844733"/>
          </a:xfrm>
          <a:prstGeom prst="rect">
            <a:avLst/>
          </a:prstGeom>
        </p:spPr>
      </p:pic>
      <p:pic>
        <p:nvPicPr>
          <p:cNvPr id="6" name="Picture 5">
            <a:extLst>
              <a:ext uri="{FF2B5EF4-FFF2-40B4-BE49-F238E27FC236}">
                <a16:creationId xmlns:a16="http://schemas.microsoft.com/office/drawing/2014/main" id="{2749F804-03BF-7F6E-3386-83615D56F155}"/>
              </a:ext>
            </a:extLst>
          </p:cNvPr>
          <p:cNvPicPr>
            <a:picLocks noChangeAspect="1"/>
          </p:cNvPicPr>
          <p:nvPr/>
        </p:nvPicPr>
        <p:blipFill>
          <a:blip r:embed="rId3"/>
          <a:stretch>
            <a:fillRect/>
          </a:stretch>
        </p:blipFill>
        <p:spPr>
          <a:xfrm>
            <a:off x="1524000" y="891792"/>
            <a:ext cx="9144000" cy="5074417"/>
          </a:xfrm>
          <a:prstGeom prst="rect">
            <a:avLst/>
          </a:prstGeom>
        </p:spPr>
      </p:pic>
    </p:spTree>
    <p:extLst>
      <p:ext uri="{BB962C8B-B14F-4D97-AF65-F5344CB8AC3E}">
        <p14:creationId xmlns:p14="http://schemas.microsoft.com/office/powerpoint/2010/main" val="2665621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822" y="520155"/>
            <a:ext cx="7886700" cy="825646"/>
          </a:xfrm>
        </p:spPr>
        <p:txBody>
          <a:bodyPr>
            <a:normAutofit fontScale="90000"/>
          </a:bodyPr>
          <a:lstStyle/>
          <a:p>
            <a:r>
              <a:rPr lang="en-US" sz="2812" dirty="0">
                <a:solidFill>
                  <a:srgbClr val="002060"/>
                </a:solidFill>
              </a:rPr>
              <a:t>Develop a TARGETED Capabilities Statement</a:t>
            </a:r>
            <a:br>
              <a:rPr lang="en-US" sz="2531" dirty="0"/>
            </a:br>
            <a:endParaRPr lang="en-US" dirty="0"/>
          </a:p>
        </p:txBody>
      </p:sp>
      <p:sp>
        <p:nvSpPr>
          <p:cNvPr id="4" name="Date Placeholder 3"/>
          <p:cNvSpPr>
            <a:spLocks noGrp="1"/>
          </p:cNvSpPr>
          <p:nvPr>
            <p:ph type="dt" sz="half" idx="10"/>
          </p:nvPr>
        </p:nvSpPr>
        <p:spPr/>
        <p:txBody>
          <a:bodyPr/>
          <a:lstStyle/>
          <a:p>
            <a:pPr algn="ctr"/>
            <a:fld id="{25DA3599-8C47-4B75-97A2-71256DEE7ABE}"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43</a:t>
            </a:fld>
            <a:endParaRPr lang="en-US">
              <a:solidFill>
                <a:prstClr val="black">
                  <a:tint val="75000"/>
                </a:prstClr>
              </a:solidFill>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2" y="1472788"/>
            <a:ext cx="3681437" cy="4751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297" y="1472788"/>
            <a:ext cx="3629995" cy="4751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720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5C1EE-610B-466F-ADAC-1E57EF37776C}" type="datetime1">
              <a:rPr lang="en-US" smtClean="0">
                <a:solidFill>
                  <a:prstClr val="black">
                    <a:tint val="75000"/>
                  </a:prstClr>
                </a:solidFill>
              </a:rPr>
              <a:pPr/>
              <a:t>2/3/2023</a:t>
            </a:fld>
            <a:endParaRPr lang="en-US" dirty="0">
              <a:solidFill>
                <a:prstClr val="black">
                  <a:tint val="75000"/>
                </a:prstClr>
              </a:solidFill>
            </a:endParaRPr>
          </a:p>
        </p:txBody>
      </p:sp>
      <p:sp>
        <p:nvSpPr>
          <p:cNvPr id="3" name="Slide Number Placeholder 2"/>
          <p:cNvSpPr>
            <a:spLocks noGrp="1"/>
          </p:cNvSpPr>
          <p:nvPr>
            <p:ph type="sldNum" sz="quarter" idx="12"/>
          </p:nvPr>
        </p:nvSpPr>
        <p:spPr/>
        <p:txBody>
          <a:bodyPr/>
          <a:lstStyle/>
          <a:p>
            <a:fld id="{B687C8F9-D69E-408A-9471-1F7D9DCD1C43}" type="slidenum">
              <a:rPr lang="en-US" smtClean="0">
                <a:solidFill>
                  <a:prstClr val="black">
                    <a:tint val="75000"/>
                  </a:prstClr>
                </a:solidFill>
              </a:rPr>
              <a:pPr/>
              <a:t>44</a:t>
            </a:fld>
            <a:endParaRPr lang="en-US">
              <a:solidFill>
                <a:prstClr val="black">
                  <a:tint val="75000"/>
                </a:prst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582" y="1585914"/>
            <a:ext cx="4583545" cy="372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a:stretch>
            <a:fillRect/>
          </a:stretch>
        </p:blipFill>
        <p:spPr>
          <a:xfrm>
            <a:off x="6096000" y="3037393"/>
            <a:ext cx="4192908" cy="3107533"/>
          </a:xfrm>
          <a:prstGeom prst="rect">
            <a:avLst/>
          </a:prstGeom>
        </p:spPr>
      </p:pic>
      <p:sp>
        <p:nvSpPr>
          <p:cNvPr id="6" name="Title 1"/>
          <p:cNvSpPr txBox="1">
            <a:spLocks/>
          </p:cNvSpPr>
          <p:nvPr/>
        </p:nvSpPr>
        <p:spPr>
          <a:xfrm>
            <a:off x="2152650" y="713074"/>
            <a:ext cx="7886700" cy="977615"/>
          </a:xfrm>
          <a:prstGeom prst="rect">
            <a:avLst/>
          </a:prstGeom>
        </p:spPr>
        <p:txBody>
          <a:bodyPr/>
          <a:lstStyle>
            <a:lvl1pPr algn="l" defTabSz="731540" rtl="0" eaLnBrk="1" latinLnBrk="0" hangingPunct="1">
              <a:lnSpc>
                <a:spcPct val="90000"/>
              </a:lnSpc>
              <a:spcBef>
                <a:spcPct val="0"/>
              </a:spcBef>
              <a:buNone/>
              <a:defRPr sz="3520" b="1" kern="1200" cap="all" baseline="0">
                <a:solidFill>
                  <a:srgbClr val="C00000"/>
                </a:solidFill>
                <a:latin typeface="Corbel" panose="020B0503020204020204" pitchFamily="34" charset="0"/>
                <a:ea typeface="+mj-ea"/>
                <a:cs typeface="+mj-cs"/>
              </a:defRPr>
            </a:lvl1pPr>
          </a:lstStyle>
          <a:p>
            <a:r>
              <a:rPr lang="en-US" sz="2531" dirty="0">
                <a:solidFill>
                  <a:srgbClr val="002060"/>
                </a:solidFill>
              </a:rPr>
              <a:t>Develop a TARGETED AND STRONG </a:t>
            </a:r>
            <a:r>
              <a:rPr lang="en-US" sz="2475" dirty="0">
                <a:solidFill>
                  <a:srgbClr val="002060"/>
                </a:solidFill>
              </a:rPr>
              <a:t>WEBSITE</a:t>
            </a:r>
          </a:p>
        </p:txBody>
      </p:sp>
    </p:spTree>
    <p:extLst>
      <p:ext uri="{BB962C8B-B14F-4D97-AF65-F5344CB8AC3E}">
        <p14:creationId xmlns:p14="http://schemas.microsoft.com/office/powerpoint/2010/main" val="3293622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2531" dirty="0">
                <a:solidFill>
                  <a:srgbClr val="002060"/>
                </a:solidFill>
              </a:rPr>
              <a:t>Develop a TARGETED </a:t>
            </a:r>
            <a:r>
              <a:rPr lang="en-US" dirty="0">
                <a:solidFill>
                  <a:srgbClr val="002060"/>
                </a:solidFill>
              </a:rPr>
              <a:t>BUSINESS CARD</a:t>
            </a:r>
          </a:p>
        </p:txBody>
      </p:sp>
      <p:sp>
        <p:nvSpPr>
          <p:cNvPr id="6" name="Content Placeholder 2"/>
          <p:cNvSpPr>
            <a:spLocks noGrp="1"/>
          </p:cNvSpPr>
          <p:nvPr>
            <p:ph idx="1"/>
          </p:nvPr>
        </p:nvSpPr>
        <p:spPr>
          <a:xfrm>
            <a:off x="2152650" y="1825625"/>
            <a:ext cx="4029725" cy="4351338"/>
          </a:xfrm>
        </p:spPr>
        <p:txBody>
          <a:bodyPr rtlCol="0">
            <a:noAutofit/>
          </a:bodyPr>
          <a:lstStyle/>
          <a:p>
            <a:pPr>
              <a:lnSpc>
                <a:spcPct val="100000"/>
              </a:lnSpc>
              <a:spcBef>
                <a:spcPts val="0"/>
              </a:spcBef>
              <a:spcAft>
                <a:spcPts val="900"/>
              </a:spcAft>
              <a:buClr>
                <a:schemeClr val="accent1">
                  <a:lumMod val="75000"/>
                </a:schemeClr>
              </a:buClr>
              <a:buFont typeface="Arial"/>
              <a:buChar char="•"/>
              <a:defRPr/>
            </a:pPr>
            <a:r>
              <a:rPr lang="en-US" sz="1406" b="1" dirty="0">
                <a:solidFill>
                  <a:srgbClr val="C00000"/>
                </a:solidFill>
              </a:rPr>
              <a:t>CLEARLY </a:t>
            </a:r>
            <a:r>
              <a:rPr lang="en-US" sz="1406" b="1" dirty="0"/>
              <a:t>states what your business DOES – use a tag line if necessary</a:t>
            </a:r>
          </a:p>
          <a:p>
            <a:pPr>
              <a:lnSpc>
                <a:spcPct val="100000"/>
              </a:lnSpc>
              <a:spcBef>
                <a:spcPts val="0"/>
              </a:spcBef>
              <a:spcAft>
                <a:spcPts val="900"/>
              </a:spcAft>
              <a:buClr>
                <a:schemeClr val="accent1">
                  <a:lumMod val="75000"/>
                </a:schemeClr>
              </a:buClr>
              <a:buFont typeface="Arial"/>
              <a:buChar char="•"/>
              <a:defRPr/>
            </a:pPr>
            <a:r>
              <a:rPr lang="en-US" sz="1406" b="1" dirty="0">
                <a:solidFill>
                  <a:srgbClr val="C00000"/>
                </a:solidFill>
              </a:rPr>
              <a:t>COMPLETE </a:t>
            </a:r>
            <a:r>
              <a:rPr lang="en-US" sz="1406" b="1" dirty="0"/>
              <a:t>contact information including street address, telephone and email</a:t>
            </a:r>
          </a:p>
          <a:p>
            <a:pPr>
              <a:lnSpc>
                <a:spcPct val="100000"/>
              </a:lnSpc>
              <a:spcBef>
                <a:spcPts val="0"/>
              </a:spcBef>
              <a:spcAft>
                <a:spcPts val="900"/>
              </a:spcAft>
              <a:buClr>
                <a:schemeClr val="accent1">
                  <a:lumMod val="75000"/>
                </a:schemeClr>
              </a:buClr>
              <a:buFont typeface="Arial"/>
              <a:buChar char="•"/>
              <a:defRPr/>
            </a:pPr>
            <a:r>
              <a:rPr lang="en-US" sz="1406" b="1" dirty="0">
                <a:hlinkClick r:id="rId3"/>
              </a:rPr>
              <a:t>NAICS</a:t>
            </a:r>
            <a:r>
              <a:rPr lang="en-US" sz="1406" b="1" dirty="0"/>
              <a:t> codes – </a:t>
            </a:r>
            <a:r>
              <a:rPr lang="en-US" sz="1406" b="1" dirty="0">
                <a:hlinkClick r:id="rId4"/>
              </a:rPr>
              <a:t>NIGP</a:t>
            </a:r>
            <a:r>
              <a:rPr lang="en-US" sz="1406" b="1" dirty="0"/>
              <a:t> codes – DUNS – CAGE CODE</a:t>
            </a:r>
          </a:p>
          <a:p>
            <a:pPr>
              <a:lnSpc>
                <a:spcPct val="100000"/>
              </a:lnSpc>
              <a:spcBef>
                <a:spcPts val="0"/>
              </a:spcBef>
              <a:spcAft>
                <a:spcPts val="900"/>
              </a:spcAft>
              <a:buClr>
                <a:schemeClr val="accent1">
                  <a:lumMod val="75000"/>
                </a:schemeClr>
              </a:buClr>
              <a:buFont typeface="Arial"/>
              <a:buChar char="•"/>
              <a:defRPr/>
            </a:pPr>
            <a:r>
              <a:rPr lang="en-US" sz="1406" b="1" dirty="0"/>
              <a:t>Website</a:t>
            </a:r>
          </a:p>
          <a:p>
            <a:pPr>
              <a:lnSpc>
                <a:spcPct val="100000"/>
              </a:lnSpc>
              <a:spcBef>
                <a:spcPts val="0"/>
              </a:spcBef>
              <a:spcAft>
                <a:spcPts val="900"/>
              </a:spcAft>
              <a:buClr>
                <a:schemeClr val="accent1">
                  <a:lumMod val="75000"/>
                </a:schemeClr>
              </a:buClr>
              <a:buFont typeface="Arial"/>
              <a:buChar char="•"/>
              <a:defRPr/>
            </a:pPr>
            <a:r>
              <a:rPr lang="en-US" sz="1406" b="1" dirty="0"/>
              <a:t>Small business designations – small, HUBZone, SDVOSB, MBE…..</a:t>
            </a:r>
          </a:p>
          <a:p>
            <a:pPr>
              <a:lnSpc>
                <a:spcPct val="100000"/>
              </a:lnSpc>
              <a:spcBef>
                <a:spcPts val="0"/>
              </a:spcBef>
              <a:spcAft>
                <a:spcPts val="900"/>
              </a:spcAft>
              <a:buClr>
                <a:schemeClr val="accent1">
                  <a:lumMod val="75000"/>
                </a:schemeClr>
              </a:buClr>
              <a:buFont typeface="Arial"/>
              <a:buChar char="•"/>
              <a:defRPr/>
            </a:pPr>
            <a:r>
              <a:rPr lang="en-US" sz="1406" b="1" dirty="0"/>
              <a:t>Quality level, ITAR, other technical and professional certifications of value to market</a:t>
            </a:r>
          </a:p>
          <a:p>
            <a:pPr>
              <a:lnSpc>
                <a:spcPct val="100000"/>
              </a:lnSpc>
              <a:spcBef>
                <a:spcPts val="0"/>
              </a:spcBef>
              <a:spcAft>
                <a:spcPts val="900"/>
              </a:spcAft>
              <a:buClr>
                <a:schemeClr val="accent1">
                  <a:lumMod val="75000"/>
                </a:schemeClr>
              </a:buClr>
              <a:buFont typeface="Arial"/>
              <a:buChar char="•"/>
              <a:defRPr/>
            </a:pPr>
            <a:r>
              <a:rPr lang="en-US" sz="1406" b="1" dirty="0"/>
              <a:t>ALSO</a:t>
            </a:r>
          </a:p>
          <a:p>
            <a:pPr lvl="1">
              <a:lnSpc>
                <a:spcPct val="100000"/>
              </a:lnSpc>
              <a:spcBef>
                <a:spcPts val="0"/>
              </a:spcBef>
              <a:spcAft>
                <a:spcPts val="900"/>
              </a:spcAft>
              <a:buClr>
                <a:schemeClr val="accent1">
                  <a:lumMod val="75000"/>
                </a:schemeClr>
              </a:buClr>
              <a:buFont typeface="Arial"/>
              <a:buChar char="•"/>
              <a:defRPr/>
            </a:pPr>
            <a:r>
              <a:rPr lang="en-US" sz="1406" b="1" dirty="0"/>
              <a:t>Professional in appearance – include logo</a:t>
            </a:r>
          </a:p>
          <a:p>
            <a:pPr lvl="1">
              <a:lnSpc>
                <a:spcPct val="100000"/>
              </a:lnSpc>
              <a:spcBef>
                <a:spcPts val="0"/>
              </a:spcBef>
              <a:spcAft>
                <a:spcPts val="900"/>
              </a:spcAft>
              <a:buClr>
                <a:schemeClr val="accent1">
                  <a:lumMod val="75000"/>
                </a:schemeClr>
              </a:buClr>
              <a:buFont typeface="Arial"/>
              <a:buChar char="•"/>
              <a:defRPr/>
            </a:pPr>
            <a:r>
              <a:rPr lang="en-US" sz="1406" b="1" dirty="0"/>
              <a:t>Light colored background - non glossy paper</a:t>
            </a:r>
          </a:p>
          <a:p>
            <a:pPr lvl="1">
              <a:lnSpc>
                <a:spcPct val="100000"/>
              </a:lnSpc>
              <a:spcBef>
                <a:spcPts val="0"/>
              </a:spcBef>
              <a:spcAft>
                <a:spcPts val="900"/>
              </a:spcAft>
              <a:buClr>
                <a:schemeClr val="accent1">
                  <a:lumMod val="75000"/>
                </a:schemeClr>
              </a:buClr>
              <a:buFont typeface="Arial"/>
              <a:buChar char="•"/>
              <a:defRPr/>
            </a:pPr>
            <a:r>
              <a:rPr lang="en-US" sz="1406" b="1" dirty="0"/>
              <a:t>If recent “award recipient” – would need to be recognizable</a:t>
            </a:r>
            <a:endParaRPr lang="en-US" sz="1406" dirty="0"/>
          </a:p>
        </p:txBody>
      </p:sp>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45</a:t>
            </a:fld>
            <a:endParaRPr lang="en-US">
              <a:solidFill>
                <a:prstClr val="black">
                  <a:tint val="75000"/>
                </a:prstClr>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7806" y="1690689"/>
            <a:ext cx="3676650" cy="424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374732" y="2957513"/>
            <a:ext cx="1275160" cy="369332"/>
          </a:xfrm>
          <a:prstGeom prst="rect">
            <a:avLst/>
          </a:prstGeom>
          <a:noFill/>
        </p:spPr>
        <p:txBody>
          <a:bodyPr wrap="square" rtlCol="0">
            <a:spAutoFit/>
          </a:bodyPr>
          <a:lstStyle/>
          <a:p>
            <a:r>
              <a:rPr lang="en-US" dirty="0">
                <a:solidFill>
                  <a:schemeClr val="bg2">
                    <a:lumMod val="50000"/>
                  </a:schemeClr>
                </a:solidFill>
              </a:rPr>
              <a:t>FRONT</a:t>
            </a:r>
          </a:p>
        </p:txBody>
      </p:sp>
      <p:sp>
        <p:nvSpPr>
          <p:cNvPr id="8" name="TextBox 7"/>
          <p:cNvSpPr txBox="1"/>
          <p:nvPr/>
        </p:nvSpPr>
        <p:spPr>
          <a:xfrm>
            <a:off x="7412236" y="4936331"/>
            <a:ext cx="1275160" cy="369332"/>
          </a:xfrm>
          <a:prstGeom prst="rect">
            <a:avLst/>
          </a:prstGeom>
          <a:noFill/>
        </p:spPr>
        <p:txBody>
          <a:bodyPr wrap="square" rtlCol="0">
            <a:spAutoFit/>
          </a:bodyPr>
          <a:lstStyle/>
          <a:p>
            <a:r>
              <a:rPr lang="en-US" dirty="0">
                <a:solidFill>
                  <a:schemeClr val="bg2">
                    <a:lumMod val="50000"/>
                  </a:schemeClr>
                </a:solidFill>
              </a:rPr>
              <a:t>BACK</a:t>
            </a:r>
          </a:p>
        </p:txBody>
      </p:sp>
    </p:spTree>
    <p:extLst>
      <p:ext uri="{BB962C8B-B14F-4D97-AF65-F5344CB8AC3E}">
        <p14:creationId xmlns:p14="http://schemas.microsoft.com/office/powerpoint/2010/main" val="4246974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567344"/>
            <a:ext cx="7886700" cy="994172"/>
          </a:xfrm>
        </p:spPr>
        <p:txBody>
          <a:bodyPr>
            <a:normAutofit/>
          </a:bodyPr>
          <a:lstStyle/>
          <a:p>
            <a:r>
              <a:rPr lang="en-US" sz="2250" dirty="0">
                <a:solidFill>
                  <a:srgbClr val="002060"/>
                </a:solidFill>
              </a:rPr>
              <a:t>Develop a Prepared VERBAL Introduction 			of your business</a:t>
            </a:r>
          </a:p>
        </p:txBody>
      </p:sp>
      <p:sp>
        <p:nvSpPr>
          <p:cNvPr id="3" name="Content Placeholder 2"/>
          <p:cNvSpPr>
            <a:spLocks noGrp="1"/>
          </p:cNvSpPr>
          <p:nvPr>
            <p:ph idx="1"/>
          </p:nvPr>
        </p:nvSpPr>
        <p:spPr>
          <a:xfrm>
            <a:off x="2152650" y="1814245"/>
            <a:ext cx="7886700" cy="2622176"/>
          </a:xfrm>
        </p:spPr>
        <p:txBody>
          <a:bodyPr>
            <a:noAutofit/>
          </a:bodyPr>
          <a:lstStyle/>
          <a:p>
            <a:pPr>
              <a:lnSpc>
                <a:spcPct val="110000"/>
              </a:lnSpc>
              <a:spcBef>
                <a:spcPts val="0"/>
              </a:spcBef>
              <a:spcAft>
                <a:spcPts val="900"/>
              </a:spcAft>
              <a:buSzPct val="75000"/>
            </a:pPr>
            <a:r>
              <a:rPr lang="en-US" sz="1969" dirty="0"/>
              <a:t>SHORT and TIGHT introductory statement – maybe 30 seconds or so</a:t>
            </a:r>
          </a:p>
          <a:p>
            <a:pPr lvl="1">
              <a:lnSpc>
                <a:spcPct val="110000"/>
              </a:lnSpc>
              <a:spcBef>
                <a:spcPts val="0"/>
              </a:spcBef>
              <a:spcAft>
                <a:spcPts val="900"/>
              </a:spcAft>
              <a:buSzPct val="75000"/>
            </a:pPr>
            <a:r>
              <a:rPr lang="en-US" sz="2250" dirty="0"/>
              <a:t>Who you are</a:t>
            </a:r>
          </a:p>
          <a:p>
            <a:pPr lvl="1">
              <a:lnSpc>
                <a:spcPct val="110000"/>
              </a:lnSpc>
              <a:spcBef>
                <a:spcPts val="0"/>
              </a:spcBef>
              <a:spcAft>
                <a:spcPts val="900"/>
              </a:spcAft>
              <a:buSzPct val="75000"/>
            </a:pPr>
            <a:r>
              <a:rPr lang="en-US" sz="2250" dirty="0"/>
              <a:t>What you do</a:t>
            </a:r>
          </a:p>
          <a:p>
            <a:pPr lvl="1">
              <a:lnSpc>
                <a:spcPct val="110000"/>
              </a:lnSpc>
              <a:spcBef>
                <a:spcPts val="0"/>
              </a:spcBef>
              <a:spcAft>
                <a:spcPts val="900"/>
              </a:spcAft>
              <a:buSzPct val="75000"/>
            </a:pPr>
            <a:r>
              <a:rPr lang="en-US" sz="2250" dirty="0"/>
              <a:t>Keep it businesslike </a:t>
            </a:r>
          </a:p>
          <a:p>
            <a:pPr lvl="1">
              <a:lnSpc>
                <a:spcPct val="110000"/>
              </a:lnSpc>
              <a:spcBef>
                <a:spcPts val="0"/>
              </a:spcBef>
              <a:spcAft>
                <a:spcPts val="900"/>
              </a:spcAft>
              <a:buSzPct val="75000"/>
            </a:pPr>
            <a:r>
              <a:rPr lang="en-US" sz="2250" dirty="0"/>
              <a:t>Try it – refine it – try it – refine it – until you feel it is just right</a:t>
            </a:r>
          </a:p>
          <a:p>
            <a:pPr lvl="1">
              <a:lnSpc>
                <a:spcPct val="110000"/>
              </a:lnSpc>
              <a:spcBef>
                <a:spcPts val="0"/>
              </a:spcBef>
              <a:spcAft>
                <a:spcPts val="900"/>
              </a:spcAft>
              <a:buSzPct val="75000"/>
            </a:pPr>
            <a:endParaRPr lang="en-US" sz="1687" dirty="0"/>
          </a:p>
          <a:p>
            <a:pPr marL="342898" lvl="1" indent="0">
              <a:lnSpc>
                <a:spcPct val="110000"/>
              </a:lnSpc>
              <a:spcBef>
                <a:spcPts val="0"/>
              </a:spcBef>
              <a:spcAft>
                <a:spcPts val="900"/>
              </a:spcAft>
              <a:buSzPct val="75000"/>
              <a:buNone/>
            </a:pPr>
            <a:r>
              <a:rPr lang="en-US" sz="2250" i="1" dirty="0">
                <a:solidFill>
                  <a:schemeClr val="accent6">
                    <a:lumMod val="50000"/>
                  </a:schemeClr>
                </a:solidFill>
              </a:rPr>
              <a:t>Good afternoon.  Example - My name is Red Green, President of the Green Barge Company based in Jacksonville, Florida.  Our company specializes in shoreline clean up and reconstruction.</a:t>
            </a:r>
          </a:p>
        </p:txBody>
      </p:sp>
      <p:sp>
        <p:nvSpPr>
          <p:cNvPr id="4" name="Date Placeholder 3"/>
          <p:cNvSpPr>
            <a:spLocks noGrp="1"/>
          </p:cNvSpPr>
          <p:nvPr>
            <p:ph type="dt" sz="half" idx="10"/>
          </p:nvPr>
        </p:nvSpPr>
        <p:spPr/>
        <p:txBody>
          <a:bodyPr/>
          <a:lstStyle/>
          <a:p>
            <a:pPr algn="ctr"/>
            <a:fld id="{434C25C4-6371-4D0B-8E67-E38F12C10FB4}" type="datetime1">
              <a:rPr lang="en-US" smtClean="0">
                <a:solidFill>
                  <a:prstClr val="black">
                    <a:tint val="75000"/>
                  </a:prstClr>
                </a:solidFill>
              </a:rPr>
              <a:pPr algn="ctr"/>
              <a:t>2/3/2023</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87C8F9-D69E-408A-9471-1F7D9DCD1C43}"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535962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A95211-38BA-584D-B19D-DD1ABCA9C824}"/>
              </a:ext>
            </a:extLst>
          </p:cNvPr>
          <p:cNvSpPr txBox="1">
            <a:spLocks/>
          </p:cNvSpPr>
          <p:nvPr/>
        </p:nvSpPr>
        <p:spPr>
          <a:xfrm>
            <a:off x="351519" y="351927"/>
            <a:ext cx="11520441" cy="621944"/>
          </a:xfrm>
          <a:prstGeom prst="rect">
            <a:avLst/>
          </a:prstGeom>
        </p:spPr>
        <p:txBody>
          <a:bodyPr/>
          <a:lst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all" spc="0" normalizeH="0" baseline="0" noProof="0" dirty="0">
                <a:ln>
                  <a:noFill/>
                </a:ln>
                <a:solidFill>
                  <a:srgbClr val="063C59"/>
                </a:solidFill>
                <a:effectLst/>
                <a:uLnTx/>
                <a:uFillTx/>
                <a:latin typeface="Arial" charset="0"/>
                <a:ea typeface="Arial" charset="0"/>
                <a:cs typeface="Arial" charset="0"/>
              </a:rPr>
              <a:t>Questions?</a:t>
            </a:r>
          </a:p>
        </p:txBody>
      </p:sp>
      <p:grpSp>
        <p:nvGrpSpPr>
          <p:cNvPr id="11" name="Group 10">
            <a:extLst>
              <a:ext uri="{FF2B5EF4-FFF2-40B4-BE49-F238E27FC236}">
                <a16:creationId xmlns:a16="http://schemas.microsoft.com/office/drawing/2014/main" id="{3378BFA4-1117-AB49-8200-D465BD12094A}"/>
              </a:ext>
            </a:extLst>
          </p:cNvPr>
          <p:cNvGrpSpPr/>
          <p:nvPr/>
        </p:nvGrpSpPr>
        <p:grpSpPr>
          <a:xfrm>
            <a:off x="0" y="1201310"/>
            <a:ext cx="12192000" cy="4851400"/>
            <a:chOff x="0" y="766318"/>
            <a:chExt cx="12223479" cy="4726128"/>
          </a:xfrm>
        </p:grpSpPr>
        <p:pic>
          <p:nvPicPr>
            <p:cNvPr id="3" name="Picture 2">
              <a:extLst>
                <a:ext uri="{FF2B5EF4-FFF2-40B4-BE49-F238E27FC236}">
                  <a16:creationId xmlns:a16="http://schemas.microsoft.com/office/drawing/2014/main" id="{B3188587-ECE9-9547-B7FB-B52F6EFAF830}"/>
                </a:ext>
              </a:extLst>
            </p:cNvPr>
            <p:cNvPicPr>
              <a:picLocks noChangeAspect="1"/>
            </p:cNvPicPr>
            <p:nvPr/>
          </p:nvPicPr>
          <p:blipFill rotWithShape="1">
            <a:blip r:embed="rId2"/>
            <a:srcRect r="18621"/>
            <a:stretch/>
          </p:blipFill>
          <p:spPr>
            <a:xfrm>
              <a:off x="2301739" y="1600118"/>
              <a:ext cx="9921740" cy="3892328"/>
            </a:xfrm>
            <a:prstGeom prst="rect">
              <a:avLst/>
            </a:prstGeom>
          </p:spPr>
        </p:pic>
        <p:pic>
          <p:nvPicPr>
            <p:cNvPr id="10" name="Picture 9">
              <a:extLst>
                <a:ext uri="{FF2B5EF4-FFF2-40B4-BE49-F238E27FC236}">
                  <a16:creationId xmlns:a16="http://schemas.microsoft.com/office/drawing/2014/main" id="{07ABFC39-678E-5F45-8506-D1D8437D5B4D}"/>
                </a:ext>
              </a:extLst>
            </p:cNvPr>
            <p:cNvPicPr>
              <a:picLocks noChangeAspect="1"/>
            </p:cNvPicPr>
            <p:nvPr/>
          </p:nvPicPr>
          <p:blipFill rotWithShape="1">
            <a:blip r:embed="rId2"/>
            <a:srcRect l="81121"/>
            <a:stretch/>
          </p:blipFill>
          <p:spPr>
            <a:xfrm>
              <a:off x="0" y="766318"/>
              <a:ext cx="2301739" cy="3892328"/>
            </a:xfrm>
            <a:prstGeom prst="rect">
              <a:avLst/>
            </a:prstGeom>
          </p:spPr>
        </p:pic>
      </p:grpSp>
      <p:sp>
        <p:nvSpPr>
          <p:cNvPr id="7" name="Date Placeholder 3">
            <a:extLst>
              <a:ext uri="{FF2B5EF4-FFF2-40B4-BE49-F238E27FC236}">
                <a16:creationId xmlns:a16="http://schemas.microsoft.com/office/drawing/2014/main" id="{C3066B82-2510-A242-93BC-4FA85AA7B32F}"/>
              </a:ext>
            </a:extLst>
          </p:cNvPr>
          <p:cNvSpPr txBox="1">
            <a:spLocks/>
          </p:cNvSpPr>
          <p:nvPr/>
        </p:nvSpPr>
        <p:spPr>
          <a:xfrm>
            <a:off x="10409464" y="6356350"/>
            <a:ext cx="8971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200" dirty="0">
                <a:solidFill>
                  <a:prstClr val="white"/>
                </a:solidFill>
                <a:latin typeface="Arial" panose="020B0604020202020204" pitchFamily="34" charset="0"/>
                <a:cs typeface="Arial" panose="020B0604020202020204" pitchFamily="34" charset="0"/>
              </a:rPr>
              <a:t>6/24/20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Slide Number Placeholder 4">
            <a:extLst>
              <a:ext uri="{FF2B5EF4-FFF2-40B4-BE49-F238E27FC236}">
                <a16:creationId xmlns:a16="http://schemas.microsoft.com/office/drawing/2014/main" id="{CB35F75D-4727-E74B-A216-DCB194EA80AF}"/>
              </a:ext>
            </a:extLst>
          </p:cNvPr>
          <p:cNvSpPr txBox="1">
            <a:spLocks/>
          </p:cNvSpPr>
          <p:nvPr/>
        </p:nvSpPr>
        <p:spPr>
          <a:xfrm>
            <a:off x="11189110" y="6356350"/>
            <a:ext cx="82063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Page </a:t>
            </a:r>
            <a:fld id="{D4FF9E37-D829-8749-81E8-48B480CA2C76}"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2D41FE7E-A1A8-40BE-BC26-5A76CF89C7A4}"/>
              </a:ext>
            </a:extLst>
          </p:cNvPr>
          <p:cNvSpPr/>
          <p:nvPr/>
        </p:nvSpPr>
        <p:spPr>
          <a:xfrm>
            <a:off x="6060545" y="736600"/>
            <a:ext cx="4648200" cy="5984875"/>
          </a:xfrm>
          <a:prstGeom prst="rect">
            <a:avLst/>
          </a:prstGeom>
          <a:ln w="38100">
            <a:solidFill>
              <a:srgbClr val="063C5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FE852FE9-A26E-4093-A7DA-F0DA4E33AB56}"/>
              </a:ext>
            </a:extLst>
          </p:cNvPr>
          <p:cNvGrpSpPr/>
          <p:nvPr/>
        </p:nvGrpSpPr>
        <p:grpSpPr>
          <a:xfrm>
            <a:off x="6324270" y="1122877"/>
            <a:ext cx="4161717" cy="2472489"/>
            <a:chOff x="173068" y="268919"/>
            <a:chExt cx="4161717" cy="2472489"/>
          </a:xfrm>
        </p:grpSpPr>
        <p:pic>
          <p:nvPicPr>
            <p:cNvPr id="13" name="Picture 12">
              <a:extLst>
                <a:ext uri="{FF2B5EF4-FFF2-40B4-BE49-F238E27FC236}">
                  <a16:creationId xmlns:a16="http://schemas.microsoft.com/office/drawing/2014/main" id="{9E41B62D-90DD-4734-A0DE-EF9215952DF4}"/>
                </a:ext>
              </a:extLst>
            </p:cNvPr>
            <p:cNvPicPr>
              <a:picLocks noChangeAspect="1"/>
            </p:cNvPicPr>
            <p:nvPr/>
          </p:nvPicPr>
          <p:blipFill>
            <a:blip r:embed="rId3"/>
            <a:stretch>
              <a:fillRect/>
            </a:stretch>
          </p:blipFill>
          <p:spPr>
            <a:xfrm>
              <a:off x="632235" y="1318935"/>
              <a:ext cx="2997354" cy="1422473"/>
            </a:xfrm>
            <a:prstGeom prst="rect">
              <a:avLst/>
            </a:prstGeom>
          </p:spPr>
        </p:pic>
        <p:grpSp>
          <p:nvGrpSpPr>
            <p:cNvPr id="14" name="Group 13">
              <a:extLst>
                <a:ext uri="{FF2B5EF4-FFF2-40B4-BE49-F238E27FC236}">
                  <a16:creationId xmlns:a16="http://schemas.microsoft.com/office/drawing/2014/main" id="{D50E50F2-FBE1-4439-9C6A-9A29F0025689}"/>
                </a:ext>
              </a:extLst>
            </p:cNvPr>
            <p:cNvGrpSpPr/>
            <p:nvPr/>
          </p:nvGrpSpPr>
          <p:grpSpPr>
            <a:xfrm>
              <a:off x="173068" y="268919"/>
              <a:ext cx="4161717" cy="1704114"/>
              <a:chOff x="3691275" y="23497"/>
              <a:chExt cx="4161717" cy="1704114"/>
            </a:xfrm>
          </p:grpSpPr>
          <p:sp>
            <p:nvSpPr>
              <p:cNvPr id="15" name="Rectangle 14">
                <a:extLst>
                  <a:ext uri="{FF2B5EF4-FFF2-40B4-BE49-F238E27FC236}">
                    <a16:creationId xmlns:a16="http://schemas.microsoft.com/office/drawing/2014/main" id="{A2F5FFBC-AFB4-47F0-B885-40D775298879}"/>
                  </a:ext>
                </a:extLst>
              </p:cNvPr>
              <p:cNvSpPr/>
              <p:nvPr/>
            </p:nvSpPr>
            <p:spPr>
              <a:xfrm>
                <a:off x="3691275" y="23497"/>
                <a:ext cx="4161717" cy="369332"/>
              </a:xfrm>
              <a:prstGeom prst="rect">
                <a:avLst/>
              </a:prstGeom>
            </p:spPr>
            <p:txBody>
              <a:bodyPr wrap="none">
                <a:spAutoFit/>
              </a:bodyPr>
              <a:lstStyle/>
              <a:p>
                <a:pPr>
                  <a:lnSpc>
                    <a:spcPct val="90000"/>
                  </a:lnSpc>
                  <a:spcBef>
                    <a:spcPct val="0"/>
                  </a:spcBef>
                  <a:defRPr/>
                </a:pPr>
                <a:r>
                  <a:rPr lang="en-US" sz="2000" b="1" cap="all" dirty="0">
                    <a:solidFill>
                      <a:srgbClr val="063C59"/>
                    </a:solidFill>
                    <a:latin typeface="Arial" charset="0"/>
                    <a:ea typeface="Arial" charset="0"/>
                    <a:cs typeface="Arial" charset="0"/>
                  </a:rPr>
                  <a:t>Opening the Questions Box</a:t>
                </a:r>
              </a:p>
            </p:txBody>
          </p:sp>
          <p:sp>
            <p:nvSpPr>
              <p:cNvPr id="16" name="Oval 15">
                <a:extLst>
                  <a:ext uri="{FF2B5EF4-FFF2-40B4-BE49-F238E27FC236}">
                    <a16:creationId xmlns:a16="http://schemas.microsoft.com/office/drawing/2014/main" id="{F410ECF7-4547-47C7-8937-9F309120077D}"/>
                  </a:ext>
                </a:extLst>
              </p:cNvPr>
              <p:cNvSpPr/>
              <p:nvPr/>
            </p:nvSpPr>
            <p:spPr>
              <a:xfrm>
                <a:off x="4410067" y="1422050"/>
                <a:ext cx="269803" cy="3055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D6CDEE7-829F-4FF4-BFE1-AA318A30443F}"/>
                  </a:ext>
                </a:extLst>
              </p:cNvPr>
              <p:cNvGrpSpPr/>
              <p:nvPr/>
            </p:nvGrpSpPr>
            <p:grpSpPr>
              <a:xfrm>
                <a:off x="4425469" y="846980"/>
                <a:ext cx="219456" cy="509537"/>
                <a:chOff x="3691570" y="609600"/>
                <a:chExt cx="219456" cy="509537"/>
              </a:xfrm>
            </p:grpSpPr>
            <p:sp>
              <p:nvSpPr>
                <p:cNvPr id="19" name="Down Arrow 14">
                  <a:extLst>
                    <a:ext uri="{FF2B5EF4-FFF2-40B4-BE49-F238E27FC236}">
                      <a16:creationId xmlns:a16="http://schemas.microsoft.com/office/drawing/2014/main" id="{24507065-CC98-4D9D-8302-DA5BD7579DF5}"/>
                    </a:ext>
                  </a:extLst>
                </p:cNvPr>
                <p:cNvSpPr/>
                <p:nvPr/>
              </p:nvSpPr>
              <p:spPr>
                <a:xfrm>
                  <a:off x="3691570" y="858854"/>
                  <a:ext cx="219456" cy="26028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65AA707-11D4-4913-BE82-9E3CF75F8925}"/>
                    </a:ext>
                  </a:extLst>
                </p:cNvPr>
                <p:cNvCxnSpPr/>
                <p:nvPr/>
              </p:nvCxnSpPr>
              <p:spPr>
                <a:xfrm>
                  <a:off x="3796535" y="609600"/>
                  <a:ext cx="0" cy="3036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3F961905-41BC-4301-AA15-5F6BE6F8356A}"/>
                  </a:ext>
                </a:extLst>
              </p:cNvPr>
              <p:cNvSpPr txBox="1"/>
              <p:nvPr/>
            </p:nvSpPr>
            <p:spPr>
              <a:xfrm>
                <a:off x="4458428" y="557289"/>
                <a:ext cx="2453184" cy="523220"/>
              </a:xfrm>
              <a:prstGeom prst="rect">
                <a:avLst/>
              </a:prstGeom>
              <a:noFill/>
            </p:spPr>
            <p:txBody>
              <a:bodyPr wrap="square" rtlCol="0">
                <a:spAutoFit/>
              </a:bodyPr>
              <a:lstStyle/>
              <a:p>
                <a:pPr>
                  <a:tabLst>
                    <a:tab pos="228600" algn="l"/>
                  </a:tabLst>
                </a:pPr>
                <a:r>
                  <a:rPr lang="en-US" sz="1400" dirty="0">
                    <a:solidFill>
                      <a:srgbClr val="FF0000"/>
                    </a:solidFill>
                    <a:latin typeface="Times New Roman" panose="02020603050405020304" pitchFamily="18" charset="0"/>
                    <a:cs typeface="Times New Roman" panose="02020603050405020304" pitchFamily="18" charset="0"/>
                  </a:rPr>
                  <a:t>Click here to access </a:t>
                </a:r>
                <a:br>
                  <a:rPr lang="en-US" sz="1400" dirty="0">
                    <a:solidFill>
                      <a:srgbClr val="FF0000"/>
                    </a:solidFill>
                    <a:latin typeface="Times New Roman" panose="02020603050405020304" pitchFamily="18" charset="0"/>
                    <a:cs typeface="Times New Roman" panose="02020603050405020304" pitchFamily="18" charset="0"/>
                  </a:rPr>
                </a:br>
                <a:r>
                  <a:rPr lang="en-US" sz="1400" dirty="0">
                    <a:solidFill>
                      <a:srgbClr val="FF0000"/>
                    </a:solidFill>
                    <a:latin typeface="Times New Roman" panose="02020603050405020304" pitchFamily="18" charset="0"/>
                    <a:cs typeface="Times New Roman" panose="02020603050405020304" pitchFamily="18" charset="0"/>
                  </a:rPr>
                  <a:t>	within the Control Panel</a:t>
                </a:r>
              </a:p>
            </p:txBody>
          </p:sp>
        </p:grpSp>
      </p:grpSp>
      <p:grpSp>
        <p:nvGrpSpPr>
          <p:cNvPr id="21" name="Group 20">
            <a:extLst>
              <a:ext uri="{FF2B5EF4-FFF2-40B4-BE49-F238E27FC236}">
                <a16:creationId xmlns:a16="http://schemas.microsoft.com/office/drawing/2014/main" id="{6BB8117B-F8D1-46D3-B84F-528660F37648}"/>
              </a:ext>
            </a:extLst>
          </p:cNvPr>
          <p:cNvGrpSpPr/>
          <p:nvPr/>
        </p:nvGrpSpPr>
        <p:grpSpPr>
          <a:xfrm>
            <a:off x="6324270" y="3797239"/>
            <a:ext cx="4044230" cy="2712018"/>
            <a:chOff x="7748853" y="107382"/>
            <a:chExt cx="4044230" cy="2712018"/>
          </a:xfrm>
        </p:grpSpPr>
        <p:pic>
          <p:nvPicPr>
            <p:cNvPr id="22" name="Picture 21">
              <a:extLst>
                <a:ext uri="{FF2B5EF4-FFF2-40B4-BE49-F238E27FC236}">
                  <a16:creationId xmlns:a16="http://schemas.microsoft.com/office/drawing/2014/main" id="{E0FA038A-5B86-420C-A071-B237275820FE}"/>
                </a:ext>
              </a:extLst>
            </p:cNvPr>
            <p:cNvPicPr>
              <a:picLocks noChangeAspect="1"/>
            </p:cNvPicPr>
            <p:nvPr/>
          </p:nvPicPr>
          <p:blipFill>
            <a:blip r:embed="rId4"/>
            <a:stretch>
              <a:fillRect/>
            </a:stretch>
          </p:blipFill>
          <p:spPr>
            <a:xfrm>
              <a:off x="9534285" y="943546"/>
              <a:ext cx="2213222" cy="1551766"/>
            </a:xfrm>
            <a:prstGeom prst="rect">
              <a:avLst/>
            </a:prstGeom>
          </p:spPr>
        </p:pic>
        <p:sp>
          <p:nvSpPr>
            <p:cNvPr id="23" name="Up Arrow 19">
              <a:extLst>
                <a:ext uri="{FF2B5EF4-FFF2-40B4-BE49-F238E27FC236}">
                  <a16:creationId xmlns:a16="http://schemas.microsoft.com/office/drawing/2014/main" id="{4AF34637-8C47-4105-812B-21138F807304}"/>
                </a:ext>
              </a:extLst>
            </p:cNvPr>
            <p:cNvSpPr/>
            <p:nvPr/>
          </p:nvSpPr>
          <p:spPr>
            <a:xfrm>
              <a:off x="11470850" y="2536490"/>
              <a:ext cx="216814" cy="22034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8D27D1D-8C0F-4FF6-9D45-BDA97E277F9A}"/>
                </a:ext>
              </a:extLst>
            </p:cNvPr>
            <p:cNvSpPr txBox="1"/>
            <p:nvPr/>
          </p:nvSpPr>
          <p:spPr>
            <a:xfrm>
              <a:off x="7748853" y="1096234"/>
              <a:ext cx="1454329" cy="954107"/>
            </a:xfrm>
            <a:prstGeom prst="rect">
              <a:avLst/>
            </a:prstGeom>
            <a:noFill/>
          </p:spPr>
          <p:txBody>
            <a:bodyPr wrap="square" rtlCol="0">
              <a:spAutoFit/>
            </a:bodyPr>
            <a:lstStyle/>
            <a:p>
              <a:pPr>
                <a:tabLst>
                  <a:tab pos="228600" algn="l"/>
                </a:tabLst>
              </a:pPr>
              <a:r>
                <a:rPr lang="en-US" sz="1400" dirty="0">
                  <a:solidFill>
                    <a:srgbClr val="FF0000"/>
                  </a:solidFill>
                  <a:latin typeface="Times New Roman" panose="02020603050405020304" pitchFamily="18" charset="0"/>
                  <a:cs typeface="Times New Roman" panose="02020603050405020304" pitchFamily="18" charset="0"/>
                </a:rPr>
                <a:t>Type questions here at any time during a presentation</a:t>
              </a:r>
            </a:p>
          </p:txBody>
        </p:sp>
        <p:grpSp>
          <p:nvGrpSpPr>
            <p:cNvPr id="25" name="Group 24">
              <a:extLst>
                <a:ext uri="{FF2B5EF4-FFF2-40B4-BE49-F238E27FC236}">
                  <a16:creationId xmlns:a16="http://schemas.microsoft.com/office/drawing/2014/main" id="{0CCA4D98-2429-4A7E-B60B-0D6084879D3D}"/>
                </a:ext>
              </a:extLst>
            </p:cNvPr>
            <p:cNvGrpSpPr/>
            <p:nvPr/>
          </p:nvGrpSpPr>
          <p:grpSpPr>
            <a:xfrm>
              <a:off x="7778541" y="1890781"/>
              <a:ext cx="1674120" cy="256108"/>
              <a:chOff x="7483016" y="1890781"/>
              <a:chExt cx="1674120" cy="256108"/>
            </a:xfrm>
          </p:grpSpPr>
          <p:sp>
            <p:nvSpPr>
              <p:cNvPr id="35" name="Right Arrow 25">
                <a:extLst>
                  <a:ext uri="{FF2B5EF4-FFF2-40B4-BE49-F238E27FC236}">
                    <a16:creationId xmlns:a16="http://schemas.microsoft.com/office/drawing/2014/main" id="{02E84CD8-C006-493A-AE6A-81E1070C1F04}"/>
                  </a:ext>
                </a:extLst>
              </p:cNvPr>
              <p:cNvSpPr/>
              <p:nvPr/>
            </p:nvSpPr>
            <p:spPr>
              <a:xfrm>
                <a:off x="8804751" y="1890781"/>
                <a:ext cx="352385" cy="256108"/>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E361E7C1-883A-4E6C-9984-FEC592CF6636}"/>
                  </a:ext>
                </a:extLst>
              </p:cNvPr>
              <p:cNvCxnSpPr/>
              <p:nvPr/>
            </p:nvCxnSpPr>
            <p:spPr>
              <a:xfrm>
                <a:off x="7483016" y="2089933"/>
                <a:ext cx="161015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619D819B-C709-4A66-81D5-9AFD98F1C7BF}"/>
                </a:ext>
              </a:extLst>
            </p:cNvPr>
            <p:cNvSpPr/>
            <p:nvPr/>
          </p:nvSpPr>
          <p:spPr>
            <a:xfrm>
              <a:off x="9496194" y="1778418"/>
              <a:ext cx="2291314" cy="3602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555D98B-1BDD-44C8-BA66-683E10698335}"/>
                </a:ext>
              </a:extLst>
            </p:cNvPr>
            <p:cNvSpPr/>
            <p:nvPr/>
          </p:nvSpPr>
          <p:spPr>
            <a:xfrm>
              <a:off x="11368002" y="2163200"/>
              <a:ext cx="417595" cy="3484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D87DC0F-AD0D-4AE2-9577-4253A5BC71B7}"/>
                </a:ext>
              </a:extLst>
            </p:cNvPr>
            <p:cNvSpPr txBox="1"/>
            <p:nvPr/>
          </p:nvSpPr>
          <p:spPr>
            <a:xfrm>
              <a:off x="7815484" y="2511623"/>
              <a:ext cx="3552519" cy="307777"/>
            </a:xfrm>
            <a:prstGeom prst="rect">
              <a:avLst/>
            </a:prstGeom>
            <a:noFill/>
          </p:spPr>
          <p:txBody>
            <a:bodyPr wrap="square" rtlCol="0">
              <a:spAutoFit/>
            </a:bodyPr>
            <a:lstStyle/>
            <a:p>
              <a:pPr>
                <a:tabLst>
                  <a:tab pos="228600" algn="l"/>
                </a:tabLst>
              </a:pPr>
              <a:r>
                <a:rPr lang="en-US" sz="1400" dirty="0">
                  <a:solidFill>
                    <a:srgbClr val="FF0000"/>
                  </a:solidFill>
                  <a:latin typeface="Times New Roman" panose="02020603050405020304" pitchFamily="18" charset="0"/>
                  <a:cs typeface="Times New Roman" panose="02020603050405020304" pitchFamily="18" charset="0"/>
                </a:rPr>
                <a:t>Click Send when ready to submit a question</a:t>
              </a:r>
            </a:p>
          </p:txBody>
        </p:sp>
        <p:sp>
          <p:nvSpPr>
            <p:cNvPr id="29" name="Rectangle 28">
              <a:extLst>
                <a:ext uri="{FF2B5EF4-FFF2-40B4-BE49-F238E27FC236}">
                  <a16:creationId xmlns:a16="http://schemas.microsoft.com/office/drawing/2014/main" id="{D33311A1-8149-4402-AFD9-3AF89910BCE1}"/>
                </a:ext>
              </a:extLst>
            </p:cNvPr>
            <p:cNvSpPr/>
            <p:nvPr/>
          </p:nvSpPr>
          <p:spPr>
            <a:xfrm>
              <a:off x="7913517" y="107382"/>
              <a:ext cx="3791423" cy="369332"/>
            </a:xfrm>
            <a:prstGeom prst="rect">
              <a:avLst/>
            </a:prstGeom>
          </p:spPr>
          <p:txBody>
            <a:bodyPr wrap="none">
              <a:spAutoFit/>
            </a:bodyPr>
            <a:lstStyle/>
            <a:p>
              <a:pPr>
                <a:lnSpc>
                  <a:spcPct val="90000"/>
                </a:lnSpc>
                <a:spcBef>
                  <a:spcPct val="0"/>
                </a:spcBef>
                <a:defRPr/>
              </a:pPr>
              <a:r>
                <a:rPr lang="en-US" sz="2000" b="1" cap="all" dirty="0">
                  <a:solidFill>
                    <a:srgbClr val="063C59"/>
                  </a:solidFill>
                  <a:latin typeface="Arial" charset="0"/>
                  <a:ea typeface="Arial" charset="0"/>
                  <a:cs typeface="Arial" charset="0"/>
                </a:rPr>
                <a:t>Using the Questions Box</a:t>
              </a:r>
            </a:p>
          </p:txBody>
        </p:sp>
        <p:pic>
          <p:nvPicPr>
            <p:cNvPr id="30" name="Picture 29">
              <a:extLst>
                <a:ext uri="{FF2B5EF4-FFF2-40B4-BE49-F238E27FC236}">
                  <a16:creationId xmlns:a16="http://schemas.microsoft.com/office/drawing/2014/main" id="{38459571-F5BC-48A1-B14F-D23A5FFED20F}"/>
                </a:ext>
              </a:extLst>
            </p:cNvPr>
            <p:cNvPicPr>
              <a:picLocks noChangeAspect="1"/>
            </p:cNvPicPr>
            <p:nvPr/>
          </p:nvPicPr>
          <p:blipFill>
            <a:blip r:embed="rId4"/>
            <a:stretch>
              <a:fillRect/>
            </a:stretch>
          </p:blipFill>
          <p:spPr>
            <a:xfrm>
              <a:off x="9539860" y="943546"/>
              <a:ext cx="2213222" cy="1551766"/>
            </a:xfrm>
            <a:prstGeom prst="rect">
              <a:avLst/>
            </a:prstGeom>
          </p:spPr>
        </p:pic>
        <p:sp>
          <p:nvSpPr>
            <p:cNvPr id="31" name="Up Arrow 30">
              <a:extLst>
                <a:ext uri="{FF2B5EF4-FFF2-40B4-BE49-F238E27FC236}">
                  <a16:creationId xmlns:a16="http://schemas.microsoft.com/office/drawing/2014/main" id="{F028E37A-2332-4781-8EFF-B35ECDD38A4D}"/>
                </a:ext>
              </a:extLst>
            </p:cNvPr>
            <p:cNvSpPr/>
            <p:nvPr/>
          </p:nvSpPr>
          <p:spPr>
            <a:xfrm>
              <a:off x="11476425" y="2536490"/>
              <a:ext cx="216814" cy="22034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CF6980B-F6A2-47FB-BE95-D697BCFA1D59}"/>
                </a:ext>
              </a:extLst>
            </p:cNvPr>
            <p:cNvSpPr/>
            <p:nvPr/>
          </p:nvSpPr>
          <p:spPr>
            <a:xfrm>
              <a:off x="9501769" y="1778418"/>
              <a:ext cx="2291314" cy="3602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65D8936-B8BE-45C7-BB91-71A0CD8092A1}"/>
                </a:ext>
              </a:extLst>
            </p:cNvPr>
            <p:cNvSpPr/>
            <p:nvPr/>
          </p:nvSpPr>
          <p:spPr>
            <a:xfrm>
              <a:off x="11373577" y="2163200"/>
              <a:ext cx="417595" cy="3484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42D8C96-E202-49E1-B42D-E6B697C0A847}"/>
                </a:ext>
              </a:extLst>
            </p:cNvPr>
            <p:cNvSpPr txBox="1"/>
            <p:nvPr/>
          </p:nvSpPr>
          <p:spPr>
            <a:xfrm>
              <a:off x="7821059" y="2511623"/>
              <a:ext cx="3552519" cy="276999"/>
            </a:xfrm>
            <a:prstGeom prst="rect">
              <a:avLst/>
            </a:prstGeom>
            <a:noFill/>
          </p:spPr>
          <p:txBody>
            <a:bodyPr wrap="square" rtlCol="0">
              <a:spAutoFit/>
            </a:bodyPr>
            <a:lstStyle/>
            <a:p>
              <a:pPr>
                <a:tabLst>
                  <a:tab pos="228600" algn="l"/>
                </a:tabLst>
              </a:pPr>
              <a:endParaRPr lang="en-US" sz="1200" dirty="0">
                <a:solidFill>
                  <a:srgbClr val="FF0000"/>
                </a:solidFill>
                <a:latin typeface="Times New Roman" panose="02020603050405020304" pitchFamily="18" charset="0"/>
                <a:cs typeface="Times New Roman" panose="02020603050405020304" pitchFamily="18" charset="0"/>
              </a:endParaRPr>
            </a:p>
          </p:txBody>
        </p:sp>
      </p:grpSp>
      <p:pic>
        <p:nvPicPr>
          <p:cNvPr id="38" name="Picture 37" descr="Text&#10;&#10;Description automatically generated">
            <a:extLst>
              <a:ext uri="{FF2B5EF4-FFF2-40B4-BE49-F238E27FC236}">
                <a16:creationId xmlns:a16="http://schemas.microsoft.com/office/drawing/2014/main" id="{501661E6-19DA-4E15-851F-32E9DF18D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519" y="5857055"/>
            <a:ext cx="1962637" cy="1000945"/>
          </a:xfrm>
          <a:prstGeom prst="rect">
            <a:avLst/>
          </a:prstGeom>
        </p:spPr>
      </p:pic>
    </p:spTree>
    <p:extLst>
      <p:ext uri="{BB962C8B-B14F-4D97-AF65-F5344CB8AC3E}">
        <p14:creationId xmlns:p14="http://schemas.microsoft.com/office/powerpoint/2010/main" val="702130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BE3F5B5-CE01-3A46-914C-2F38AD3F8E7B}"/>
              </a:ext>
            </a:extLst>
          </p:cNvPr>
          <p:cNvSpPr txBox="1">
            <a:spLocks/>
          </p:cNvSpPr>
          <p:nvPr/>
        </p:nvSpPr>
        <p:spPr>
          <a:xfrm>
            <a:off x="759305" y="3003074"/>
            <a:ext cx="10673391" cy="85185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b="1" kern="1200" cap="all" baseline="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all" spc="0" normalizeH="0" baseline="0" noProof="0" dirty="0">
                <a:ln>
                  <a:noFill/>
                </a:ln>
                <a:solidFill>
                  <a:prstClr val="white"/>
                </a:solidFill>
                <a:effectLst/>
                <a:uLnTx/>
                <a:uFillTx/>
                <a:latin typeface="Arial" charset="0"/>
                <a:ea typeface="Arial" charset="0"/>
                <a:cs typeface="Arial" charset="0"/>
              </a:rPr>
              <a:t>UPCOMING TRAINING - EVENTS</a:t>
            </a:r>
          </a:p>
        </p:txBody>
      </p:sp>
      <p:pic>
        <p:nvPicPr>
          <p:cNvPr id="6" name="Picture 5" descr="Text&#10;&#10;Description automatically generated">
            <a:extLst>
              <a:ext uri="{FF2B5EF4-FFF2-40B4-BE49-F238E27FC236}">
                <a16:creationId xmlns:a16="http://schemas.microsoft.com/office/drawing/2014/main" id="{EE587427-9362-4667-87C0-06180C290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09" y="5824753"/>
            <a:ext cx="1962637" cy="1000945"/>
          </a:xfrm>
          <a:prstGeom prst="rect">
            <a:avLst/>
          </a:prstGeom>
        </p:spPr>
      </p:pic>
      <p:sp>
        <p:nvSpPr>
          <p:cNvPr id="5" name="Date Placeholder 3">
            <a:extLst>
              <a:ext uri="{FF2B5EF4-FFF2-40B4-BE49-F238E27FC236}">
                <a16:creationId xmlns:a16="http://schemas.microsoft.com/office/drawing/2014/main" id="{C00A3A46-36FA-49E1-9BE5-4F0696CA4CF8}"/>
              </a:ext>
            </a:extLst>
          </p:cNvPr>
          <p:cNvSpPr txBox="1">
            <a:spLocks/>
          </p:cNvSpPr>
          <p:nvPr/>
        </p:nvSpPr>
        <p:spPr>
          <a:xfrm>
            <a:off x="11168744" y="6356350"/>
            <a:ext cx="93864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1/10/23</a:t>
            </a:r>
          </a:p>
        </p:txBody>
      </p:sp>
    </p:spTree>
    <p:extLst>
      <p:ext uri="{BB962C8B-B14F-4D97-AF65-F5344CB8AC3E}">
        <p14:creationId xmlns:p14="http://schemas.microsoft.com/office/powerpoint/2010/main" val="1031474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F1A3DD0-8EAC-EE48-BB1F-E77FBCB416D9}"/>
              </a:ext>
            </a:extLst>
          </p:cNvPr>
          <p:cNvSpPr txBox="1">
            <a:spLocks/>
          </p:cNvSpPr>
          <p:nvPr/>
        </p:nvSpPr>
        <p:spPr>
          <a:xfrm>
            <a:off x="397244" y="351927"/>
            <a:ext cx="12854065" cy="1325563"/>
          </a:xfrm>
          <a:prstGeom prst="rect">
            <a:avLst/>
          </a:prstGeom>
        </p:spPr>
        <p:txBody>
          <a:bodyPr/>
          <a:lst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063C59"/>
                </a:solidFill>
                <a:effectLst/>
                <a:uLnTx/>
                <a:uFillTx/>
                <a:latin typeface="Arial" charset="0"/>
                <a:ea typeface="Arial" charset="0"/>
                <a:cs typeface="Arial" charset="0"/>
              </a:rPr>
              <a:t>ACQUISITION HOUR LIVE WEBINAR SERIES</a:t>
            </a:r>
          </a:p>
        </p:txBody>
      </p:sp>
      <p:sp>
        <p:nvSpPr>
          <p:cNvPr id="6" name="Content Placeholder 2">
            <a:extLst>
              <a:ext uri="{FF2B5EF4-FFF2-40B4-BE49-F238E27FC236}">
                <a16:creationId xmlns:a16="http://schemas.microsoft.com/office/drawing/2014/main" id="{A9F6B59C-3137-5644-97BE-CA52E732C3CA}"/>
              </a:ext>
            </a:extLst>
          </p:cNvPr>
          <p:cNvSpPr txBox="1">
            <a:spLocks/>
          </p:cNvSpPr>
          <p:nvPr/>
        </p:nvSpPr>
        <p:spPr>
          <a:xfrm>
            <a:off x="397243" y="1344450"/>
            <a:ext cx="5975295" cy="47406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600"/>
              </a:spcBef>
              <a:spcAft>
                <a:spcPts val="600"/>
              </a:spcAft>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marR="0" lvl="1" indent="0" algn="l" defTabSz="914377" rtl="0" eaLnBrk="1" fontAlgn="auto" latinLnBrk="0" hangingPunct="1">
              <a:lnSpc>
                <a:spcPct val="90000"/>
              </a:lnSpc>
              <a:spcBef>
                <a:spcPts val="600"/>
              </a:spcBef>
              <a:spcAft>
                <a:spcPts val="0"/>
              </a:spcAft>
              <a:buClr>
                <a:prstClr val="white"/>
              </a:buClr>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13" name="Title 1">
            <a:extLst>
              <a:ext uri="{FF2B5EF4-FFF2-40B4-BE49-F238E27FC236}">
                <a16:creationId xmlns:a16="http://schemas.microsoft.com/office/drawing/2014/main" id="{22E16F5E-989E-44E4-8B96-5E0230BBB810}"/>
              </a:ext>
            </a:extLst>
          </p:cNvPr>
          <p:cNvSpPr txBox="1">
            <a:spLocks/>
          </p:cNvSpPr>
          <p:nvPr/>
        </p:nvSpPr>
        <p:spPr>
          <a:xfrm>
            <a:off x="3088620" y="6054642"/>
            <a:ext cx="8836971" cy="464696"/>
          </a:xfrm>
          <a:prstGeom prst="rect">
            <a:avLst/>
          </a:prstGeom>
        </p:spPr>
        <p:txBody>
          <a:bodyPr/>
          <a:lst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Arial" charset="0"/>
                <a:cs typeface="Arial" charset="0"/>
              </a:rPr>
              <a:t>…More information and registrations at wispro.org/events</a:t>
            </a:r>
          </a:p>
        </p:txBody>
      </p:sp>
      <p:pic>
        <p:nvPicPr>
          <p:cNvPr id="11" name="Picture 10" descr="Text&#10;&#10;Description automatically generated">
            <a:extLst>
              <a:ext uri="{FF2B5EF4-FFF2-40B4-BE49-F238E27FC236}">
                <a16:creationId xmlns:a16="http://schemas.microsoft.com/office/drawing/2014/main" id="{970EC9A5-63B9-46A2-A88E-63843E24D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09" y="5824753"/>
            <a:ext cx="1962637" cy="1000945"/>
          </a:xfrm>
          <a:prstGeom prst="rect">
            <a:avLst/>
          </a:prstGeom>
        </p:spPr>
      </p:pic>
      <p:sp>
        <p:nvSpPr>
          <p:cNvPr id="9" name="Content Placeholder 2">
            <a:extLst>
              <a:ext uri="{FF2B5EF4-FFF2-40B4-BE49-F238E27FC236}">
                <a16:creationId xmlns:a16="http://schemas.microsoft.com/office/drawing/2014/main" id="{51712C88-3F4A-4FC6-9AF0-CAB09587A7C6}"/>
              </a:ext>
            </a:extLst>
          </p:cNvPr>
          <p:cNvSpPr txBox="1">
            <a:spLocks/>
          </p:cNvSpPr>
          <p:nvPr/>
        </p:nvSpPr>
        <p:spPr>
          <a:xfrm>
            <a:off x="1247727" y="1109486"/>
            <a:ext cx="10176552" cy="5065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600"/>
              </a:spcBef>
              <a:spcAft>
                <a:spcPts val="600"/>
              </a:spcAft>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2000" b="0" i="0" dirty="0">
                <a:solidFill>
                  <a:srgbClr val="434343"/>
                </a:solidFill>
                <a:effectLst/>
                <a:latin typeface="Arial" panose="020B0604020202020204" pitchFamily="34" charset="0"/>
              </a:rPr>
              <a:t>January 11</a:t>
            </a:r>
          </a:p>
          <a:p>
            <a:pPr marL="457200" lvl="1" indent="0">
              <a:spcBef>
                <a:spcPts val="0"/>
              </a:spcBef>
              <a:spcAft>
                <a:spcPts val="0"/>
              </a:spcAft>
              <a:buNone/>
            </a:pPr>
            <a:r>
              <a:rPr lang="en-US" sz="1600" b="1" i="0" u="none" strike="noStrike" dirty="0">
                <a:solidFill>
                  <a:srgbClr val="99120A"/>
                </a:solidFill>
                <a:effectLst/>
                <a:latin typeface="Arial" panose="020B0604020202020204" pitchFamily="34" charset="0"/>
              </a:rPr>
              <a:t>Acquisition Hour: Overview of the Federal Acquisition Regulations (FAR)</a:t>
            </a:r>
            <a:endParaRPr lang="en-US" sz="1600" u="none" strike="noStrike" dirty="0">
              <a:solidFill>
                <a:srgbClr val="434343"/>
              </a:solidFill>
              <a:latin typeface="Arial" panose="020B0604020202020204" pitchFamily="34" charset="0"/>
            </a:endParaRPr>
          </a:p>
          <a:p>
            <a:pPr marL="457200" lvl="1" indent="0">
              <a:spcBef>
                <a:spcPts val="0"/>
              </a:spcBef>
              <a:spcAft>
                <a:spcPts val="0"/>
              </a:spcAft>
              <a:buNone/>
            </a:pPr>
            <a:r>
              <a:rPr lang="en-US" sz="1600" b="0" i="0" dirty="0">
                <a:solidFill>
                  <a:srgbClr val="434343"/>
                </a:solidFill>
                <a:effectLst/>
                <a:latin typeface="Arial" panose="020B0604020202020204" pitchFamily="34" charset="0"/>
              </a:rPr>
              <a:t>presented by Carol Murphy Government Contract Specialist Wisconsin Procurement Institute</a:t>
            </a:r>
          </a:p>
          <a:p>
            <a:pPr marL="457200" lvl="1" indent="0">
              <a:spcBef>
                <a:spcPts val="0"/>
              </a:spcBef>
              <a:spcAft>
                <a:spcPts val="0"/>
              </a:spcAft>
              <a:buNone/>
            </a:pPr>
            <a:endParaRPr lang="en-US" sz="1600" b="0" i="0" dirty="0">
              <a:solidFill>
                <a:srgbClr val="434343"/>
              </a:solidFill>
              <a:effectLst/>
              <a:latin typeface="Arial" panose="020B0604020202020204" pitchFamily="34" charset="0"/>
            </a:endParaRPr>
          </a:p>
          <a:p>
            <a:pPr algn="l">
              <a:spcBef>
                <a:spcPts val="0"/>
              </a:spcBef>
              <a:spcAft>
                <a:spcPts val="0"/>
              </a:spcAft>
            </a:pPr>
            <a:r>
              <a:rPr lang="en-US" sz="2000" b="0" i="0" dirty="0">
                <a:solidFill>
                  <a:srgbClr val="434343"/>
                </a:solidFill>
                <a:effectLst/>
                <a:latin typeface="Arial" panose="020B0604020202020204" pitchFamily="34" charset="0"/>
              </a:rPr>
              <a:t>February 1</a:t>
            </a:r>
          </a:p>
          <a:p>
            <a:pPr marL="457200" lvl="1" indent="0">
              <a:spcBef>
                <a:spcPts val="0"/>
              </a:spcBef>
              <a:spcAft>
                <a:spcPts val="0"/>
              </a:spcAft>
              <a:buNone/>
            </a:pPr>
            <a:r>
              <a:rPr lang="en-US" sz="1600" b="1" i="0" u="none" strike="noStrike" dirty="0">
                <a:solidFill>
                  <a:srgbClr val="99120A"/>
                </a:solidFill>
                <a:effectLst/>
                <a:latin typeface="Arial" panose="020B0604020202020204" pitchFamily="34" charset="0"/>
              </a:rPr>
              <a:t>Acquisition Hour: Preparing a Winning Government Proposal</a:t>
            </a:r>
            <a:r>
              <a:rPr lang="en-US" sz="1600" b="0" i="0" dirty="0">
                <a:solidFill>
                  <a:srgbClr val="434343"/>
                </a:solidFill>
                <a:effectLst/>
                <a:latin typeface="Arial" panose="020B0604020202020204" pitchFamily="34" charset="0"/>
              </a:rPr>
              <a:t> </a:t>
            </a:r>
          </a:p>
          <a:p>
            <a:pPr marL="457200" lvl="1" indent="0">
              <a:spcBef>
                <a:spcPts val="0"/>
              </a:spcBef>
              <a:spcAft>
                <a:spcPts val="0"/>
              </a:spcAft>
              <a:buNone/>
            </a:pPr>
            <a:r>
              <a:rPr lang="en-US" sz="1600" b="0" i="0" dirty="0">
                <a:solidFill>
                  <a:srgbClr val="434343"/>
                </a:solidFill>
                <a:effectLst/>
                <a:latin typeface="Arial" panose="020B0604020202020204" pitchFamily="34" charset="0"/>
              </a:rPr>
              <a:t>presented by Carol Murphy Government Contract Specialist Wisconsin Procurement Institute</a:t>
            </a:r>
          </a:p>
          <a:p>
            <a:pPr lvl="1">
              <a:spcBef>
                <a:spcPts val="0"/>
              </a:spcBef>
              <a:spcAft>
                <a:spcPts val="0"/>
              </a:spcAft>
            </a:pPr>
            <a:endParaRPr lang="en-US" sz="1600" b="0" i="0" dirty="0">
              <a:solidFill>
                <a:srgbClr val="434343"/>
              </a:solidFill>
              <a:effectLst/>
              <a:latin typeface="Arial" panose="020B0604020202020204" pitchFamily="34" charset="0"/>
            </a:endParaRPr>
          </a:p>
          <a:p>
            <a:pPr algn="l">
              <a:spcBef>
                <a:spcPts val="0"/>
              </a:spcBef>
              <a:spcAft>
                <a:spcPts val="0"/>
              </a:spcAft>
            </a:pPr>
            <a:r>
              <a:rPr lang="en-US" sz="2000" b="0" i="0" dirty="0">
                <a:solidFill>
                  <a:srgbClr val="434343"/>
                </a:solidFill>
                <a:effectLst/>
                <a:latin typeface="Arial" panose="020B0604020202020204" pitchFamily="34" charset="0"/>
              </a:rPr>
              <a:t>March 1</a:t>
            </a:r>
          </a:p>
          <a:p>
            <a:pPr marL="457200" lvl="1" indent="0">
              <a:spcBef>
                <a:spcPts val="0"/>
              </a:spcBef>
              <a:spcAft>
                <a:spcPts val="0"/>
              </a:spcAft>
              <a:buNone/>
            </a:pPr>
            <a:r>
              <a:rPr lang="en-US" sz="1600" b="1" i="0" u="none" strike="noStrike" dirty="0">
                <a:solidFill>
                  <a:srgbClr val="99120A"/>
                </a:solidFill>
                <a:effectLst/>
                <a:latin typeface="Arial" panose="020B0604020202020204" pitchFamily="34" charset="0"/>
              </a:rPr>
              <a:t>Acquisition Hour: Service Contracts with Federal Agencies</a:t>
            </a:r>
            <a:r>
              <a:rPr lang="en-US" sz="1600" b="0" i="0" dirty="0">
                <a:solidFill>
                  <a:srgbClr val="434343"/>
                </a:solidFill>
                <a:effectLst/>
                <a:latin typeface="Arial" panose="020B0604020202020204" pitchFamily="34" charset="0"/>
              </a:rPr>
              <a:t> </a:t>
            </a:r>
          </a:p>
          <a:p>
            <a:pPr marL="457200" lvl="1" indent="0">
              <a:spcBef>
                <a:spcPts val="0"/>
              </a:spcBef>
              <a:spcAft>
                <a:spcPts val="0"/>
              </a:spcAft>
              <a:buNone/>
            </a:pPr>
            <a:r>
              <a:rPr lang="en-US" sz="1600" b="0" i="0" dirty="0">
                <a:solidFill>
                  <a:srgbClr val="434343"/>
                </a:solidFill>
                <a:effectLst/>
                <a:latin typeface="Arial" panose="020B0604020202020204" pitchFamily="34" charset="0"/>
              </a:rPr>
              <a:t>presented by Carol Murphy Government Contract Specialist Wisconsin Procurement Institute</a:t>
            </a:r>
          </a:p>
          <a:p>
            <a:pPr marL="457200" lvl="1" indent="0">
              <a:spcBef>
                <a:spcPts val="0"/>
              </a:spcBef>
              <a:spcAft>
                <a:spcPts val="0"/>
              </a:spcAft>
              <a:buNone/>
            </a:pPr>
            <a:endParaRPr lang="en-US" sz="1600" b="0" i="0" dirty="0">
              <a:solidFill>
                <a:srgbClr val="434343"/>
              </a:solidFill>
              <a:effectLst/>
              <a:latin typeface="Arial" panose="020B0604020202020204" pitchFamily="34" charset="0"/>
            </a:endParaRPr>
          </a:p>
          <a:p>
            <a:pPr algn="l">
              <a:spcBef>
                <a:spcPts val="0"/>
              </a:spcBef>
              <a:spcAft>
                <a:spcPts val="0"/>
              </a:spcAft>
            </a:pPr>
            <a:r>
              <a:rPr lang="en-US" sz="2000" b="0" i="0" dirty="0">
                <a:solidFill>
                  <a:srgbClr val="434343"/>
                </a:solidFill>
                <a:effectLst/>
                <a:latin typeface="Arial" panose="020B0604020202020204" pitchFamily="34" charset="0"/>
              </a:rPr>
              <a:t>March 8</a:t>
            </a:r>
          </a:p>
          <a:p>
            <a:pPr marL="457200" lvl="1" indent="0">
              <a:spcBef>
                <a:spcPts val="0"/>
              </a:spcBef>
              <a:spcAft>
                <a:spcPts val="0"/>
              </a:spcAft>
              <a:buNone/>
            </a:pPr>
            <a:r>
              <a:rPr lang="en-US" sz="1600" b="1" i="0" u="none" strike="noStrike" dirty="0">
                <a:solidFill>
                  <a:srgbClr val="99120A"/>
                </a:solidFill>
                <a:effectLst/>
                <a:latin typeface="Arial" panose="020B0604020202020204" pitchFamily="34" charset="0"/>
              </a:rPr>
              <a:t>Acquisition Hour: ESRS Individual Subcontractor Reporting (ISR) Basics</a:t>
            </a:r>
            <a:r>
              <a:rPr lang="en-US" sz="1600" b="0" i="0" dirty="0">
                <a:solidFill>
                  <a:srgbClr val="434343"/>
                </a:solidFill>
                <a:effectLst/>
                <a:latin typeface="Arial" panose="020B0604020202020204" pitchFamily="34" charset="0"/>
              </a:rPr>
              <a:t> </a:t>
            </a:r>
          </a:p>
          <a:p>
            <a:pPr marL="457200" lvl="1" indent="0">
              <a:spcBef>
                <a:spcPts val="0"/>
              </a:spcBef>
              <a:spcAft>
                <a:spcPts val="0"/>
              </a:spcAft>
              <a:buNone/>
            </a:pPr>
            <a:r>
              <a:rPr lang="en-US" sz="1600" b="0" i="0" dirty="0">
                <a:solidFill>
                  <a:srgbClr val="434343"/>
                </a:solidFill>
                <a:effectLst/>
                <a:latin typeface="Arial" panose="020B0604020202020204" pitchFamily="34" charset="0"/>
              </a:rPr>
              <a:t>presented by Kim Garber Director Small Business Programs Wisconsin Procurement Institute</a:t>
            </a:r>
          </a:p>
          <a:p>
            <a:pPr marL="457200" lvl="1" indent="0">
              <a:spcBef>
                <a:spcPts val="0"/>
              </a:spcBef>
              <a:spcAft>
                <a:spcPts val="0"/>
              </a:spcAft>
              <a:buNone/>
            </a:pPr>
            <a:endParaRPr lang="en-US" sz="1600" b="0" i="0" dirty="0">
              <a:solidFill>
                <a:srgbClr val="434343"/>
              </a:solidFill>
              <a:effectLst/>
              <a:latin typeface="Arial" panose="020B0604020202020204" pitchFamily="34" charset="0"/>
            </a:endParaRPr>
          </a:p>
          <a:p>
            <a:pPr algn="l">
              <a:spcBef>
                <a:spcPts val="0"/>
              </a:spcBef>
              <a:spcAft>
                <a:spcPts val="0"/>
              </a:spcAft>
            </a:pPr>
            <a:r>
              <a:rPr lang="en-US" sz="2000" b="0" i="0" dirty="0">
                <a:solidFill>
                  <a:srgbClr val="434343"/>
                </a:solidFill>
                <a:effectLst/>
                <a:latin typeface="Arial" panose="020B0604020202020204" pitchFamily="34" charset="0"/>
              </a:rPr>
              <a:t>April 5  </a:t>
            </a:r>
          </a:p>
          <a:p>
            <a:pPr marL="457200" lvl="1" indent="0">
              <a:spcBef>
                <a:spcPts val="0"/>
              </a:spcBef>
              <a:spcAft>
                <a:spcPts val="0"/>
              </a:spcAft>
              <a:buNone/>
            </a:pPr>
            <a:r>
              <a:rPr lang="en-US" sz="1600" b="1" i="0" u="none" strike="noStrike" dirty="0">
                <a:solidFill>
                  <a:srgbClr val="99120A"/>
                </a:solidFill>
                <a:effectLst/>
                <a:latin typeface="Arial" panose="020B0604020202020204" pitchFamily="34" charset="0"/>
              </a:rPr>
              <a:t>Acquisition Hour: Overview of Contractor Performance Assessment Reporting System (CPARS)</a:t>
            </a:r>
            <a:r>
              <a:rPr lang="en-US" sz="1600" b="0" i="0" dirty="0">
                <a:solidFill>
                  <a:srgbClr val="434343"/>
                </a:solidFill>
                <a:effectLst/>
                <a:latin typeface="Arial" panose="020B0604020202020204" pitchFamily="34" charset="0"/>
              </a:rPr>
              <a:t> </a:t>
            </a:r>
          </a:p>
          <a:p>
            <a:pPr marL="457200" lvl="1" indent="0">
              <a:spcBef>
                <a:spcPts val="0"/>
              </a:spcBef>
              <a:spcAft>
                <a:spcPts val="0"/>
              </a:spcAft>
              <a:buNone/>
            </a:pPr>
            <a:r>
              <a:rPr lang="en-US" sz="1600" b="0" i="0" dirty="0">
                <a:solidFill>
                  <a:srgbClr val="434343"/>
                </a:solidFill>
                <a:effectLst/>
                <a:latin typeface="Arial" panose="020B0604020202020204" pitchFamily="34" charset="0"/>
              </a:rPr>
              <a:t>presented by Carol Murphy Government Contract Specialist Wisconsin Procurement Institute</a:t>
            </a:r>
          </a:p>
          <a:p>
            <a:pPr marL="685800" marR="0" lvl="1" indent="-2286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525238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76"/>
          <p:cNvSpPr txBox="1">
            <a:spLocks/>
          </p:cNvSpPr>
          <p:nvPr/>
        </p:nvSpPr>
        <p:spPr>
          <a:xfrm>
            <a:off x="269421" y="1722503"/>
            <a:ext cx="11487150" cy="27759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Assist businesses in creating developing and growing their sales revenue and jobs through Federal State and Local </a:t>
            </a:r>
            <a:r>
              <a:rPr lang="en-US" sz="3200" b="1" dirty="0">
                <a:solidFill>
                  <a:prstClr val="black">
                    <a:lumMod val="85000"/>
                    <a:lumOff val="15000"/>
                  </a:prstClr>
                </a:solidFill>
                <a:latin typeface="Arial" panose="020B0604020202020204" pitchFamily="34" charset="0"/>
                <a:cs typeface="Arial" panose="020B0604020202020204" pitchFamily="34" charset="0"/>
              </a:rPr>
              <a:t>G</a:t>
            </a:r>
            <a:r>
              <a:rPr kumimoji="0" lang="en-US" sz="3200" b="1"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overnment</a:t>
            </a:r>
            <a:r>
              <a:rPr kumimoji="0" lang="en-U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contracts.</a:t>
            </a:r>
          </a:p>
        </p:txBody>
      </p:sp>
      <p:sp>
        <p:nvSpPr>
          <p:cNvPr id="8" name="Rectangle 7"/>
          <p:cNvSpPr/>
          <p:nvPr/>
        </p:nvSpPr>
        <p:spPr>
          <a:xfrm>
            <a:off x="2225163" y="5819720"/>
            <a:ext cx="8807151" cy="830997"/>
          </a:xfrm>
          <a:prstGeom prst="rect">
            <a:avLst/>
          </a:prstGeom>
        </p:spPr>
        <p:txBody>
          <a:bodyPr wrap="square">
            <a:spAutoFit/>
          </a:bodyPr>
          <a:lstStyle/>
          <a:p>
            <a:pPr marL="0" marR="0">
              <a:spcBef>
                <a:spcPts val="0"/>
              </a:spcBef>
              <a:spcAft>
                <a:spcPts val="0"/>
              </a:spcAft>
            </a:pPr>
            <a:r>
              <a:rPr lang="en-US" sz="1200" i="1" dirty="0">
                <a:solidFill>
                  <a:srgbClr val="434343"/>
                </a:solidFill>
                <a:effectLst/>
                <a:latin typeface="Arial" panose="020B0604020202020204" pitchFamily="34" charset="0"/>
                <a:ea typeface="Calibri" panose="020F0502020204030204" pitchFamily="34" charset="0"/>
              </a:rPr>
              <a:t>The Wisconsin Procurement Institute</a:t>
            </a:r>
            <a:r>
              <a:rPr lang="en-US" sz="1200" i="1" dirty="0">
                <a:solidFill>
                  <a:srgbClr val="FF0000"/>
                </a:solidFill>
                <a:effectLst/>
                <a:latin typeface="Arial" panose="020B0604020202020204" pitchFamily="34" charset="0"/>
                <a:ea typeface="Calibri" panose="020F0502020204030204" pitchFamily="34" charset="0"/>
              </a:rPr>
              <a:t> </a:t>
            </a:r>
            <a:r>
              <a:rPr lang="en-US" sz="1200" i="1" dirty="0">
                <a:solidFill>
                  <a:srgbClr val="434343"/>
                </a:solidFill>
                <a:effectLst/>
                <a:latin typeface="Arial" panose="020B0604020202020204" pitchFamily="34" charset="0"/>
                <a:ea typeface="Calibri" panose="020F0502020204030204" pitchFamily="34" charset="0"/>
              </a:rPr>
              <a:t>serves as Wisconsin’s Procurement Technical Assistance Center (PTAC). This procurement technical assistance center is funded in part through a cooperative agreement with the Department of Defense. WPI is also funded in part by the Wisconsin Economic Development Corporation (WEDC). The content of any written materials or verbal communications of the PTAC does not necessarily reflect the official views of or imply endorsement by our funders.</a:t>
            </a:r>
            <a:endParaRPr lang="en-US" sz="1200" dirty="0">
              <a:effectLst/>
              <a:latin typeface="Calibri" panose="020F0502020204030204" pitchFamily="34" charset="0"/>
              <a:ea typeface="Calibri" panose="020F050202020403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1860" y="671493"/>
            <a:ext cx="2848280" cy="1120324"/>
          </a:xfrm>
          <a:prstGeom prst="rect">
            <a:avLst/>
          </a:prstGeom>
        </p:spPr>
      </p:pic>
      <p:sp>
        <p:nvSpPr>
          <p:cNvPr id="2" name="Rectangle 1"/>
          <p:cNvSpPr/>
          <p:nvPr/>
        </p:nvSpPr>
        <p:spPr>
          <a:xfrm>
            <a:off x="0" y="3365495"/>
            <a:ext cx="10418886" cy="123110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1200"/>
              </a:spcAft>
              <a:buClr>
                <a:prstClr val="black">
                  <a:lumMod val="85000"/>
                  <a:lumOff val="15000"/>
                </a:prstClr>
              </a:buClr>
              <a:buSzTx/>
              <a:buFont typeface="Wingdings" charset="2"/>
              <a:buChar char="§"/>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Arial" charset="0"/>
                <a:ea typeface="Arial" charset="0"/>
                <a:cs typeface="Arial" charset="0"/>
              </a:rPr>
              <a:t>INDIVIDUAL COUNSELING – At our offices at client’s facility or via telephone/virtually</a:t>
            </a:r>
          </a:p>
          <a:p>
            <a:pPr marL="457200" marR="0" lvl="1" indent="0" algn="l" defTabSz="914400" rtl="0" eaLnBrk="1" fontAlgn="auto" latinLnBrk="0" hangingPunct="1">
              <a:lnSpc>
                <a:spcPct val="100000"/>
              </a:lnSpc>
              <a:spcBef>
                <a:spcPts val="0"/>
              </a:spcBef>
              <a:spcAft>
                <a:spcPts val="1200"/>
              </a:spcAft>
              <a:buClr>
                <a:prstClr val="black">
                  <a:lumMod val="85000"/>
                  <a:lumOff val="15000"/>
                </a:prstClr>
              </a:buClr>
              <a:buSzTx/>
              <a:buFont typeface="Wingdings" charset="2"/>
              <a:buChar char="§"/>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Arial" charset="0"/>
                <a:ea typeface="Arial" charset="0"/>
                <a:cs typeface="Arial" charset="0"/>
              </a:rPr>
              <a:t>SMALL GROUP TRAINING – Workshops and webinars</a:t>
            </a:r>
          </a:p>
          <a:p>
            <a:pPr marL="457200" marR="0" lvl="1" indent="0" algn="l" defTabSz="914400" rtl="0" eaLnBrk="1" fontAlgn="auto" latinLnBrk="0" hangingPunct="1">
              <a:lnSpc>
                <a:spcPct val="100000"/>
              </a:lnSpc>
              <a:spcBef>
                <a:spcPts val="0"/>
              </a:spcBef>
              <a:spcAft>
                <a:spcPts val="1200"/>
              </a:spcAft>
              <a:buClr>
                <a:prstClr val="black">
                  <a:lumMod val="85000"/>
                  <a:lumOff val="15000"/>
                </a:prstClr>
              </a:buClr>
              <a:buSzTx/>
              <a:buFont typeface="Wingdings" charset="2"/>
              <a:buChar char="§"/>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Arial" charset="0"/>
                <a:ea typeface="Arial" charset="0"/>
                <a:cs typeface="Arial" charset="0"/>
              </a:rPr>
              <a:t>CONFERENCES to include one on one or roundtable sessions</a:t>
            </a:r>
          </a:p>
        </p:txBody>
      </p:sp>
      <p:sp>
        <p:nvSpPr>
          <p:cNvPr id="3" name="Rectangle 2"/>
          <p:cNvSpPr/>
          <p:nvPr/>
        </p:nvSpPr>
        <p:spPr>
          <a:xfrm>
            <a:off x="1846543" y="4835933"/>
            <a:ext cx="87412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3C59"/>
                </a:solidFill>
                <a:effectLst/>
                <a:uLnTx/>
                <a:uFillTx/>
                <a:latin typeface="Arial" charset="0"/>
                <a:ea typeface="Arial" charset="0"/>
                <a:cs typeface="Arial" charset="0"/>
              </a:rPr>
              <a:t>Last year WPI provided training at over 100 events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3C59"/>
                </a:solidFill>
                <a:effectLst/>
                <a:uLnTx/>
                <a:uFillTx/>
                <a:latin typeface="Arial" charset="0"/>
                <a:ea typeface="Arial" charset="0"/>
                <a:cs typeface="Arial" charset="0"/>
              </a:rPr>
              <a:t>provided service to over 1200 companies</a:t>
            </a:r>
            <a:endParaRPr kumimoji="0" lang="en-US" sz="1600" b="0" i="0" u="none" strike="noStrike" kern="1200" cap="none" spc="0" normalizeH="0" baseline="0" noProof="0" dirty="0">
              <a:ln>
                <a:noFill/>
              </a:ln>
              <a:solidFill>
                <a:srgbClr val="063C59"/>
              </a:solidFill>
              <a:effectLst/>
              <a:uLnTx/>
              <a:uFillTx/>
              <a:latin typeface="Arial" charset="0"/>
              <a:ea typeface="Arial" charset="0"/>
              <a:cs typeface="Arial" charset="0"/>
            </a:endParaRPr>
          </a:p>
        </p:txBody>
      </p:sp>
      <p:pic>
        <p:nvPicPr>
          <p:cNvPr id="11" name="Picture 10" descr="Text&#10;&#10;Description automatically generated">
            <a:extLst>
              <a:ext uri="{FF2B5EF4-FFF2-40B4-BE49-F238E27FC236}">
                <a16:creationId xmlns:a16="http://schemas.microsoft.com/office/drawing/2014/main" id="{022F40F9-3CA1-4B55-98E7-94B8D5FA5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09" y="5824753"/>
            <a:ext cx="1962637" cy="1000945"/>
          </a:xfrm>
          <a:prstGeom prst="rect">
            <a:avLst/>
          </a:prstGeom>
        </p:spPr>
      </p:pic>
      <p:sp>
        <p:nvSpPr>
          <p:cNvPr id="10" name="Date Placeholder 3">
            <a:extLst>
              <a:ext uri="{FF2B5EF4-FFF2-40B4-BE49-F238E27FC236}">
                <a16:creationId xmlns:a16="http://schemas.microsoft.com/office/drawing/2014/main" id="{C131786D-E789-4770-BE13-27A7775AE109}"/>
              </a:ext>
            </a:extLst>
          </p:cNvPr>
          <p:cNvSpPr txBox="1">
            <a:spLocks/>
          </p:cNvSpPr>
          <p:nvPr/>
        </p:nvSpPr>
        <p:spPr>
          <a:xfrm>
            <a:off x="11028430" y="6452110"/>
            <a:ext cx="8971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200" dirty="0">
                <a:solidFill>
                  <a:prstClr val="black"/>
                </a:solidFill>
                <a:latin typeface="Arial" panose="020B0604020202020204" pitchFamily="34" charset="0"/>
                <a:cs typeface="Arial" panose="020B0604020202020204" pitchFamily="34" charset="0"/>
              </a:rPr>
              <a:t>1/10/23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3778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F1A3DD0-8EAC-EE48-BB1F-E77FBCB416D9}"/>
              </a:ext>
            </a:extLst>
          </p:cNvPr>
          <p:cNvSpPr txBox="1">
            <a:spLocks/>
          </p:cNvSpPr>
          <p:nvPr/>
        </p:nvSpPr>
        <p:spPr>
          <a:xfrm>
            <a:off x="-331033" y="204811"/>
            <a:ext cx="12854065" cy="699206"/>
          </a:xfrm>
          <a:prstGeom prst="rect">
            <a:avLst/>
          </a:prstGeom>
        </p:spPr>
        <p:txBody>
          <a:bodyPr/>
          <a:lst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800" b="1" i="0" u="none" strike="noStrike" kern="1200" cap="all" spc="0" normalizeH="0" baseline="0" noProof="0" dirty="0">
                <a:ln>
                  <a:noFill/>
                </a:ln>
                <a:solidFill>
                  <a:srgbClr val="063C59"/>
                </a:solidFill>
                <a:effectLst/>
                <a:uLnTx/>
                <a:uFillTx/>
                <a:latin typeface="Arial" charset="0"/>
                <a:ea typeface="Arial" charset="0"/>
                <a:cs typeface="Arial" charset="0"/>
              </a:rPr>
              <a:t>Cyber Friday LIVE WEBINAR SERIES</a:t>
            </a:r>
          </a:p>
        </p:txBody>
      </p:sp>
      <p:sp>
        <p:nvSpPr>
          <p:cNvPr id="6" name="Content Placeholder 2">
            <a:extLst>
              <a:ext uri="{FF2B5EF4-FFF2-40B4-BE49-F238E27FC236}">
                <a16:creationId xmlns:a16="http://schemas.microsoft.com/office/drawing/2014/main" id="{A9F6B59C-3137-5644-97BE-CA52E732C3CA}"/>
              </a:ext>
            </a:extLst>
          </p:cNvPr>
          <p:cNvSpPr txBox="1">
            <a:spLocks/>
          </p:cNvSpPr>
          <p:nvPr/>
        </p:nvSpPr>
        <p:spPr>
          <a:xfrm>
            <a:off x="397243" y="1344450"/>
            <a:ext cx="5975295" cy="47406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600"/>
              </a:spcBef>
              <a:spcAft>
                <a:spcPts val="600"/>
              </a:spcAft>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marR="0" lvl="1" indent="0" algn="l" defTabSz="914377" rtl="0" eaLnBrk="1" fontAlgn="auto" latinLnBrk="0" hangingPunct="1">
              <a:lnSpc>
                <a:spcPct val="90000"/>
              </a:lnSpc>
              <a:spcBef>
                <a:spcPts val="600"/>
              </a:spcBef>
              <a:spcAft>
                <a:spcPts val="0"/>
              </a:spcAft>
              <a:buClr>
                <a:prstClr val="white"/>
              </a:buClr>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B05FCDCA-A5DE-40DF-8628-5949B193F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618" y="5662583"/>
            <a:ext cx="2923726" cy="1394392"/>
          </a:xfrm>
          <a:prstGeom prst="rect">
            <a:avLst/>
          </a:prstGeom>
        </p:spPr>
      </p:pic>
      <p:pic>
        <p:nvPicPr>
          <p:cNvPr id="14" name="Picture 13">
            <a:extLst>
              <a:ext uri="{FF2B5EF4-FFF2-40B4-BE49-F238E27FC236}">
                <a16:creationId xmlns:a16="http://schemas.microsoft.com/office/drawing/2014/main" id="{B50FD227-6E59-4063-A725-4406A49CFD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405" y="6085142"/>
            <a:ext cx="1948441" cy="593676"/>
          </a:xfrm>
          <a:prstGeom prst="rect">
            <a:avLst/>
          </a:prstGeom>
        </p:spPr>
      </p:pic>
      <p:sp>
        <p:nvSpPr>
          <p:cNvPr id="20" name="Title 1">
            <a:extLst>
              <a:ext uri="{FF2B5EF4-FFF2-40B4-BE49-F238E27FC236}">
                <a16:creationId xmlns:a16="http://schemas.microsoft.com/office/drawing/2014/main" id="{7A5AB26D-E49E-4870-9354-73D4870FE8EC}"/>
              </a:ext>
            </a:extLst>
          </p:cNvPr>
          <p:cNvSpPr txBox="1">
            <a:spLocks/>
          </p:cNvSpPr>
          <p:nvPr/>
        </p:nvSpPr>
        <p:spPr>
          <a:xfrm>
            <a:off x="-57556" y="5579079"/>
            <a:ext cx="6459507" cy="699206"/>
          </a:xfrm>
          <a:prstGeom prst="rect">
            <a:avLst/>
          </a:prstGeom>
        </p:spPr>
        <p:txBody>
          <a:bodyPr/>
          <a:lst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400" b="1" i="0" u="sng" strike="noStrike" kern="1200" cap="all" spc="0" normalizeH="0" baseline="0" noProof="0" dirty="0">
                <a:ln>
                  <a:noFill/>
                </a:ln>
                <a:solidFill>
                  <a:srgbClr val="063C59"/>
                </a:solidFill>
                <a:effectLst/>
                <a:uLnTx/>
                <a:uFillTx/>
                <a:latin typeface="Arial" charset="0"/>
                <a:ea typeface="Arial" charset="0"/>
                <a:cs typeface="Arial" charset="0"/>
              </a:rPr>
              <a:t>Presented by</a:t>
            </a:r>
          </a:p>
        </p:txBody>
      </p:sp>
      <p:pic>
        <p:nvPicPr>
          <p:cNvPr id="12" name="Picture 11" descr="Text&#10;&#10;Description automatically generated">
            <a:extLst>
              <a:ext uri="{FF2B5EF4-FFF2-40B4-BE49-F238E27FC236}">
                <a16:creationId xmlns:a16="http://schemas.microsoft.com/office/drawing/2014/main" id="{C7565FFA-F2A5-48E4-AD35-813FAA206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561" y="5928682"/>
            <a:ext cx="1791955" cy="907798"/>
          </a:xfrm>
          <a:prstGeom prst="rect">
            <a:avLst/>
          </a:prstGeom>
        </p:spPr>
      </p:pic>
      <p:sp>
        <p:nvSpPr>
          <p:cNvPr id="11" name="Date Placeholder 3">
            <a:extLst>
              <a:ext uri="{FF2B5EF4-FFF2-40B4-BE49-F238E27FC236}">
                <a16:creationId xmlns:a16="http://schemas.microsoft.com/office/drawing/2014/main" id="{C7C91550-0083-4C4B-9771-936E5A1597C0}"/>
              </a:ext>
            </a:extLst>
          </p:cNvPr>
          <p:cNvSpPr txBox="1">
            <a:spLocks/>
          </p:cNvSpPr>
          <p:nvPr/>
        </p:nvSpPr>
        <p:spPr>
          <a:xfrm>
            <a:off x="10393136" y="6356350"/>
            <a:ext cx="9134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1/10/23</a:t>
            </a:r>
          </a:p>
        </p:txBody>
      </p:sp>
      <p:sp>
        <p:nvSpPr>
          <p:cNvPr id="15" name="TextBox 14">
            <a:extLst>
              <a:ext uri="{FF2B5EF4-FFF2-40B4-BE49-F238E27FC236}">
                <a16:creationId xmlns:a16="http://schemas.microsoft.com/office/drawing/2014/main" id="{73B8D020-743C-449E-ACAB-6CF851EF0326}"/>
              </a:ext>
            </a:extLst>
          </p:cNvPr>
          <p:cNvSpPr txBox="1"/>
          <p:nvPr/>
        </p:nvSpPr>
        <p:spPr>
          <a:xfrm>
            <a:off x="939321" y="904017"/>
            <a:ext cx="11431494" cy="707886"/>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0A74DB"/>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0A74DB"/>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FC66903A-B71C-BEE9-4325-CBF2D641F5F8}"/>
              </a:ext>
            </a:extLst>
          </p:cNvPr>
          <p:cNvSpPr txBox="1">
            <a:spLocks/>
          </p:cNvSpPr>
          <p:nvPr/>
        </p:nvSpPr>
        <p:spPr>
          <a:xfrm>
            <a:off x="397243" y="1316953"/>
            <a:ext cx="10271203" cy="5065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600"/>
              </a:spcBef>
              <a:spcAft>
                <a:spcPts val="600"/>
              </a:spcAft>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0"/>
              </a:spcBef>
              <a:spcAft>
                <a:spcPts val="0"/>
              </a:spcAft>
              <a:buClr>
                <a:prstClr val="white"/>
              </a:buClr>
              <a:buNone/>
              <a:defRPr/>
            </a:pPr>
            <a:r>
              <a:rPr kumimoji="0" lang="en-US" sz="2000" b="1"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February 10  </a:t>
            </a:r>
            <a:r>
              <a:rPr kumimoji="0" lang="en-US" sz="20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 Preparing for Self-Assessment</a:t>
            </a:r>
          </a:p>
          <a:p>
            <a:pPr marL="457200" lvl="1" indent="0">
              <a:lnSpc>
                <a:spcPct val="100000"/>
              </a:lnSpc>
              <a:spcBef>
                <a:spcPts val="0"/>
              </a:spcBef>
              <a:spcAft>
                <a:spcPts val="0"/>
              </a:spcAft>
              <a:buClr>
                <a:prstClr val="white"/>
              </a:buClr>
              <a:buNone/>
              <a:defRPr/>
            </a:pPr>
            <a:endParaRPr kumimoji="0" lang="en-US" sz="2000" b="1"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endParaRPr>
          </a:p>
          <a:p>
            <a:pPr marL="457200" lvl="1" indent="0">
              <a:lnSpc>
                <a:spcPct val="100000"/>
              </a:lnSpc>
              <a:spcBef>
                <a:spcPts val="0"/>
              </a:spcBef>
              <a:spcAft>
                <a:spcPts val="0"/>
              </a:spcAft>
              <a:buClr>
                <a:prstClr val="white"/>
              </a:buClr>
              <a:buNone/>
              <a:defRPr/>
            </a:pPr>
            <a:r>
              <a:rPr kumimoji="0" lang="en-US" sz="2000" b="1"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February 24  </a:t>
            </a:r>
            <a:r>
              <a:rPr kumimoji="0" lang="en-US" sz="20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 System Security Plan and Plan of Action and Milestones Construction </a:t>
            </a:r>
          </a:p>
          <a:p>
            <a:pPr marL="457200" lvl="1" indent="0">
              <a:lnSpc>
                <a:spcPct val="100000"/>
              </a:lnSpc>
              <a:spcBef>
                <a:spcPts val="0"/>
              </a:spcBef>
              <a:spcAft>
                <a:spcPts val="0"/>
              </a:spcAft>
              <a:buClr>
                <a:prstClr val="white"/>
              </a:buClr>
              <a:buNone/>
              <a:defRPr/>
            </a:pPr>
            <a:endParaRPr kumimoji="0" lang="en-US" sz="20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endParaRPr>
          </a:p>
          <a:p>
            <a:pPr marL="457200" lvl="1" indent="0">
              <a:lnSpc>
                <a:spcPct val="100000"/>
              </a:lnSpc>
              <a:spcBef>
                <a:spcPts val="0"/>
              </a:spcBef>
              <a:spcAft>
                <a:spcPts val="0"/>
              </a:spcAft>
              <a:buClr>
                <a:prstClr val="white"/>
              </a:buClr>
              <a:buNone/>
              <a:defRPr/>
            </a:pPr>
            <a:r>
              <a:rPr kumimoji="0" lang="en-US" sz="2000" b="1"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March 10  </a:t>
            </a:r>
            <a:r>
              <a:rPr kumimoji="0" lang="en-US" sz="20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 Preparing for a Cyber Incident</a:t>
            </a:r>
          </a:p>
          <a:p>
            <a:pPr marL="457200" lvl="1" indent="0">
              <a:lnSpc>
                <a:spcPct val="100000"/>
              </a:lnSpc>
              <a:spcBef>
                <a:spcPts val="0"/>
              </a:spcBef>
              <a:spcAft>
                <a:spcPts val="0"/>
              </a:spcAft>
              <a:buClr>
                <a:prstClr val="white"/>
              </a:buClr>
              <a:buNone/>
              <a:defRPr/>
            </a:pPr>
            <a:endParaRPr kumimoji="0" lang="en-US" sz="20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endParaRPr>
          </a:p>
          <a:p>
            <a:pPr marL="457200" lvl="1" indent="0">
              <a:lnSpc>
                <a:spcPct val="100000"/>
              </a:lnSpc>
              <a:spcBef>
                <a:spcPts val="0"/>
              </a:spcBef>
              <a:spcAft>
                <a:spcPts val="0"/>
              </a:spcAft>
              <a:buClr>
                <a:prstClr val="white"/>
              </a:buClr>
              <a:buNone/>
              <a:defRPr/>
            </a:pPr>
            <a:r>
              <a:rPr kumimoji="0" lang="en-US" sz="2000" b="1"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March 24  </a:t>
            </a:r>
            <a:r>
              <a:rPr kumimoji="0" lang="en-US" sz="20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 Protecting the Data</a:t>
            </a:r>
          </a:p>
          <a:p>
            <a:pPr marL="457200" lvl="1" indent="0">
              <a:lnSpc>
                <a:spcPct val="100000"/>
              </a:lnSpc>
              <a:spcBef>
                <a:spcPts val="0"/>
              </a:spcBef>
              <a:spcAft>
                <a:spcPts val="0"/>
              </a:spcAft>
              <a:buClr>
                <a:prstClr val="white"/>
              </a:buClr>
              <a:buNone/>
              <a:defRPr/>
            </a:pPr>
            <a:endParaRPr kumimoji="0" lang="en-US" sz="2000" b="1"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endParaRPr>
          </a:p>
          <a:p>
            <a:pPr marL="457200" lvl="1" indent="0">
              <a:lnSpc>
                <a:spcPct val="100000"/>
              </a:lnSpc>
              <a:spcBef>
                <a:spcPts val="0"/>
              </a:spcBef>
              <a:spcAft>
                <a:spcPts val="0"/>
              </a:spcAft>
              <a:buClr>
                <a:prstClr val="white"/>
              </a:buClr>
              <a:buNone/>
              <a:defRPr/>
            </a:pPr>
            <a:r>
              <a:rPr kumimoji="0" lang="en-US" sz="2000" b="1"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April 14  </a:t>
            </a:r>
            <a:r>
              <a:rPr kumimoji="0" lang="en-US" sz="20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 The Forensic Record</a:t>
            </a:r>
          </a:p>
          <a:p>
            <a:pPr marL="457200" lvl="1" indent="0">
              <a:lnSpc>
                <a:spcPct val="100000"/>
              </a:lnSpc>
              <a:spcBef>
                <a:spcPts val="0"/>
              </a:spcBef>
              <a:spcAft>
                <a:spcPts val="0"/>
              </a:spcAft>
              <a:buClr>
                <a:prstClr val="white"/>
              </a:buClr>
              <a:buNone/>
              <a:defRPr/>
            </a:pPr>
            <a:endParaRPr kumimoji="0" lang="en-US" sz="20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endParaRPr>
          </a:p>
          <a:p>
            <a:pPr marL="457200" lvl="1" indent="0">
              <a:lnSpc>
                <a:spcPct val="100000"/>
              </a:lnSpc>
              <a:spcBef>
                <a:spcPts val="0"/>
              </a:spcBef>
              <a:spcAft>
                <a:spcPts val="0"/>
              </a:spcAft>
              <a:buClr>
                <a:prstClr val="white"/>
              </a:buClr>
              <a:buNone/>
              <a:defRPr/>
            </a:pPr>
            <a:r>
              <a:rPr kumimoji="0" lang="en-US" sz="2000" b="1"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April 28  </a:t>
            </a:r>
            <a:r>
              <a:rPr kumimoji="0" lang="en-US" sz="20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 Culture of Security</a:t>
            </a:r>
            <a:endParaRPr kumimoji="0" lang="en-US" sz="2000" b="0" i="0" u="none" strike="noStrike" kern="1200" cap="none" spc="0" normalizeH="0" baseline="0" noProof="0" dirty="0">
              <a:ln>
                <a:noFill/>
              </a:ln>
              <a:solidFill>
                <a:srgbClr val="434343"/>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1120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edc_logo_gray">
            <a:extLst>
              <a:ext uri="{FF2B5EF4-FFF2-40B4-BE49-F238E27FC236}">
                <a16:creationId xmlns:a16="http://schemas.microsoft.com/office/drawing/2014/main" id="{86976017-E92B-1E9A-AB25-9388D075A3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1876" y="114849"/>
            <a:ext cx="4708247" cy="1132375"/>
          </a:xfrm>
          <a:prstGeom prst="rect">
            <a:avLst/>
          </a:prstGeom>
          <a:noFill/>
          <a:ln>
            <a:noFill/>
          </a:ln>
        </p:spPr>
      </p:pic>
      <p:pic>
        <p:nvPicPr>
          <p:cNvPr id="12" name="Picture 11" descr="Text&#10;&#10;Description automatically generated">
            <a:extLst>
              <a:ext uri="{FF2B5EF4-FFF2-40B4-BE49-F238E27FC236}">
                <a16:creationId xmlns:a16="http://schemas.microsoft.com/office/drawing/2014/main" id="{A663BCDA-56F2-14D4-8710-8E48CEE2D609}"/>
              </a:ext>
            </a:extLst>
          </p:cNvPr>
          <p:cNvPicPr>
            <a:picLocks noChangeAspect="1"/>
          </p:cNvPicPr>
          <p:nvPr/>
        </p:nvPicPr>
        <p:blipFill rotWithShape="1">
          <a:blip r:embed="rId3">
            <a:extLst>
              <a:ext uri="{28A0092B-C50C-407E-A947-70E740481C1C}">
                <a14:useLocalDpi xmlns:a14="http://schemas.microsoft.com/office/drawing/2010/main" val="0"/>
              </a:ext>
            </a:extLst>
          </a:blip>
          <a:srcRect l="-1" t="5831" r="-2516" b="30233"/>
          <a:stretch/>
        </p:blipFill>
        <p:spPr bwMode="auto">
          <a:xfrm>
            <a:off x="5405364" y="1528175"/>
            <a:ext cx="6786636" cy="3376649"/>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43A55275-40B3-82B7-F847-D380CF2B6811}"/>
              </a:ext>
            </a:extLst>
          </p:cNvPr>
          <p:cNvSpPr txBox="1"/>
          <p:nvPr/>
        </p:nvSpPr>
        <p:spPr>
          <a:xfrm>
            <a:off x="0" y="1666674"/>
            <a:ext cx="5284444" cy="3979294"/>
          </a:xfrm>
          <a:prstGeom prst="rect">
            <a:avLst/>
          </a:prstGeom>
          <a:noFill/>
        </p:spPr>
        <p:txBody>
          <a:bodyPr wrap="square" rtlCol="0">
            <a:spAutoFit/>
          </a:bodyPr>
          <a:lstStyle/>
          <a:p>
            <a:pPr algn="ctr"/>
            <a:r>
              <a:rPr lang="en-US" sz="2400" b="1" u="sng" dirty="0">
                <a:solidFill>
                  <a:srgbClr val="660033"/>
                </a:solidFill>
                <a:effectLst/>
                <a:latin typeface="Arial" panose="020B0604020202020204" pitchFamily="34" charset="0"/>
                <a:ea typeface="Calibri" panose="020F0502020204030204" pitchFamily="34" charset="0"/>
                <a:cs typeface="Times New Roman" panose="02020603050405020304" pitchFamily="18" charset="0"/>
              </a:rPr>
              <a:t>Cybersecurity Matters!</a:t>
            </a:r>
          </a:p>
          <a:p>
            <a:pPr marL="0" marR="0" algn="ctr">
              <a:lnSpc>
                <a:spcPct val="107000"/>
              </a:lnSpc>
              <a:spcBef>
                <a:spcPts val="0"/>
              </a:spcBef>
              <a:spcAft>
                <a:spcPts val="0"/>
              </a:spcAft>
            </a:pPr>
            <a:r>
              <a:rPr lang="en-US" sz="1800"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rPr>
              <a:t>FOR DIVERSE AND SMALL BUSINESSES</a:t>
            </a:r>
          </a:p>
          <a:p>
            <a:pPr marL="0" marR="0" algn="ctr">
              <a:lnSpc>
                <a:spcPct val="107000"/>
              </a:lnSpc>
              <a:spcBef>
                <a:spcPts val="0"/>
              </a:spcBef>
              <a:spcAft>
                <a:spcPts val="0"/>
              </a:spcAft>
            </a:pPr>
            <a:endParaRPr lang="en-US" b="1" dirty="0">
              <a:solidFill>
                <a:srgbClr val="434343"/>
              </a:solidFill>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rPr>
              <a:t>Cybercrime is one of the most serious threats facing businesses today. The average hack incapacitates a company for four days and costs more than $3 million to fix.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660033"/>
                </a:solidFill>
                <a:effectLst/>
                <a:latin typeface="Arial" panose="020B0604020202020204" pitchFamily="34" charset="0"/>
                <a:ea typeface="Calibri" panose="020F0502020204030204" pitchFamily="34" charset="0"/>
                <a:cs typeface="Times New Roman" panose="02020603050405020304" pitchFamily="18" charset="0"/>
              </a:rPr>
              <a:t>WEDC wants to help.</a:t>
            </a:r>
            <a:r>
              <a:rPr lang="en-US" sz="1800" dirty="0">
                <a:solidFill>
                  <a:srgbClr val="660033"/>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3" name="TextBox 22">
            <a:extLst>
              <a:ext uri="{FF2B5EF4-FFF2-40B4-BE49-F238E27FC236}">
                <a16:creationId xmlns:a16="http://schemas.microsoft.com/office/drawing/2014/main" id="{8019F29C-2EF5-2657-9405-47D445BE43C0}"/>
              </a:ext>
            </a:extLst>
          </p:cNvPr>
          <p:cNvSpPr txBox="1"/>
          <p:nvPr/>
        </p:nvSpPr>
        <p:spPr>
          <a:xfrm>
            <a:off x="716070" y="5185775"/>
            <a:ext cx="10759857" cy="1851148"/>
          </a:xfrm>
          <a:prstGeom prst="rect">
            <a:avLst/>
          </a:prstGeom>
          <a:noFill/>
        </p:spPr>
        <p:txBody>
          <a:bodyPr wrap="square" rtlCol="0">
            <a:spAutoFit/>
          </a:bodyPr>
          <a:lstStyle/>
          <a:p>
            <a:pPr marL="0" marR="0" algn="ctr">
              <a:lnSpc>
                <a:spcPct val="107000"/>
              </a:lnSpc>
              <a:spcBef>
                <a:spcPts val="0"/>
              </a:spcBef>
              <a:spcAft>
                <a:spcPts val="0"/>
              </a:spcAft>
            </a:pPr>
            <a:r>
              <a:rPr lang="en-US" sz="1800"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rPr>
              <a:t>Matt Frost from the Wisconsin Procurement Institute provides a broad overview, key factors to consider, and three exercises over </a:t>
            </a:r>
            <a:r>
              <a:rPr lang="en-US" sz="1800" b="1"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rPr>
              <a:t>eleven short videos.</a:t>
            </a:r>
            <a:r>
              <a:rPr lang="en-US" sz="1800"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rPr>
              <a:t> These videos provide the basic knowledge necessary to make Diverse and small companies more secure.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i="1" dirty="0">
                <a:solidFill>
                  <a:srgbClr val="660033"/>
                </a:solidFill>
                <a:effectLst/>
                <a:latin typeface="Calibri" panose="020F0502020204030204" pitchFamily="34" charset="0"/>
                <a:ea typeface="Calibri" panose="020F0502020204030204" pitchFamily="34" charset="0"/>
                <a:cs typeface="Times New Roman" panose="02020603050405020304" pitchFamily="18" charset="0"/>
              </a:rPr>
              <a:t>Videos at</a:t>
            </a:r>
            <a:r>
              <a:rPr lang="en-US" sz="18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https://wedc.org/programs-and-resources/cybersecurity-matters/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73837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690E-79BD-45B4-167D-5028840B67A8}"/>
              </a:ext>
            </a:extLst>
          </p:cNvPr>
          <p:cNvSpPr>
            <a:spLocks noGrp="1"/>
          </p:cNvSpPr>
          <p:nvPr>
            <p:ph type="title"/>
          </p:nvPr>
        </p:nvSpPr>
        <p:spPr/>
        <p:txBody>
          <a:bodyPr/>
          <a:lstStyle/>
          <a:p>
            <a:r>
              <a:rPr lang="en-US" dirty="0">
                <a:solidFill>
                  <a:srgbClr val="063C59"/>
                </a:solidFill>
              </a:rPr>
              <a:t>New HUBZone Counties In WI: Jackson and Marinette </a:t>
            </a:r>
          </a:p>
        </p:txBody>
      </p:sp>
      <p:sp>
        <p:nvSpPr>
          <p:cNvPr id="3" name="Content Placeholder 2">
            <a:extLst>
              <a:ext uri="{FF2B5EF4-FFF2-40B4-BE49-F238E27FC236}">
                <a16:creationId xmlns:a16="http://schemas.microsoft.com/office/drawing/2014/main" id="{468FB186-3B77-26A9-BA06-03B1110A3CAE}"/>
              </a:ext>
            </a:extLst>
          </p:cNvPr>
          <p:cNvSpPr>
            <a:spLocks noGrp="1"/>
          </p:cNvSpPr>
          <p:nvPr>
            <p:ph idx="1"/>
          </p:nvPr>
        </p:nvSpPr>
        <p:spPr/>
        <p:txBody>
          <a:bodyPr/>
          <a:lstStyle/>
          <a:p>
            <a:r>
              <a:rPr lang="en-US" dirty="0"/>
              <a:t>Governor </a:t>
            </a:r>
            <a:r>
              <a:rPr lang="en-US" dirty="0" err="1"/>
              <a:t>Ever’s</a:t>
            </a:r>
            <a:r>
              <a:rPr lang="en-US" dirty="0"/>
              <a:t> application to the U.S. Small Business Administration for HUBZone status for Jackson and Marinette Counties was approved.</a:t>
            </a:r>
          </a:p>
          <a:p>
            <a:r>
              <a:rPr lang="en-US" dirty="0"/>
              <a:t>Join WPI in person for two events to learn more:</a:t>
            </a:r>
          </a:p>
          <a:p>
            <a:pPr lvl="1"/>
            <a:r>
              <a:rPr lang="en-US" dirty="0"/>
              <a:t>February 8 - </a:t>
            </a:r>
            <a:r>
              <a:rPr lang="en-US" dirty="0">
                <a:hlinkClick r:id="rId2"/>
              </a:rPr>
              <a:t>“Expanding Business Opportunities in Rural Wisconsin – Jackson County” </a:t>
            </a:r>
            <a:endParaRPr lang="en-US" dirty="0"/>
          </a:p>
          <a:p>
            <a:pPr lvl="1"/>
            <a:r>
              <a:rPr lang="en-US" dirty="0"/>
              <a:t>February 9 – </a:t>
            </a:r>
            <a:r>
              <a:rPr lang="en-US" dirty="0">
                <a:hlinkClick r:id="rId3"/>
              </a:rPr>
              <a:t>“Expanding Business Opportunities in Rural Wisconsin – Marinette County”</a:t>
            </a:r>
            <a:endParaRPr lang="en-US" dirty="0"/>
          </a:p>
        </p:txBody>
      </p:sp>
    </p:spTree>
    <p:extLst>
      <p:ext uri="{BB962C8B-B14F-4D97-AF65-F5344CB8AC3E}">
        <p14:creationId xmlns:p14="http://schemas.microsoft.com/office/powerpoint/2010/main" val="781577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665E-A10C-B8C2-3DCC-F9FB6B864B88}"/>
              </a:ext>
            </a:extLst>
          </p:cNvPr>
          <p:cNvSpPr>
            <a:spLocks noGrp="1"/>
          </p:cNvSpPr>
          <p:nvPr>
            <p:ph type="title"/>
          </p:nvPr>
        </p:nvSpPr>
        <p:spPr>
          <a:xfrm>
            <a:off x="496865" y="365125"/>
            <a:ext cx="11557349" cy="1325563"/>
          </a:xfrm>
        </p:spPr>
        <p:txBody>
          <a:bodyPr>
            <a:normAutofit/>
          </a:bodyPr>
          <a:lstStyle/>
          <a:p>
            <a:r>
              <a:rPr lang="en-US" dirty="0">
                <a:solidFill>
                  <a:srgbClr val="063C59"/>
                </a:solidFill>
              </a:rPr>
              <a:t>RUSD Construction Manager / General Contractor Meet and Greet</a:t>
            </a:r>
          </a:p>
        </p:txBody>
      </p:sp>
      <p:sp>
        <p:nvSpPr>
          <p:cNvPr id="3" name="Content Placeholder 2">
            <a:extLst>
              <a:ext uri="{FF2B5EF4-FFF2-40B4-BE49-F238E27FC236}">
                <a16:creationId xmlns:a16="http://schemas.microsoft.com/office/drawing/2014/main" id="{1688ED97-24AD-F0E5-A565-CA174CB5EECB}"/>
              </a:ext>
            </a:extLst>
          </p:cNvPr>
          <p:cNvSpPr>
            <a:spLocks noGrp="1"/>
          </p:cNvSpPr>
          <p:nvPr>
            <p:ph idx="1"/>
          </p:nvPr>
        </p:nvSpPr>
        <p:spPr>
          <a:xfrm>
            <a:off x="6575121" y="2055625"/>
            <a:ext cx="5479093" cy="3635723"/>
          </a:xfrm>
        </p:spPr>
        <p:txBody>
          <a:bodyPr>
            <a:normAutofit fontScale="92500"/>
          </a:bodyPr>
          <a:lstStyle/>
          <a:p>
            <a:r>
              <a:rPr lang="en-US" dirty="0"/>
              <a:t>Racine Unified School District (RUSD) is undertaking $595 million in construction projects. </a:t>
            </a:r>
          </a:p>
          <a:p>
            <a:r>
              <a:rPr lang="en-US" dirty="0"/>
              <a:t>Targeted Businesses are located in Racine, Kenosha, Walworth, Waukesha, and Milwaukee Counties</a:t>
            </a:r>
          </a:p>
          <a:p>
            <a:r>
              <a:rPr lang="en-US" dirty="0"/>
              <a:t>Bring you business cards and capabilities statements and be ready to meet and pitch!</a:t>
            </a:r>
          </a:p>
          <a:p>
            <a:endParaRPr lang="en-US" dirty="0"/>
          </a:p>
          <a:p>
            <a:pPr lvl="1"/>
            <a:endParaRPr lang="en-US" dirty="0"/>
          </a:p>
        </p:txBody>
      </p:sp>
      <p:pic>
        <p:nvPicPr>
          <p:cNvPr id="3074" name="Picture 2">
            <a:extLst>
              <a:ext uri="{FF2B5EF4-FFF2-40B4-BE49-F238E27FC236}">
                <a16:creationId xmlns:a16="http://schemas.microsoft.com/office/drawing/2014/main" id="{3E70406F-DD2D-DDD7-A6F0-60F7E1BEA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65" y="1910104"/>
            <a:ext cx="5976281" cy="16723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7FB8D8DB-7DDA-2107-738C-209C6F22D516}"/>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t="9786"/>
          <a:stretch>
            <a:fillRect/>
          </a:stretch>
        </p:blipFill>
        <p:spPr bwMode="auto">
          <a:xfrm>
            <a:off x="496866" y="3696323"/>
            <a:ext cx="5836624" cy="15668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7136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F1A3DD0-8EAC-EE48-BB1F-E77FBCB416D9}"/>
              </a:ext>
            </a:extLst>
          </p:cNvPr>
          <p:cNvSpPr txBox="1">
            <a:spLocks/>
          </p:cNvSpPr>
          <p:nvPr/>
        </p:nvSpPr>
        <p:spPr>
          <a:xfrm>
            <a:off x="-331033" y="216485"/>
            <a:ext cx="12854065" cy="1434589"/>
          </a:xfrm>
          <a:prstGeom prst="rect">
            <a:avLst/>
          </a:prstGeom>
        </p:spPr>
        <p:txBody>
          <a:bodyPr/>
          <a:lst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063C59"/>
                </a:solidFill>
                <a:effectLst/>
                <a:uLnTx/>
                <a:uFillTx/>
                <a:latin typeface="Arial" charset="0"/>
                <a:ea typeface="Arial" charset="0"/>
                <a:cs typeface="Arial" charset="0"/>
              </a:rPr>
              <a:t>Sales Opportunities Local with </a:t>
            </a: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063C59"/>
                </a:solidFill>
                <a:effectLst/>
                <a:uLnTx/>
                <a:uFillTx/>
                <a:latin typeface="Arial" charset="0"/>
                <a:ea typeface="Arial" charset="0"/>
                <a:cs typeface="Arial" charset="0"/>
              </a:rPr>
              <a:t>Government Agencies</a:t>
            </a:r>
          </a:p>
        </p:txBody>
      </p:sp>
      <p:sp>
        <p:nvSpPr>
          <p:cNvPr id="11" name="Date Placeholder 3">
            <a:extLst>
              <a:ext uri="{FF2B5EF4-FFF2-40B4-BE49-F238E27FC236}">
                <a16:creationId xmlns:a16="http://schemas.microsoft.com/office/drawing/2014/main" id="{C7C91550-0083-4C4B-9771-936E5A1597C0}"/>
              </a:ext>
            </a:extLst>
          </p:cNvPr>
          <p:cNvSpPr txBox="1">
            <a:spLocks/>
          </p:cNvSpPr>
          <p:nvPr/>
        </p:nvSpPr>
        <p:spPr>
          <a:xfrm>
            <a:off x="10393136" y="6356350"/>
            <a:ext cx="9134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1/10/23</a:t>
            </a:r>
          </a:p>
        </p:txBody>
      </p:sp>
      <p:sp>
        <p:nvSpPr>
          <p:cNvPr id="2" name="Title 1">
            <a:extLst>
              <a:ext uri="{FF2B5EF4-FFF2-40B4-BE49-F238E27FC236}">
                <a16:creationId xmlns:a16="http://schemas.microsoft.com/office/drawing/2014/main" id="{65B29A00-2B34-E940-DF17-5098B8B5A501}"/>
              </a:ext>
            </a:extLst>
          </p:cNvPr>
          <p:cNvSpPr txBox="1">
            <a:spLocks/>
          </p:cNvSpPr>
          <p:nvPr/>
        </p:nvSpPr>
        <p:spPr>
          <a:xfrm>
            <a:off x="-331033" y="1651074"/>
            <a:ext cx="12854065" cy="2043912"/>
          </a:xfrm>
          <a:prstGeom prst="rect">
            <a:avLst/>
          </a:prstGeom>
        </p:spPr>
        <p:txBody>
          <a:bodyPr/>
          <a:lst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chemeClr val="tx1"/>
                </a:solidFill>
                <a:effectLst/>
                <a:uLnTx/>
                <a:uFillTx/>
                <a:latin typeface="Arial" charset="0"/>
                <a:ea typeface="Arial" charset="0"/>
                <a:cs typeface="Arial" charset="0"/>
              </a:rPr>
              <a:t>January 19</a:t>
            </a: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Arial" charset="0"/>
                <a:ea typeface="Arial" charset="0"/>
                <a:cs typeface="Arial" charset="0"/>
              </a:rPr>
              <a:t>11:00 am - Noon</a:t>
            </a:r>
          </a:p>
        </p:txBody>
      </p:sp>
      <p:sp>
        <p:nvSpPr>
          <p:cNvPr id="7" name="TextBox 6">
            <a:extLst>
              <a:ext uri="{FF2B5EF4-FFF2-40B4-BE49-F238E27FC236}">
                <a16:creationId xmlns:a16="http://schemas.microsoft.com/office/drawing/2014/main" id="{FCBDB0A8-8AB9-0215-CA00-2996FDB47EA1}"/>
              </a:ext>
            </a:extLst>
          </p:cNvPr>
          <p:cNvSpPr txBox="1"/>
          <p:nvPr/>
        </p:nvSpPr>
        <p:spPr>
          <a:xfrm>
            <a:off x="995163" y="3627833"/>
            <a:ext cx="10201669" cy="553998"/>
          </a:xfrm>
          <a:prstGeom prst="rect">
            <a:avLst/>
          </a:prstGeom>
          <a:noFill/>
        </p:spPr>
        <p:txBody>
          <a:bodyPr wrap="square">
            <a:spAutoFit/>
          </a:bodyPr>
          <a:lstStyle/>
          <a:p>
            <a:pPr algn="ctr"/>
            <a:r>
              <a:rPr lang="en-US" sz="1600" b="0" i="0" dirty="0">
                <a:solidFill>
                  <a:srgbClr val="141827"/>
                </a:solidFill>
                <a:effectLst/>
                <a:latin typeface="Helvetica Neue"/>
              </a:rPr>
              <a:t>Madison Area Technical College, Commercial Avenue Campus</a:t>
            </a:r>
            <a:br>
              <a:rPr lang="en-US" sz="1400" dirty="0"/>
            </a:br>
            <a:r>
              <a:rPr lang="en-US" sz="1400" b="0" i="0" dirty="0">
                <a:solidFill>
                  <a:srgbClr val="141827"/>
                </a:solidFill>
                <a:effectLst/>
                <a:latin typeface="Helvetica Neue"/>
              </a:rPr>
              <a:t>2125 Commercial Avenue</a:t>
            </a:r>
            <a:r>
              <a:rPr lang="en-US" sz="1400" dirty="0">
                <a:solidFill>
                  <a:srgbClr val="141827"/>
                </a:solidFill>
                <a:latin typeface="Helvetica Neue"/>
              </a:rPr>
              <a:t>, </a:t>
            </a:r>
            <a:r>
              <a:rPr lang="en-US" sz="1400" b="0" i="0" dirty="0">
                <a:solidFill>
                  <a:srgbClr val="141827"/>
                </a:solidFill>
                <a:effectLst/>
                <a:latin typeface="Helvetica Neue"/>
              </a:rPr>
              <a:t>Room 242 | Madison, WI 53704</a:t>
            </a:r>
            <a:endParaRPr lang="en-US" sz="1400" dirty="0"/>
          </a:p>
        </p:txBody>
      </p:sp>
      <p:sp>
        <p:nvSpPr>
          <p:cNvPr id="9" name="TextBox 8">
            <a:extLst>
              <a:ext uri="{FF2B5EF4-FFF2-40B4-BE49-F238E27FC236}">
                <a16:creationId xmlns:a16="http://schemas.microsoft.com/office/drawing/2014/main" id="{27E41C68-A43D-590E-11AF-73EE60C9FA9B}"/>
              </a:ext>
            </a:extLst>
          </p:cNvPr>
          <p:cNvSpPr txBox="1"/>
          <p:nvPr/>
        </p:nvSpPr>
        <p:spPr>
          <a:xfrm>
            <a:off x="99819" y="4261620"/>
            <a:ext cx="11992356" cy="954107"/>
          </a:xfrm>
          <a:prstGeom prst="rect">
            <a:avLst/>
          </a:prstGeom>
          <a:noFill/>
        </p:spPr>
        <p:txBody>
          <a:bodyPr wrap="square">
            <a:spAutoFit/>
          </a:bodyPr>
          <a:lstStyle/>
          <a:p>
            <a:pPr algn="ctr"/>
            <a:r>
              <a:rPr lang="en-US" sz="1400" b="0" i="0" dirty="0">
                <a:solidFill>
                  <a:srgbClr val="141827"/>
                </a:solidFill>
                <a:effectLst/>
                <a:latin typeface="Helvetica Neue"/>
              </a:rPr>
              <a:t>Join Tondra Davis, Director, State of Wisconsin Supplier Diversity Program, and WPI staff to learn more about Wisconsin’s Supplier Diversity Program (SDP) for Minority, Woman and Service-Disabled Veteran owned businesses. She will share with us details about the certification process, how to leverage your certifications, and much more. As this is an in-person event, you will have the opportunity to discuss, ask questions and share information about your business with Ms. Davis. Last year certified businesses received a record $192 million.</a:t>
            </a:r>
            <a:endParaRPr lang="en-US" sz="1400" dirty="0"/>
          </a:p>
        </p:txBody>
      </p:sp>
      <p:cxnSp>
        <p:nvCxnSpPr>
          <p:cNvPr id="13" name="Straight Connector 12">
            <a:extLst>
              <a:ext uri="{FF2B5EF4-FFF2-40B4-BE49-F238E27FC236}">
                <a16:creationId xmlns:a16="http://schemas.microsoft.com/office/drawing/2014/main" id="{5B93E918-D44D-A32D-D2AA-54D16B608A7A}"/>
              </a:ext>
            </a:extLst>
          </p:cNvPr>
          <p:cNvCxnSpPr/>
          <p:nvPr/>
        </p:nvCxnSpPr>
        <p:spPr>
          <a:xfrm>
            <a:off x="719326" y="1651074"/>
            <a:ext cx="109728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EB9B2680-3AC3-0606-97C0-3A3BBF9023DD}"/>
              </a:ext>
            </a:extLst>
          </p:cNvPr>
          <p:cNvCxnSpPr/>
          <p:nvPr/>
        </p:nvCxnSpPr>
        <p:spPr>
          <a:xfrm>
            <a:off x="609598" y="3429000"/>
            <a:ext cx="10972800" cy="0"/>
          </a:xfrm>
          <a:prstGeom prst="line">
            <a:avLst/>
          </a:prstGeom>
          <a:ln w="28575"/>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F0217E07-47C0-9371-E57E-B7F6FB673409}"/>
              </a:ext>
            </a:extLst>
          </p:cNvPr>
          <p:cNvSpPr txBox="1"/>
          <p:nvPr/>
        </p:nvSpPr>
        <p:spPr>
          <a:xfrm>
            <a:off x="2881881" y="5296656"/>
            <a:ext cx="6428232" cy="584775"/>
          </a:xfrm>
          <a:prstGeom prst="rect">
            <a:avLst/>
          </a:prstGeom>
          <a:noFill/>
        </p:spPr>
        <p:txBody>
          <a:bodyPr wrap="square">
            <a:spAutoFit/>
          </a:bodyPr>
          <a:lstStyle/>
          <a:p>
            <a:pPr algn="ctr"/>
            <a:r>
              <a:rPr kumimoji="0" lang="en-US" sz="3200" b="1" i="0" u="none" strike="noStrike" kern="1200" cap="none" spc="0" normalizeH="0" baseline="0" noProof="0" dirty="0">
                <a:ln>
                  <a:noFill/>
                </a:ln>
                <a:solidFill>
                  <a:srgbClr val="FF0000"/>
                </a:solidFill>
                <a:effectLst/>
                <a:uLnTx/>
                <a:uFillTx/>
                <a:latin typeface="Arial" charset="0"/>
                <a:ea typeface="Arial" charset="0"/>
                <a:cs typeface="Arial" charset="0"/>
              </a:rPr>
              <a:t>wispro.org/events</a:t>
            </a:r>
            <a:endParaRPr lang="en-US" sz="3200" dirty="0"/>
          </a:p>
        </p:txBody>
      </p:sp>
    </p:spTree>
    <p:extLst>
      <p:ext uri="{BB962C8B-B14F-4D97-AF65-F5344CB8AC3E}">
        <p14:creationId xmlns:p14="http://schemas.microsoft.com/office/powerpoint/2010/main" val="380757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414CBEA-C587-4947-B9CA-C03C0793947F}"/>
              </a:ext>
            </a:extLst>
          </p:cNvPr>
          <p:cNvSpPr txBox="1">
            <a:spLocks/>
          </p:cNvSpPr>
          <p:nvPr/>
        </p:nvSpPr>
        <p:spPr>
          <a:xfrm>
            <a:off x="351519" y="351927"/>
            <a:ext cx="11520441" cy="621944"/>
          </a:xfrm>
          <a:prstGeom prst="rect">
            <a:avLst/>
          </a:prstGeom>
        </p:spPr>
        <p:txBody>
          <a:bodyPr/>
          <a:lst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063C59"/>
                </a:solidFill>
                <a:effectLst/>
                <a:uLnTx/>
                <a:uFillTx/>
                <a:latin typeface="Arial" charset="0"/>
                <a:ea typeface="Arial" charset="0"/>
                <a:cs typeface="Arial" charset="0"/>
              </a:rPr>
              <a:t>SURVEY</a:t>
            </a:r>
          </a:p>
        </p:txBody>
      </p:sp>
      <p:pic>
        <p:nvPicPr>
          <p:cNvPr id="5" name="Picture 4">
            <a:extLst>
              <a:ext uri="{FF2B5EF4-FFF2-40B4-BE49-F238E27FC236}">
                <a16:creationId xmlns:a16="http://schemas.microsoft.com/office/drawing/2014/main" id="{1CC2761D-67DF-3E49-8770-9315641A5447}"/>
              </a:ext>
            </a:extLst>
          </p:cNvPr>
          <p:cNvPicPr>
            <a:picLocks noChangeAspect="1"/>
          </p:cNvPicPr>
          <p:nvPr/>
        </p:nvPicPr>
        <p:blipFill rotWithShape="1">
          <a:blip r:embed="rId2"/>
          <a:srcRect r="32711" b="19174"/>
          <a:stretch/>
        </p:blipFill>
        <p:spPr>
          <a:xfrm>
            <a:off x="4831980" y="-268381"/>
            <a:ext cx="7391499" cy="7126382"/>
          </a:xfrm>
          <a:prstGeom prst="rect">
            <a:avLst/>
          </a:prstGeom>
        </p:spPr>
      </p:pic>
      <p:pic>
        <p:nvPicPr>
          <p:cNvPr id="3" name="Picture 2">
            <a:extLst>
              <a:ext uri="{FF2B5EF4-FFF2-40B4-BE49-F238E27FC236}">
                <a16:creationId xmlns:a16="http://schemas.microsoft.com/office/drawing/2014/main" id="{D6590720-48B7-A149-B363-0E64970A56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970" y="1327232"/>
            <a:ext cx="3295010" cy="4393346"/>
          </a:xfrm>
          <a:prstGeom prst="rect">
            <a:avLst/>
          </a:prstGeom>
        </p:spPr>
      </p:pic>
      <p:pic>
        <p:nvPicPr>
          <p:cNvPr id="9" name="Picture 8" descr="Text&#10;&#10;Description automatically generated">
            <a:extLst>
              <a:ext uri="{FF2B5EF4-FFF2-40B4-BE49-F238E27FC236}">
                <a16:creationId xmlns:a16="http://schemas.microsoft.com/office/drawing/2014/main" id="{2F2A6DD2-5CB3-4856-BF96-829B00DAE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09" y="5824753"/>
            <a:ext cx="1962637" cy="1000945"/>
          </a:xfrm>
          <a:prstGeom prst="rect">
            <a:avLst/>
          </a:prstGeom>
        </p:spPr>
      </p:pic>
      <p:sp>
        <p:nvSpPr>
          <p:cNvPr id="7" name="Date Placeholder 3">
            <a:extLst>
              <a:ext uri="{FF2B5EF4-FFF2-40B4-BE49-F238E27FC236}">
                <a16:creationId xmlns:a16="http://schemas.microsoft.com/office/drawing/2014/main" id="{2B5CD811-3006-4CD4-9F35-92E7FF28CD37}"/>
              </a:ext>
            </a:extLst>
          </p:cNvPr>
          <p:cNvSpPr txBox="1">
            <a:spLocks/>
          </p:cNvSpPr>
          <p:nvPr/>
        </p:nvSpPr>
        <p:spPr>
          <a:xfrm>
            <a:off x="11168744" y="6356350"/>
            <a:ext cx="93864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1/10/23</a:t>
            </a:r>
          </a:p>
        </p:txBody>
      </p:sp>
    </p:spTree>
    <p:extLst>
      <p:ext uri="{BB962C8B-B14F-4D97-AF65-F5344CB8AC3E}">
        <p14:creationId xmlns:p14="http://schemas.microsoft.com/office/powerpoint/2010/main" val="3805859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8430" y="4064219"/>
            <a:ext cx="6835140" cy="1574581"/>
          </a:xfrm>
        </p:spPr>
        <p:txBody>
          <a:bodyPr>
            <a:normAutofit fontScale="85000" lnSpcReduction="20000"/>
          </a:bodyPr>
          <a:lstStyle/>
          <a:p>
            <a:pPr marL="114300" lvl="0" indent="0" algn="ctr" defTabSz="457200">
              <a:lnSpc>
                <a:spcPct val="100000"/>
              </a:lnSpc>
              <a:spcBef>
                <a:spcPct val="20000"/>
              </a:spcBef>
              <a:spcAft>
                <a:spcPts val="0"/>
              </a:spcAft>
              <a:buClr>
                <a:srgbClr val="BC1C1C">
                  <a:lumMod val="75000"/>
                </a:srgbClr>
              </a:buClr>
              <a:buSzPct val="145000"/>
              <a:buNone/>
            </a:pPr>
            <a:r>
              <a:rPr lang="en-US" b="0" i="0" dirty="0">
                <a:solidFill>
                  <a:srgbClr val="141827"/>
                </a:solidFill>
                <a:effectLst/>
                <a:latin typeface="Helvetica Neue"/>
              </a:rPr>
              <a:t>This webinar is eligible for 1 CPE credit.</a:t>
            </a:r>
          </a:p>
          <a:p>
            <a:pPr marL="114300" lvl="0" indent="0" algn="ctr" defTabSz="457200">
              <a:lnSpc>
                <a:spcPct val="100000"/>
              </a:lnSpc>
              <a:spcBef>
                <a:spcPct val="20000"/>
              </a:spcBef>
              <a:spcAft>
                <a:spcPts val="0"/>
              </a:spcAft>
              <a:buClr>
                <a:srgbClr val="BC1C1C">
                  <a:lumMod val="75000"/>
                </a:srgbClr>
              </a:buClr>
              <a:buSzPct val="145000"/>
              <a:buNone/>
            </a:pPr>
            <a:r>
              <a:rPr lang="en-US" dirty="0">
                <a:solidFill>
                  <a:prstClr val="black"/>
                </a:solidFill>
                <a:latin typeface="Arial" panose="020B0604020202020204" pitchFamily="34" charset="0"/>
                <a:cs typeface="Arial" panose="020B0604020202020204" pitchFamily="34" charset="0"/>
              </a:rPr>
              <a:t>For a certificate of this credit please contact:</a:t>
            </a:r>
          </a:p>
          <a:p>
            <a:pPr marL="114300" lvl="0" indent="0" algn="ctr" defTabSz="457200">
              <a:lnSpc>
                <a:spcPct val="100000"/>
              </a:lnSpc>
              <a:spcBef>
                <a:spcPct val="20000"/>
              </a:spcBef>
              <a:spcAft>
                <a:spcPts val="0"/>
              </a:spcAft>
              <a:buClr>
                <a:srgbClr val="BC1C1C">
                  <a:lumMod val="75000"/>
                </a:srgbClr>
              </a:buClr>
              <a:buSzPct val="145000"/>
              <a:buNone/>
            </a:pPr>
            <a:r>
              <a:rPr lang="en-US" b="1" dirty="0">
                <a:solidFill>
                  <a:prstClr val="black"/>
                </a:solidFill>
                <a:latin typeface="Arial" panose="020B0604020202020204" pitchFamily="34" charset="0"/>
                <a:cs typeface="Arial" panose="020B0604020202020204" pitchFamily="34" charset="0"/>
              </a:rPr>
              <a:t>Caroline Boettcher</a:t>
            </a:r>
          </a:p>
          <a:p>
            <a:pPr marL="114300" lvl="0" indent="0" algn="ctr" defTabSz="457200">
              <a:lnSpc>
                <a:spcPct val="100000"/>
              </a:lnSpc>
              <a:spcBef>
                <a:spcPct val="20000"/>
              </a:spcBef>
              <a:spcAft>
                <a:spcPts val="0"/>
              </a:spcAft>
              <a:buClr>
                <a:srgbClr val="BC1C1C">
                  <a:lumMod val="75000"/>
                </a:srgbClr>
              </a:buClr>
              <a:buSzPct val="145000"/>
              <a:buNone/>
            </a:pPr>
            <a:r>
              <a:rPr lang="en-US" dirty="0">
                <a:solidFill>
                  <a:prstClr val="black"/>
                </a:solidFill>
                <a:latin typeface="Arial" panose="020B0604020202020204" pitchFamily="34" charset="0"/>
                <a:cs typeface="Arial" panose="020B0604020202020204" pitchFamily="34" charset="0"/>
                <a:hlinkClick r:id="rId2"/>
              </a:rPr>
              <a:t>carolineb@wispro.org</a:t>
            </a:r>
            <a:r>
              <a:rPr lang="en-US" dirty="0">
                <a:solidFill>
                  <a:prstClr val="black"/>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0785498C-EDEF-AC42-82E6-361F20880EB0}"/>
              </a:ext>
            </a:extLst>
          </p:cNvPr>
          <p:cNvSpPr txBox="1">
            <a:spLocks/>
          </p:cNvSpPr>
          <p:nvPr/>
        </p:nvSpPr>
        <p:spPr>
          <a:xfrm>
            <a:off x="351519" y="351927"/>
            <a:ext cx="11520441" cy="621944"/>
          </a:xfrm>
          <a:prstGeom prst="rect">
            <a:avLst/>
          </a:prstGeom>
        </p:spPr>
        <p:txBody>
          <a:bodyPr/>
          <a:lst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063C59"/>
                </a:solidFill>
                <a:effectLst/>
                <a:uLnTx/>
                <a:uFillTx/>
                <a:latin typeface="Arial" charset="0"/>
                <a:ea typeface="Arial" charset="0"/>
                <a:cs typeface="Arial" charset="0"/>
              </a:rPr>
              <a:t>CONTINUING PROFESSIONAL EDUCATION</a:t>
            </a:r>
          </a:p>
        </p:txBody>
      </p:sp>
      <p:pic>
        <p:nvPicPr>
          <p:cNvPr id="13" name="Picture 12">
            <a:extLst>
              <a:ext uri="{FF2B5EF4-FFF2-40B4-BE49-F238E27FC236}">
                <a16:creationId xmlns:a16="http://schemas.microsoft.com/office/drawing/2014/main" id="{B8396011-8123-8040-991B-8D478DF7EA8A}"/>
              </a:ext>
            </a:extLst>
          </p:cNvPr>
          <p:cNvPicPr>
            <a:picLocks noChangeAspect="1"/>
          </p:cNvPicPr>
          <p:nvPr/>
        </p:nvPicPr>
        <p:blipFill rotWithShape="1">
          <a:blip r:embed="rId3">
            <a:extLst>
              <a:ext uri="{28A0092B-C50C-407E-A947-70E740481C1C}">
                <a14:useLocalDpi xmlns:a14="http://schemas.microsoft.com/office/drawing/2010/main" val="0"/>
              </a:ext>
            </a:extLst>
          </a:blip>
          <a:srcRect t="15779" b="32888"/>
          <a:stretch/>
        </p:blipFill>
        <p:spPr>
          <a:xfrm>
            <a:off x="3620119" y="1402080"/>
            <a:ext cx="4951763" cy="2541905"/>
          </a:xfrm>
          <a:prstGeom prst="rect">
            <a:avLst/>
          </a:prstGeom>
        </p:spPr>
      </p:pic>
      <p:pic>
        <p:nvPicPr>
          <p:cNvPr id="9" name="Picture 8" descr="Text&#10;&#10;Description automatically generated">
            <a:extLst>
              <a:ext uri="{FF2B5EF4-FFF2-40B4-BE49-F238E27FC236}">
                <a16:creationId xmlns:a16="http://schemas.microsoft.com/office/drawing/2014/main" id="{5AEA094D-5221-4487-AC16-E0B7AED37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09" y="5824753"/>
            <a:ext cx="1962637" cy="1000945"/>
          </a:xfrm>
          <a:prstGeom prst="rect">
            <a:avLst/>
          </a:prstGeom>
        </p:spPr>
      </p:pic>
      <p:sp>
        <p:nvSpPr>
          <p:cNvPr id="7" name="Date Placeholder 3">
            <a:extLst>
              <a:ext uri="{FF2B5EF4-FFF2-40B4-BE49-F238E27FC236}">
                <a16:creationId xmlns:a16="http://schemas.microsoft.com/office/drawing/2014/main" id="{7DCDF8FD-AB05-4EE9-9626-D8667BFDD7F7}"/>
              </a:ext>
            </a:extLst>
          </p:cNvPr>
          <p:cNvSpPr txBox="1">
            <a:spLocks/>
          </p:cNvSpPr>
          <p:nvPr/>
        </p:nvSpPr>
        <p:spPr>
          <a:xfrm>
            <a:off x="10409464" y="6356350"/>
            <a:ext cx="8971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200" dirty="0">
                <a:solidFill>
                  <a:prstClr val="black"/>
                </a:solidFill>
                <a:latin typeface="Arial" panose="020B0604020202020204" pitchFamily="34" charset="0"/>
                <a:cs typeface="Arial" panose="020B0604020202020204" pitchFamily="34" charset="0"/>
              </a:rPr>
              <a:t>1/10/23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135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B7F0F8-9120-3503-8E42-AB4F633E292E}"/>
              </a:ext>
            </a:extLst>
          </p:cNvPr>
          <p:cNvPicPr>
            <a:picLocks noChangeAspect="1"/>
          </p:cNvPicPr>
          <p:nvPr/>
        </p:nvPicPr>
        <p:blipFill>
          <a:blip r:embed="rId2"/>
          <a:stretch>
            <a:fillRect/>
          </a:stretch>
        </p:blipFill>
        <p:spPr>
          <a:xfrm>
            <a:off x="0" y="0"/>
            <a:ext cx="12192000" cy="6712449"/>
          </a:xfrm>
          <a:prstGeom prst="rect">
            <a:avLst/>
          </a:prstGeom>
        </p:spPr>
      </p:pic>
    </p:spTree>
    <p:extLst>
      <p:ext uri="{BB962C8B-B14F-4D97-AF65-F5344CB8AC3E}">
        <p14:creationId xmlns:p14="http://schemas.microsoft.com/office/powerpoint/2010/main" val="3975587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80"/>
          <p:cNvSpPr txBox="1">
            <a:spLocks/>
          </p:cNvSpPr>
          <p:nvPr/>
        </p:nvSpPr>
        <p:spPr>
          <a:xfrm>
            <a:off x="1239773" y="647338"/>
            <a:ext cx="9712454" cy="5220937"/>
          </a:xfrm>
          <a:prstGeom prst="rect">
            <a:avLst/>
          </a:prstGeom>
          <a:solidFill>
            <a:srgbClr val="FFFFFF"/>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cap="all" dirty="0">
                <a:solidFill>
                  <a:srgbClr val="063C59"/>
                </a:solidFill>
                <a:latin typeface="Arial" panose="020B0604020202020204" pitchFamily="34" charset="0"/>
                <a:cs typeface="Arial" panose="020B0604020202020204" pitchFamily="34" charset="0"/>
              </a:rPr>
              <a:t>Presented By</a:t>
            </a:r>
            <a:br>
              <a:rPr lang="en-US" b="1" dirty="0">
                <a:solidFill>
                  <a:schemeClr val="tx1">
                    <a:lumMod val="85000"/>
                    <a:lumOff val="15000"/>
                  </a:schemeClr>
                </a:solidFill>
                <a:latin typeface="Arial" panose="020B0604020202020204" pitchFamily="34" charset="0"/>
                <a:cs typeface="Arial" panose="020B0604020202020204" pitchFamily="34" charset="0"/>
              </a:rPr>
            </a:br>
            <a:br>
              <a:rPr lang="en-US" sz="1400" b="1" dirty="0">
                <a:solidFill>
                  <a:schemeClr val="tx1">
                    <a:lumMod val="85000"/>
                    <a:lumOff val="15000"/>
                  </a:schemeClr>
                </a:solidFill>
                <a:latin typeface="Arial" panose="020B0604020202020204" pitchFamily="34" charset="0"/>
                <a:cs typeface="Arial" panose="020B0604020202020204" pitchFamily="34" charset="0"/>
              </a:rPr>
            </a:br>
            <a:r>
              <a:rPr lang="en-US" sz="2400" b="1" dirty="0">
                <a:solidFill>
                  <a:schemeClr val="tx1">
                    <a:lumMod val="85000"/>
                    <a:lumOff val="15000"/>
                  </a:schemeClr>
                </a:solidFill>
                <a:latin typeface="Arial" panose="020B0604020202020204" pitchFamily="34" charset="0"/>
                <a:cs typeface="Arial" panose="020B0604020202020204" pitchFamily="34" charset="0"/>
              </a:rPr>
              <a:t>Wisconsin Procurement Institute (WPI)</a:t>
            </a:r>
            <a:br>
              <a:rPr lang="en-US" sz="2400" b="1" dirty="0">
                <a:solidFill>
                  <a:prstClr val="black"/>
                </a:solidFill>
                <a:latin typeface="Arial" panose="020B0604020202020204" pitchFamily="34" charset="0"/>
                <a:cs typeface="Arial" panose="020B0604020202020204" pitchFamily="34" charset="0"/>
              </a:rPr>
            </a:br>
            <a:r>
              <a:rPr lang="en-US" sz="2000" dirty="0">
                <a:solidFill>
                  <a:srgbClr val="C00000"/>
                </a:solidFill>
                <a:latin typeface="Arial" panose="020B0604020202020204" pitchFamily="34" charset="0"/>
                <a:cs typeface="Arial" panose="020B0604020202020204" pitchFamily="34" charset="0"/>
                <a:hlinkClick r:id="rId2"/>
              </a:rPr>
              <a:t>www.wispro.org</a:t>
            </a:r>
            <a:r>
              <a:rPr lang="en-US" sz="2000" dirty="0">
                <a:solidFill>
                  <a:srgbClr val="C00000"/>
                </a:solidFill>
                <a:latin typeface="Arial" panose="020B0604020202020204" pitchFamily="34" charset="0"/>
                <a:cs typeface="Arial" panose="020B0604020202020204" pitchFamily="34" charset="0"/>
              </a:rPr>
              <a:t> </a:t>
            </a:r>
            <a:br>
              <a:rPr lang="en-US" sz="2400" b="1" dirty="0">
                <a:solidFill>
                  <a:srgbClr val="C00000"/>
                </a:solidFill>
                <a:latin typeface="Arial" panose="020B0604020202020204" pitchFamily="34" charset="0"/>
                <a:cs typeface="Arial" panose="020B0604020202020204" pitchFamily="34" charset="0"/>
              </a:rPr>
            </a:br>
            <a:endParaRPr lang="en-US" sz="4200" b="1" dirty="0">
              <a:solidFill>
                <a:schemeClr val="tx1">
                  <a:lumMod val="85000"/>
                  <a:lumOff val="15000"/>
                </a:schemeClr>
              </a:solidFill>
              <a:latin typeface="Arial" panose="020B0604020202020204" pitchFamily="34" charset="0"/>
              <a:cs typeface="Arial" panose="020B0604020202020204" pitchFamily="34" charset="0"/>
            </a:endParaRPr>
          </a:p>
          <a:p>
            <a:pPr algn="ctr"/>
            <a:r>
              <a:rPr lang="en-US" sz="5600" b="1" dirty="0">
                <a:solidFill>
                  <a:schemeClr val="tx1">
                    <a:lumMod val="85000"/>
                    <a:lumOff val="15000"/>
                  </a:schemeClr>
                </a:solidFill>
                <a:latin typeface="Arial" panose="020B0604020202020204" pitchFamily="34" charset="0"/>
                <a:cs typeface="Arial" panose="020B0604020202020204" pitchFamily="34" charset="0"/>
              </a:rPr>
              <a:t>Shane Mahaffy</a:t>
            </a:r>
          </a:p>
          <a:p>
            <a:pPr algn="ctr"/>
            <a:r>
              <a:rPr lang="en-US" sz="3800" b="1" dirty="0">
                <a:solidFill>
                  <a:schemeClr val="tx1">
                    <a:lumMod val="85000"/>
                    <a:lumOff val="15000"/>
                  </a:schemeClr>
                </a:solidFill>
                <a:latin typeface="Arial" panose="020B0604020202020204" pitchFamily="34" charset="0"/>
                <a:cs typeface="Arial" panose="020B0604020202020204" pitchFamily="34" charset="0"/>
              </a:rPr>
              <a:t>US Small Business Administration</a:t>
            </a:r>
          </a:p>
          <a:p>
            <a:pPr algn="ctr"/>
            <a:r>
              <a:rPr lang="en-US" sz="3600" dirty="0">
                <a:solidFill>
                  <a:schemeClr val="tx1">
                    <a:lumMod val="85000"/>
                    <a:lumOff val="15000"/>
                  </a:schemeClr>
                </a:solidFill>
                <a:latin typeface="Arial" panose="020B0604020202020204" pitchFamily="34" charset="0"/>
                <a:cs typeface="Arial" panose="020B0604020202020204" pitchFamily="34" charset="0"/>
              </a:rPr>
              <a:t>shane.mahaffy@sba.gov |</a:t>
            </a:r>
            <a:r>
              <a:rPr lang="en-US" sz="3600" dirty="0">
                <a:solidFill>
                  <a:srgbClr val="C00000"/>
                </a:solidFill>
                <a:latin typeface="Arial" panose="020B0604020202020204" pitchFamily="34" charset="0"/>
                <a:cs typeface="Arial" panose="020B0604020202020204" pitchFamily="34" charset="0"/>
              </a:rPr>
              <a:t> </a:t>
            </a:r>
            <a:r>
              <a:rPr lang="en-US" sz="3600" dirty="0">
                <a:solidFill>
                  <a:schemeClr val="tx1">
                    <a:lumMod val="85000"/>
                    <a:lumOff val="15000"/>
                  </a:schemeClr>
                </a:solidFill>
                <a:latin typeface="Arial" panose="020B0604020202020204" pitchFamily="34" charset="0"/>
                <a:cs typeface="Arial" panose="020B0604020202020204" pitchFamily="34" charset="0"/>
              </a:rPr>
              <a:t>414-297-3951</a:t>
            </a:r>
          </a:p>
          <a:p>
            <a:pPr algn="ctr"/>
            <a:endParaRPr lang="en-US" sz="3800" dirty="0">
              <a:solidFill>
                <a:schemeClr val="tx1">
                  <a:lumMod val="85000"/>
                  <a:lumOff val="15000"/>
                </a:schemeClr>
              </a:solidFill>
              <a:latin typeface="Arial" panose="020B0604020202020204" pitchFamily="34" charset="0"/>
              <a:cs typeface="Arial" panose="020B0604020202020204" pitchFamily="34" charset="0"/>
            </a:endParaRPr>
          </a:p>
          <a:p>
            <a:pPr algn="ctr"/>
            <a:r>
              <a:rPr lang="en-US" sz="5600" b="1" dirty="0">
                <a:solidFill>
                  <a:schemeClr val="tx1">
                    <a:lumMod val="85000"/>
                    <a:lumOff val="15000"/>
                  </a:schemeClr>
                </a:solidFill>
                <a:latin typeface="Arial" panose="020B0604020202020204" pitchFamily="34" charset="0"/>
                <a:cs typeface="Arial" panose="020B0604020202020204" pitchFamily="34" charset="0"/>
              </a:rPr>
              <a:t>Ben Blanc</a:t>
            </a:r>
          </a:p>
          <a:p>
            <a:pPr algn="ctr"/>
            <a:r>
              <a:rPr lang="en-US" sz="3800" b="1" dirty="0">
                <a:solidFill>
                  <a:schemeClr val="tx1">
                    <a:lumMod val="85000"/>
                    <a:lumOff val="15000"/>
                  </a:schemeClr>
                </a:solidFill>
                <a:latin typeface="Arial" panose="020B0604020202020204" pitchFamily="34" charset="0"/>
                <a:cs typeface="Arial" panose="020B0604020202020204" pitchFamily="34" charset="0"/>
              </a:rPr>
              <a:t>Wisconsin Procurement Institute</a:t>
            </a:r>
          </a:p>
          <a:p>
            <a:pPr algn="ctr"/>
            <a:r>
              <a:rPr lang="en-US" sz="3600" dirty="0">
                <a:solidFill>
                  <a:schemeClr val="tx1">
                    <a:lumMod val="85000"/>
                    <a:lumOff val="15000"/>
                  </a:schemeClr>
                </a:solidFill>
                <a:latin typeface="Arial" panose="020B0604020202020204" pitchFamily="34" charset="0"/>
                <a:cs typeface="Arial" panose="020B0604020202020204" pitchFamily="34" charset="0"/>
              </a:rPr>
              <a:t>benjaminb@wispro.org </a:t>
            </a:r>
            <a:r>
              <a:rPr lang="en-US" sz="3600">
                <a:solidFill>
                  <a:schemeClr val="tx1">
                    <a:lumMod val="85000"/>
                    <a:lumOff val="15000"/>
                  </a:schemeClr>
                </a:solidFill>
                <a:latin typeface="Arial" panose="020B0604020202020204" pitchFamily="34" charset="0"/>
                <a:cs typeface="Arial" panose="020B0604020202020204" pitchFamily="34" charset="0"/>
              </a:rPr>
              <a:t>| 414-270-3600</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a:p>
            <a:pPr algn="ctr"/>
            <a:endParaRPr lang="en-US" sz="1900" b="1" dirty="0">
              <a:solidFill>
                <a:schemeClr val="tx1">
                  <a:lumMod val="85000"/>
                  <a:lumOff val="15000"/>
                </a:schemeClr>
              </a:solidFill>
              <a:latin typeface="Arial" panose="020B0604020202020204" pitchFamily="34" charset="0"/>
              <a:cs typeface="Arial" panose="020B0604020202020204" pitchFamily="34" charset="0"/>
            </a:endParaRPr>
          </a:p>
          <a:p>
            <a:pPr algn="ctr"/>
            <a:endParaRPr lang="en-US" sz="2400" b="1" dirty="0">
              <a:solidFill>
                <a:schemeClr val="tx1">
                  <a:lumMod val="85000"/>
                  <a:lumOff val="15000"/>
                </a:schemeClr>
              </a:solidFill>
              <a:latin typeface="Arial" panose="020B0604020202020204" pitchFamily="34" charset="0"/>
              <a:cs typeface="Arial" panose="020B0604020202020204" pitchFamily="34" charset="0"/>
            </a:endParaRPr>
          </a:p>
          <a:p>
            <a:pPr algn="ctr"/>
            <a:endParaRPr lang="en-US" sz="2000" dirty="0">
              <a:solidFill>
                <a:schemeClr val="tx1">
                  <a:lumMod val="85000"/>
                  <a:lumOff val="15000"/>
                </a:schemeClr>
              </a:solidFill>
              <a:latin typeface="Arial" panose="020B0604020202020204" pitchFamily="34" charset="0"/>
              <a:cs typeface="Arial" panose="020B0604020202020204" pitchFamily="34" charset="0"/>
            </a:endParaRPr>
          </a:p>
          <a:p>
            <a:pPr algn="ctr"/>
            <a:r>
              <a:rPr lang="en-US" sz="2600" dirty="0">
                <a:solidFill>
                  <a:schemeClr val="tx1">
                    <a:lumMod val="85000"/>
                    <a:lumOff val="15000"/>
                  </a:schemeClr>
                </a:solidFill>
                <a:latin typeface="Arial" panose="020B0604020202020204" pitchFamily="34" charset="0"/>
                <a:cs typeface="Arial" panose="020B0604020202020204" pitchFamily="34" charset="0"/>
              </a:rPr>
              <a:t>10437 Innovation Drive Suite 320</a:t>
            </a:r>
            <a:br>
              <a:rPr lang="en-US" sz="2600" dirty="0">
                <a:solidFill>
                  <a:schemeClr val="tx1">
                    <a:lumMod val="85000"/>
                    <a:lumOff val="15000"/>
                  </a:schemeClr>
                </a:solidFill>
                <a:latin typeface="Arial" panose="020B0604020202020204" pitchFamily="34" charset="0"/>
                <a:cs typeface="Arial" panose="020B0604020202020204" pitchFamily="34" charset="0"/>
              </a:rPr>
            </a:br>
            <a:r>
              <a:rPr lang="en-US" sz="2600" dirty="0">
                <a:solidFill>
                  <a:schemeClr val="tx1">
                    <a:lumMod val="85000"/>
                    <a:lumOff val="15000"/>
                  </a:schemeClr>
                </a:solidFill>
                <a:latin typeface="Arial" panose="020B0604020202020204" pitchFamily="34" charset="0"/>
                <a:cs typeface="Arial" panose="020B0604020202020204" pitchFamily="34" charset="0"/>
              </a:rPr>
              <a:t>Milwaukee WI  53226</a:t>
            </a:r>
            <a:endParaRPr lang="en-US" sz="31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8CAE7C28-8174-4003-946D-43476F35C34E}"/>
              </a:ext>
            </a:extLst>
          </p:cNvPr>
          <p:cNvSpPr txBox="1">
            <a:spLocks/>
          </p:cNvSpPr>
          <p:nvPr/>
        </p:nvSpPr>
        <p:spPr>
          <a:xfrm>
            <a:off x="11168744" y="6356350"/>
            <a:ext cx="93864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1/10/23</a:t>
            </a:r>
          </a:p>
        </p:txBody>
      </p:sp>
    </p:spTree>
    <p:extLst>
      <p:ext uri="{BB962C8B-B14F-4D97-AF65-F5344CB8AC3E}">
        <p14:creationId xmlns:p14="http://schemas.microsoft.com/office/powerpoint/2010/main" val="1277498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76"/>
          <p:cNvSpPr txBox="1">
            <a:spLocks/>
          </p:cNvSpPr>
          <p:nvPr/>
        </p:nvSpPr>
        <p:spPr>
          <a:xfrm>
            <a:off x="352425" y="1803560"/>
            <a:ext cx="11487150" cy="27759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600" b="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Sign-up for our Newsletter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i="1"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Stay up-to-date with the latest WPI news and events.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5412" y="223719"/>
            <a:ext cx="3501176" cy="1377130"/>
          </a:xfrm>
          <a:prstGeom prst="rect">
            <a:avLst/>
          </a:prstGeom>
        </p:spPr>
      </p:pic>
      <p:sp>
        <p:nvSpPr>
          <p:cNvPr id="3" name="Rectangle 2"/>
          <p:cNvSpPr/>
          <p:nvPr/>
        </p:nvSpPr>
        <p:spPr>
          <a:xfrm>
            <a:off x="616052" y="4225591"/>
            <a:ext cx="1024199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1" u="none" strike="noStrike" kern="1200" cap="none" spc="0" normalizeH="0" baseline="0" noProof="0" dirty="0">
                <a:ln>
                  <a:noFill/>
                </a:ln>
                <a:effectLst/>
                <a:highlight>
                  <a:srgbClr val="C0C0C0"/>
                </a:highlight>
                <a:uLnTx/>
                <a:uFillTx/>
                <a:latin typeface="Arial" charset="0"/>
                <a:ea typeface="Arial" charset="0"/>
                <a:cs typeface="Arial" charset="0"/>
                <a:hlinkClick r:id="rId3"/>
              </a:rPr>
              <a:t>https://www.wispro.org/newsletter-signup/</a:t>
            </a:r>
            <a:endParaRPr kumimoji="0" lang="en-US" sz="3600" i="1" u="none" strike="noStrike" kern="1200" cap="none" spc="0" normalizeH="0" baseline="0" noProof="0" dirty="0">
              <a:ln>
                <a:noFill/>
              </a:ln>
              <a:effectLst/>
              <a:highlight>
                <a:srgbClr val="C0C0C0"/>
              </a:highlight>
              <a:uLnTx/>
              <a:uFillTx/>
              <a:latin typeface="Arial" charset="0"/>
              <a:ea typeface="Arial" charset="0"/>
              <a:cs typeface="Arial" charset="0"/>
            </a:endParaRPr>
          </a:p>
        </p:txBody>
      </p:sp>
      <p:pic>
        <p:nvPicPr>
          <p:cNvPr id="11" name="Picture 10" descr="Text&#10;&#10;Description automatically generated">
            <a:extLst>
              <a:ext uri="{FF2B5EF4-FFF2-40B4-BE49-F238E27FC236}">
                <a16:creationId xmlns:a16="http://schemas.microsoft.com/office/drawing/2014/main" id="{022F40F9-3CA1-4B55-98E7-94B8D5FA5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09" y="5824753"/>
            <a:ext cx="1962637" cy="1000945"/>
          </a:xfrm>
          <a:prstGeom prst="rect">
            <a:avLst/>
          </a:prstGeom>
        </p:spPr>
      </p:pic>
      <p:sp>
        <p:nvSpPr>
          <p:cNvPr id="10" name="Date Placeholder 3">
            <a:extLst>
              <a:ext uri="{FF2B5EF4-FFF2-40B4-BE49-F238E27FC236}">
                <a16:creationId xmlns:a16="http://schemas.microsoft.com/office/drawing/2014/main" id="{C131786D-E789-4770-BE13-27A7775AE109}"/>
              </a:ext>
            </a:extLst>
          </p:cNvPr>
          <p:cNvSpPr txBox="1">
            <a:spLocks/>
          </p:cNvSpPr>
          <p:nvPr/>
        </p:nvSpPr>
        <p:spPr>
          <a:xfrm>
            <a:off x="10409464" y="6356350"/>
            <a:ext cx="8971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200" dirty="0">
                <a:solidFill>
                  <a:prstClr val="black"/>
                </a:solidFill>
                <a:latin typeface="Arial" panose="020B0604020202020204" pitchFamily="34" charset="0"/>
                <a:cs typeface="Arial" panose="020B0604020202020204" pitchFamily="34" charset="0"/>
              </a:rPr>
              <a:t>1/10/23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7072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B5DB87-484D-4552-950D-48CC819B94C6}"/>
              </a:ext>
            </a:extLst>
          </p:cNvPr>
          <p:cNvPicPr>
            <a:picLocks noChangeAspect="1"/>
          </p:cNvPicPr>
          <p:nvPr/>
        </p:nvPicPr>
        <p:blipFill>
          <a:blip r:embed="rId2"/>
          <a:stretch>
            <a:fillRect/>
          </a:stretch>
        </p:blipFill>
        <p:spPr>
          <a:xfrm>
            <a:off x="9257102" y="3429000"/>
            <a:ext cx="2934898" cy="3150066"/>
          </a:xfrm>
          <a:prstGeom prst="rect">
            <a:avLst/>
          </a:prstGeom>
        </p:spPr>
      </p:pic>
      <p:sp>
        <p:nvSpPr>
          <p:cNvPr id="8" name="TextBox 7"/>
          <p:cNvSpPr txBox="1"/>
          <p:nvPr/>
        </p:nvSpPr>
        <p:spPr>
          <a:xfrm>
            <a:off x="306593" y="917766"/>
            <a:ext cx="4822830" cy="5447645"/>
          </a:xfrm>
          <a:prstGeom prst="rect">
            <a:avLst/>
          </a:prstGeom>
          <a:noFill/>
        </p:spPr>
        <p:txBody>
          <a:bodyPr wrap="square" rtlCol="0">
            <a:spAutoFit/>
          </a:bodyPr>
          <a:lstStyle/>
          <a:p>
            <a:pPr marL="228600" marR="0" lvl="0"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MILWAUKEE</a:t>
            </a:r>
          </a:p>
          <a:p>
            <a:pPr marL="685800" marR="0" lvl="2"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Technology Innovation Center</a:t>
            </a:r>
          </a:p>
          <a:p>
            <a:pPr marL="228600" marR="0" lvl="1" indent="-228600" algn="l" defTabSz="685797"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228600" marR="0" lvl="0"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MADISON</a:t>
            </a:r>
          </a:p>
          <a:p>
            <a:pPr marL="685800" marR="0" lvl="2"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FEED Kitchens</a:t>
            </a:r>
          </a:p>
          <a:p>
            <a:pPr marL="685800" marR="0" lvl="2"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Dane County Latino Chamber of Commerce</a:t>
            </a:r>
          </a:p>
          <a:p>
            <a:pPr marL="685800" marR="0" lvl="2"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Wisconsin Manufacturing Extension Partnership (WMEP)</a:t>
            </a:r>
          </a:p>
          <a:p>
            <a:pPr marL="685800" marR="0" lvl="2"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Madison Area Technical College (MATC)</a:t>
            </a:r>
          </a:p>
          <a:p>
            <a:pPr marL="228600" marR="0" lvl="1" indent="-228600" algn="l" defTabSz="685797"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228600" marR="0" lvl="0"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CAMP DOUGLAS</a:t>
            </a:r>
          </a:p>
          <a:p>
            <a:pPr marL="685800" marR="0" lvl="2"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Juneau County Economic Development Corporation (JCEDC)</a:t>
            </a:r>
          </a:p>
          <a:p>
            <a:pPr marL="228600" marR="0" lvl="1" indent="-228600" algn="l" defTabSz="685797"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228600" marR="0" lvl="0"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b="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FOND DU LAC</a:t>
            </a:r>
          </a:p>
          <a:p>
            <a:pPr marL="685800" lvl="1" indent="-228600" defTabSz="685797">
              <a:buFont typeface="Wingdings" pitchFamily="2" charset="2"/>
              <a:buChar char="§"/>
              <a:defRPr/>
            </a:pPr>
            <a:r>
              <a:rPr kumimoji="0" lang="en-US" sz="140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Envision Greater Fond du Lac</a:t>
            </a:r>
          </a:p>
          <a:p>
            <a:pPr marL="228600" marR="0" lvl="0" indent="-228600" algn="l" defTabSz="685797" rtl="0" eaLnBrk="1" fontAlgn="auto" latinLnBrk="0" hangingPunct="1">
              <a:lnSpc>
                <a:spcPct val="100000"/>
              </a:lnSpc>
              <a:spcBef>
                <a:spcPts val="0"/>
              </a:spcBef>
              <a:spcAft>
                <a:spcPts val="0"/>
              </a:spcAft>
              <a:buClrTx/>
              <a:buSzTx/>
              <a:buFont typeface="Wingdings" pitchFamily="2" charset="2"/>
              <a:buChar char="§"/>
              <a:tabLst/>
              <a:defRPr/>
            </a:pPr>
            <a:endParaRPr lang="en-US" sz="1400" i="1" dirty="0">
              <a:solidFill>
                <a:prstClr val="black">
                  <a:lumMod val="85000"/>
                  <a:lumOff val="15000"/>
                </a:prstClr>
              </a:solidFill>
              <a:latin typeface="Arial" panose="020B0604020202020204" pitchFamily="34" charset="0"/>
              <a:cs typeface="Arial" panose="020B0604020202020204" pitchFamily="34" charset="0"/>
            </a:endParaRPr>
          </a:p>
          <a:p>
            <a:pPr marL="228600" marR="0" lvl="0"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2000" b="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GREEN BAY </a:t>
            </a:r>
          </a:p>
          <a:p>
            <a:pPr marL="685800" lvl="1" indent="-228600" defTabSz="685797">
              <a:buFont typeface="Wingdings" pitchFamily="2" charset="2"/>
              <a:buChar char="§"/>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NWTC Startup Hub</a:t>
            </a:r>
            <a:b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endPar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228600" marR="0" lvl="0"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APPLETON</a:t>
            </a:r>
          </a:p>
          <a:p>
            <a:pPr marL="685800" marR="0" lvl="2"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Fox Valley Technical College </a:t>
            </a:r>
          </a:p>
          <a:p>
            <a:pPr marL="685800" marR="0" lvl="2" indent="-228600" algn="l" defTabSz="685797" rtl="0" eaLnBrk="1" fontAlgn="auto" latinLnBrk="0" hangingPunct="1">
              <a:lnSpc>
                <a:spcPct val="100000"/>
              </a:lnSpc>
              <a:spcBef>
                <a:spcPts val="0"/>
              </a:spcBef>
              <a:spcAft>
                <a:spcPts val="0"/>
              </a:spcAft>
              <a:buClrTx/>
              <a:buSzTx/>
              <a:buFont typeface="Wingdings" pitchFamily="2" charset="2"/>
              <a:buChar char="§"/>
              <a:tabLst/>
              <a:defRPr/>
            </a:pPr>
            <a:endPar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859AA6C3-313E-554B-B390-2F5887D38CC3}"/>
              </a:ext>
            </a:extLst>
          </p:cNvPr>
          <p:cNvSpPr txBox="1">
            <a:spLocks/>
          </p:cNvSpPr>
          <p:nvPr/>
        </p:nvSpPr>
        <p:spPr>
          <a:xfrm>
            <a:off x="306593" y="103983"/>
            <a:ext cx="10515600" cy="1325563"/>
          </a:xfrm>
          <a:prstGeom prst="rect">
            <a:avLst/>
          </a:prstGeom>
        </p:spPr>
        <p:txBody>
          <a:bodyPr/>
          <a:lstStyle>
            <a:lvl1pPr algn="l" defTabSz="914400" rtl="0" eaLnBrk="1" latinLnBrk="0" hangingPunct="1">
              <a:lnSpc>
                <a:spcPct val="90000"/>
              </a:lnSpc>
              <a:spcBef>
                <a:spcPct val="0"/>
              </a:spcBef>
              <a:buNone/>
              <a:defRPr sz="4400" b="1" kern="1200" cap="all" baseline="0">
                <a:solidFill>
                  <a:srgbClr val="C00000"/>
                </a:solidFill>
                <a:latin typeface="Corbel" panose="020B0503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all" spc="0" normalizeH="0" baseline="0" noProof="0" dirty="0">
                <a:ln>
                  <a:noFill/>
                </a:ln>
                <a:solidFill>
                  <a:srgbClr val="063C59"/>
                </a:solidFill>
                <a:effectLst/>
                <a:uLnTx/>
                <a:uFillTx/>
                <a:latin typeface="Arial" charset="0"/>
                <a:ea typeface="Arial" charset="0"/>
                <a:cs typeface="Arial" charset="0"/>
              </a:rPr>
              <a:t>WPI Office Locations</a:t>
            </a:r>
          </a:p>
        </p:txBody>
      </p:sp>
      <p:sp>
        <p:nvSpPr>
          <p:cNvPr id="11" name="TextBox 10">
            <a:extLst>
              <a:ext uri="{FF2B5EF4-FFF2-40B4-BE49-F238E27FC236}">
                <a16:creationId xmlns:a16="http://schemas.microsoft.com/office/drawing/2014/main" id="{4B465ECE-10D3-0B45-B722-64DD164E35EE}"/>
              </a:ext>
            </a:extLst>
          </p:cNvPr>
          <p:cNvSpPr txBox="1"/>
          <p:nvPr/>
        </p:nvSpPr>
        <p:spPr>
          <a:xfrm>
            <a:off x="5169107" y="766764"/>
            <a:ext cx="5240357" cy="7017306"/>
          </a:xfrm>
          <a:prstGeom prst="rect">
            <a:avLst/>
          </a:prstGeom>
          <a:noFill/>
        </p:spPr>
        <p:txBody>
          <a:bodyPr wrap="square" rtlCol="0">
            <a:spAutoFit/>
          </a:bodyPr>
          <a:lstStyle/>
          <a:p>
            <a:pPr marL="228600" marR="0" lvl="0" indent="-18288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OSHKOSH</a:t>
            </a:r>
          </a:p>
          <a:p>
            <a:pPr marL="685800" marR="0" lvl="2" indent="-18288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Fox Valley Technical College </a:t>
            </a:r>
          </a:p>
          <a:p>
            <a:pPr marL="685800" marR="0" lvl="2" indent="-18288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Greater Oshkosh Economic Development Corporation</a:t>
            </a:r>
            <a:b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endPar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228600" marR="0" lvl="0" indent="-18288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EAU CLAIRE</a:t>
            </a:r>
          </a:p>
          <a:p>
            <a:pPr marL="685800" marR="0" lvl="2" indent="-18288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Western Dairyland</a:t>
            </a:r>
            <a:b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endPar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228600" marR="0" lvl="0" indent="-18288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LADYSMITH</a:t>
            </a:r>
            <a:endParaRPr kumimoji="0" lang="en-US" b="1"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685800" marR="0" lvl="2" indent="-18288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Indianhead Community Action Agency</a:t>
            </a:r>
            <a:b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endPar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228600" marR="0" lvl="0" indent="-18288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RHINELANDER</a:t>
            </a:r>
            <a:endParaRPr kumimoji="0" lang="en-US" b="1"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685800" marR="0" lvl="2" indent="-18288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Nicolet Area Technical College</a:t>
            </a:r>
          </a:p>
          <a:p>
            <a:pPr marL="502920" marR="0" lvl="2" algn="l" defTabSz="685797" rtl="0" eaLnBrk="1" fontAlgn="auto" latinLnBrk="0" hangingPunct="1">
              <a:lnSpc>
                <a:spcPct val="100000"/>
              </a:lnSpc>
              <a:spcBef>
                <a:spcPts val="0"/>
              </a:spcBef>
              <a:spcAft>
                <a:spcPts val="0"/>
              </a:spcAft>
              <a:buClrTx/>
              <a:buSzTx/>
              <a:tabLst/>
              <a:defRPr/>
            </a:pPr>
            <a:endParaRPr lang="en-US" sz="1400" i="1" dirty="0">
              <a:solidFill>
                <a:prstClr val="black">
                  <a:lumMod val="85000"/>
                  <a:lumOff val="15000"/>
                </a:prstClr>
              </a:solidFill>
              <a:latin typeface="Arial" panose="020B0604020202020204" pitchFamily="34" charset="0"/>
              <a:cs typeface="Arial" panose="020B0604020202020204" pitchFamily="34" charset="0"/>
            </a:endParaRPr>
          </a:p>
          <a:p>
            <a:pPr marL="228600" marR="0" lvl="0" indent="-18288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ASHLAND</a:t>
            </a:r>
          </a:p>
          <a:p>
            <a:pPr marL="685800" marR="0" lvl="2" indent="-18288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Ashland Area Development Corporation </a:t>
            </a:r>
          </a:p>
          <a:p>
            <a:pPr marL="685800" marR="0" lvl="2" indent="-182880" algn="l" defTabSz="685797" rtl="0" eaLnBrk="1" fontAlgn="auto" latinLnBrk="0" hangingPunct="1">
              <a:lnSpc>
                <a:spcPct val="100000"/>
              </a:lnSpc>
              <a:spcBef>
                <a:spcPts val="0"/>
              </a:spcBef>
              <a:spcAft>
                <a:spcPts val="0"/>
              </a:spcAft>
              <a:buClrTx/>
              <a:buSzTx/>
              <a:buFont typeface="Wingdings" pitchFamily="2" charset="2"/>
              <a:buChar char="§"/>
              <a:tabLst/>
              <a:defRPr/>
            </a:pPr>
            <a:endPar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228600" marR="0" lvl="0"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FLORENCE</a:t>
            </a:r>
          </a:p>
          <a:p>
            <a:pPr marL="685800" marR="0" lvl="2"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Florence County Economic Development </a:t>
            </a:r>
          </a:p>
          <a:p>
            <a:pPr marL="228600" marR="0" lvl="0" indent="-228600" algn="l" defTabSz="685797" rtl="0" eaLnBrk="1" fontAlgn="auto" latinLnBrk="0" hangingPunct="1">
              <a:lnSpc>
                <a:spcPct val="100000"/>
              </a:lnSpc>
              <a:spcBef>
                <a:spcPts val="0"/>
              </a:spcBef>
              <a:spcAft>
                <a:spcPts val="0"/>
              </a:spcAft>
              <a:buClrTx/>
              <a:buSzTx/>
              <a:buFont typeface="Wingdings" pitchFamily="2" charset="2"/>
              <a:buChar char="§"/>
              <a:tabLst/>
              <a:defRPr/>
            </a:pPr>
            <a:endParaRPr kumimoji="0" lang="en-US" sz="1400" b="1"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228600" marR="0" lvl="0"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DOOR COUNTY</a:t>
            </a:r>
          </a:p>
          <a:p>
            <a:pPr marL="685800" marR="0" lvl="2"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NE WI Technical College </a:t>
            </a:r>
          </a:p>
          <a:p>
            <a:pPr marL="685800" lvl="2" indent="-228600" defTabSz="685797">
              <a:buFont typeface="Wingdings" pitchFamily="2" charset="2"/>
              <a:buChar char="§"/>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Door County Economic Development Corporation</a:t>
            </a:r>
          </a:p>
          <a:p>
            <a:pPr marL="685800" lvl="2" indent="-228600" defTabSz="685797">
              <a:buFont typeface="Wingdings" pitchFamily="2" charset="2"/>
              <a:buChar char="§"/>
              <a:defRPr/>
            </a:pPr>
            <a:endParaRPr lang="en-US" sz="1400" i="1" dirty="0">
              <a:solidFill>
                <a:prstClr val="black">
                  <a:lumMod val="85000"/>
                  <a:lumOff val="15000"/>
                </a:prstClr>
              </a:solidFill>
              <a:latin typeface="Arial" panose="020B0604020202020204" pitchFamily="34" charset="0"/>
              <a:cs typeface="Arial" panose="020B0604020202020204" pitchFamily="34" charset="0"/>
            </a:endParaRPr>
          </a:p>
          <a:p>
            <a:pPr marL="228600" marR="0" lvl="0"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SUPERIOR</a:t>
            </a:r>
          </a:p>
          <a:p>
            <a:pPr marL="685800" marR="0" lvl="2" indent="-228600" algn="l" defTabSz="685797"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Small Business Dev Center; UW Superior </a:t>
            </a:r>
          </a:p>
          <a:p>
            <a:pPr marL="685800" lvl="2" indent="-228600" defTabSz="685797">
              <a:buFont typeface="Wingdings" pitchFamily="2" charset="2"/>
              <a:buChar char="§"/>
              <a:defRPr/>
            </a:pPr>
            <a:endPar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685800" marR="0" lvl="2" indent="-228600" algn="l" defTabSz="685797" rtl="0" eaLnBrk="1" fontAlgn="auto" latinLnBrk="0" hangingPunct="1">
              <a:lnSpc>
                <a:spcPct val="100000"/>
              </a:lnSpc>
              <a:spcBef>
                <a:spcPts val="0"/>
              </a:spcBef>
              <a:spcAft>
                <a:spcPts val="0"/>
              </a:spcAft>
              <a:buClrTx/>
              <a:buSzTx/>
              <a:buFont typeface="Wingdings" pitchFamily="2" charset="2"/>
              <a:buChar char="§"/>
              <a:tabLst/>
              <a:defRPr/>
            </a:pPr>
            <a:endPar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685800" marR="0" lvl="2" indent="-228600" algn="l" defTabSz="685797" rtl="0" eaLnBrk="1" fontAlgn="auto" latinLnBrk="0" hangingPunct="1">
              <a:lnSpc>
                <a:spcPct val="100000"/>
              </a:lnSpc>
              <a:spcBef>
                <a:spcPts val="0"/>
              </a:spcBef>
              <a:spcAft>
                <a:spcPts val="0"/>
              </a:spcAft>
              <a:buClrTx/>
              <a:buSzTx/>
              <a:buFont typeface="Wingdings" pitchFamily="2" charset="2"/>
              <a:buChar char="§"/>
              <a:tabLst/>
              <a:defRPr/>
            </a:pPr>
            <a:endPar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502920" marR="0" lvl="2" indent="0" algn="l" defTabSz="685797"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342898" marR="0" lvl="0" indent="-342898" algn="l" defTabSz="68579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pic>
        <p:nvPicPr>
          <p:cNvPr id="9" name="Picture 8" descr="Text&#10;&#10;Description automatically generated">
            <a:extLst>
              <a:ext uri="{FF2B5EF4-FFF2-40B4-BE49-F238E27FC236}">
                <a16:creationId xmlns:a16="http://schemas.microsoft.com/office/drawing/2014/main" id="{5DAC0748-3F37-4E20-BE9A-01B91957A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19" y="6072181"/>
            <a:ext cx="1540821" cy="785819"/>
          </a:xfrm>
          <a:prstGeom prst="rect">
            <a:avLst/>
          </a:prstGeom>
        </p:spPr>
      </p:pic>
    </p:spTree>
    <p:extLst>
      <p:ext uri="{BB962C8B-B14F-4D97-AF65-F5344CB8AC3E}">
        <p14:creationId xmlns:p14="http://schemas.microsoft.com/office/powerpoint/2010/main" val="3122722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167663B-F379-AE44-9AB1-379885479910}"/>
              </a:ext>
            </a:extLst>
          </p:cNvPr>
          <p:cNvGrpSpPr/>
          <p:nvPr/>
        </p:nvGrpSpPr>
        <p:grpSpPr>
          <a:xfrm>
            <a:off x="765404" y="-209006"/>
            <a:ext cx="10514142" cy="7067006"/>
            <a:chOff x="0" y="-405779"/>
            <a:chExt cx="12068977" cy="8112077"/>
          </a:xfrm>
        </p:grpSpPr>
        <p:pic>
          <p:nvPicPr>
            <p:cNvPr id="8" name="Picture 7">
              <a:extLst>
                <a:ext uri="{FF2B5EF4-FFF2-40B4-BE49-F238E27FC236}">
                  <a16:creationId xmlns:a16="http://schemas.microsoft.com/office/drawing/2014/main" id="{E7BA977A-DC96-DC48-9B2F-0E9FA039CA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5779"/>
              <a:ext cx="12068977" cy="8112077"/>
            </a:xfrm>
            <a:prstGeom prst="rect">
              <a:avLst/>
            </a:prstGeom>
          </p:spPr>
        </p:pic>
        <p:sp>
          <p:nvSpPr>
            <p:cNvPr id="11" name="Oval 10">
              <a:extLst>
                <a:ext uri="{FF2B5EF4-FFF2-40B4-BE49-F238E27FC236}">
                  <a16:creationId xmlns:a16="http://schemas.microsoft.com/office/drawing/2014/main" id="{672C2C85-17E2-2241-A574-41E94D400DA5}"/>
                </a:ext>
              </a:extLst>
            </p:cNvPr>
            <p:cNvSpPr/>
            <p:nvPr/>
          </p:nvSpPr>
          <p:spPr>
            <a:xfrm>
              <a:off x="7121486" y="867579"/>
              <a:ext cx="683046" cy="33325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C919EEA-A925-7348-90F1-1A39CF088AAD}"/>
                </a:ext>
              </a:extLst>
            </p:cNvPr>
            <p:cNvSpPr txBox="1"/>
            <p:nvPr/>
          </p:nvSpPr>
          <p:spPr>
            <a:xfrm>
              <a:off x="3458992" y="4172028"/>
              <a:ext cx="3084724" cy="529936"/>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www.wispro.org</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Date Placeholder 3">
            <a:extLst>
              <a:ext uri="{FF2B5EF4-FFF2-40B4-BE49-F238E27FC236}">
                <a16:creationId xmlns:a16="http://schemas.microsoft.com/office/drawing/2014/main" id="{AB9BA61A-3195-468E-862A-377FBD07E7BE}"/>
              </a:ext>
            </a:extLst>
          </p:cNvPr>
          <p:cNvSpPr txBox="1">
            <a:spLocks/>
          </p:cNvSpPr>
          <p:nvPr/>
        </p:nvSpPr>
        <p:spPr>
          <a:xfrm>
            <a:off x="10409464" y="6356350"/>
            <a:ext cx="8971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200" dirty="0">
                <a:solidFill>
                  <a:prstClr val="black"/>
                </a:solidFill>
                <a:latin typeface="Arial" panose="020B0604020202020204" pitchFamily="34" charset="0"/>
                <a:cs typeface="Arial" panose="020B0604020202020204" pitchFamily="34" charset="0"/>
              </a:rPr>
              <a:t>1/10/23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E3400318-BC25-C8BF-D6A3-893CA2E95AAF}"/>
              </a:ext>
            </a:extLst>
          </p:cNvPr>
          <p:cNvPicPr>
            <a:picLocks noChangeAspect="1"/>
          </p:cNvPicPr>
          <p:nvPr/>
        </p:nvPicPr>
        <p:blipFill rotWithShape="1">
          <a:blip r:embed="rId3"/>
          <a:srcRect b="16396"/>
          <a:stretch/>
        </p:blipFill>
        <p:spPr>
          <a:xfrm>
            <a:off x="2568284" y="729841"/>
            <a:ext cx="6928054" cy="4420999"/>
          </a:xfrm>
          <a:prstGeom prst="rect">
            <a:avLst/>
          </a:prstGeom>
        </p:spPr>
      </p:pic>
    </p:spTree>
    <p:extLst>
      <p:ext uri="{BB962C8B-B14F-4D97-AF65-F5344CB8AC3E}">
        <p14:creationId xmlns:p14="http://schemas.microsoft.com/office/powerpoint/2010/main" val="577790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607B814-B978-AF44-8392-493048142B3E}"/>
              </a:ext>
            </a:extLst>
          </p:cNvPr>
          <p:cNvSpPr txBox="1">
            <a:spLocks/>
          </p:cNvSpPr>
          <p:nvPr/>
        </p:nvSpPr>
        <p:spPr>
          <a:xfrm>
            <a:off x="6689901" y="4535857"/>
            <a:ext cx="3674248"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bg1">
                    <a:lumMod val="65000"/>
                  </a:schemeClr>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endParaRPr lang="en-US" sz="1800" dirty="0">
              <a:solidFill>
                <a:schemeClr val="bg1"/>
              </a:solidFill>
            </a:endParaRPr>
          </a:p>
        </p:txBody>
      </p:sp>
    </p:spTree>
    <p:extLst>
      <p:ext uri="{BB962C8B-B14F-4D97-AF65-F5344CB8AC3E}">
        <p14:creationId xmlns:p14="http://schemas.microsoft.com/office/powerpoint/2010/main" val="2447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A38DC23FF0274AA91D6A6B20F8A40C" ma:contentTypeVersion="14" ma:contentTypeDescription="Create a new document." ma:contentTypeScope="" ma:versionID="daff6e2d43ae9171b938220e2ef48d73">
  <xsd:schema xmlns:xsd="http://www.w3.org/2001/XMLSchema" xmlns:xs="http://www.w3.org/2001/XMLSchema" xmlns:p="http://schemas.microsoft.com/office/2006/metadata/properties" xmlns:ns2="20bf9d87-891c-4c24-87dc-378b3e90d3d8" xmlns:ns3="98c7fee7-7dfd-4199-bd4d-3424b701d378" targetNamespace="http://schemas.microsoft.com/office/2006/metadata/properties" ma:root="true" ma:fieldsID="190ca05719f217ee64d83a3336033ddb" ns2:_="" ns3:_="">
    <xsd:import namespace="20bf9d87-891c-4c24-87dc-378b3e90d3d8"/>
    <xsd:import namespace="98c7fee7-7dfd-4199-bd4d-3424b701d37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ApprovedtoShare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bf9d87-891c-4c24-87dc-378b3e90d3d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0d89e06-35c5-4932-a1ac-990eabcdb58a}" ma:internalName="TaxCatchAll" ma:showField="CatchAllData" ma:web="20bf9d87-891c-4c24-87dc-378b3e90d3d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8c7fee7-7dfd-4199-bd4d-3424b701d37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e318be5-905f-424b-9650-10df24d9f2ad"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ApprovedtoShare_x003f_" ma:index="20" nillable="true" ma:displayName="Approved to Share?" ma:default="0" ma:format="Dropdown" ma:internalName="ApprovedtoShare_x003f_">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provedtoShare_x003f_ xmlns="98c7fee7-7dfd-4199-bd4d-3424b701d378">false</ApprovedtoShare_x003f_>
    <TaxCatchAll xmlns="20bf9d87-891c-4c24-87dc-378b3e90d3d8" xsi:nil="true"/>
    <lcf76f155ced4ddcb4097134ff3c332f xmlns="98c7fee7-7dfd-4199-bd4d-3424b701d37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6DBDE29-7EAF-44A0-8BA9-05C0A0D18AAF}"/>
</file>

<file path=customXml/itemProps2.xml><?xml version="1.0" encoding="utf-8"?>
<ds:datastoreItem xmlns:ds="http://schemas.openxmlformats.org/officeDocument/2006/customXml" ds:itemID="{028BD00D-3F6E-4A10-A761-72EC3FBC355A}"/>
</file>

<file path=customXml/itemProps3.xml><?xml version="1.0" encoding="utf-8"?>
<ds:datastoreItem xmlns:ds="http://schemas.openxmlformats.org/officeDocument/2006/customXml" ds:itemID="{8A847E84-51EC-4E83-B614-369510ABCF88}"/>
</file>

<file path=docProps/app.xml><?xml version="1.0" encoding="utf-8"?>
<Properties xmlns="http://schemas.openxmlformats.org/officeDocument/2006/extended-properties" xmlns:vt="http://schemas.openxmlformats.org/officeDocument/2006/docPropsVTypes">
  <TotalTime>0</TotalTime>
  <Words>4171</Words>
  <Application>Microsoft Office PowerPoint</Application>
  <PresentationFormat>Widescreen</PresentationFormat>
  <Paragraphs>584</Paragraphs>
  <Slides>58</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58</vt:i4>
      </vt:variant>
    </vt:vector>
  </HeadingPairs>
  <TitlesOfParts>
    <vt:vector size="71" baseType="lpstr">
      <vt:lpstr>Arial</vt:lpstr>
      <vt:lpstr>Berlin Sans FB</vt:lpstr>
      <vt:lpstr>Calibri</vt:lpstr>
      <vt:lpstr>Calibri Light</vt:lpstr>
      <vt:lpstr>Corbel</vt:lpstr>
      <vt:lpstr>Courier New</vt:lpstr>
      <vt:lpstr>Gill Sans</vt:lpstr>
      <vt:lpstr>Helvetica Neue</vt:lpstr>
      <vt:lpstr>Open Sans</vt:lpstr>
      <vt:lpstr>Source Sans Pro</vt:lpstr>
      <vt:lpstr>Times New Roman</vt:lpstr>
      <vt:lpstr>Wingdings</vt:lpstr>
      <vt:lpstr>Office Theme</vt:lpstr>
      <vt:lpstr>PowerPoint Presentation</vt:lpstr>
      <vt:lpstr>Webinar Etiquette</vt:lpstr>
      <vt:lpstr>PowerPoint Presentation</vt:lpstr>
      <vt:lpstr>ABOUT WPI Supporting the mission</vt:lpstr>
      <vt:lpstr>PowerPoint Presentation</vt:lpstr>
      <vt:lpstr>PowerPoint Presentation</vt:lpstr>
      <vt:lpstr>PowerPoint Presentation</vt:lpstr>
      <vt:lpstr>PowerPoint Presentation</vt:lpstr>
      <vt:lpstr>PowerPoint Presentation</vt:lpstr>
      <vt:lpstr>8(a) Business  Development Certification Program   Shane Mahaffy Lead Business Opportunity Specialist  </vt:lpstr>
      <vt:lpstr>Set-Aside for Certification Programs  and Socio-Economic Categories</vt:lpstr>
      <vt:lpstr>Wisconsin FY21 Small Business Contract Numbers</vt:lpstr>
      <vt:lpstr>8(a) Business Development Program</vt:lpstr>
      <vt:lpstr>Participation and Continued Eligibility</vt:lpstr>
      <vt:lpstr>Is the 8(a) Certification Appropriate for You?</vt:lpstr>
      <vt:lpstr>8(a) Program Expectations  </vt:lpstr>
      <vt:lpstr>When Should You Apply?</vt:lpstr>
      <vt:lpstr>Designated Socially Disadvantaged Criteria</vt:lpstr>
      <vt:lpstr>Economically Disadvantaged Requirements to Qualify</vt:lpstr>
      <vt:lpstr>8(a) Application Process</vt:lpstr>
      <vt:lpstr>Certification</vt:lpstr>
      <vt:lpstr>Know the Rules for 8(a) Certification</vt:lpstr>
      <vt:lpstr>How are we doing? Please take a minute to let us know</vt:lpstr>
      <vt:lpstr>PowerPoint Presentation</vt:lpstr>
      <vt:lpstr>   Locating 8(a) set aside opportunities  </vt:lpstr>
      <vt:lpstr>Locating 8(a) set aside opportunities</vt:lpstr>
      <vt:lpstr>Locating 8(a) set aside opportunities</vt:lpstr>
      <vt:lpstr>Locating 8(a) set aside opportunities</vt:lpstr>
      <vt:lpstr>Locating 8(a) set aside opportunities</vt:lpstr>
      <vt:lpstr>Locating 8(a) set aside opportunities</vt:lpstr>
      <vt:lpstr>Locating 8(a) set aside opportunities</vt:lpstr>
      <vt:lpstr>Locating 8(a) set aside opportunities</vt:lpstr>
      <vt:lpstr>Locating 8(a) set aside opportunities</vt:lpstr>
      <vt:lpstr>Locating 8(a) set aside opportunities</vt:lpstr>
      <vt:lpstr>Locating 8(a) set aside opportunities</vt:lpstr>
      <vt:lpstr>Locating 8(a) set aside opportunities</vt:lpstr>
      <vt:lpstr>Locating 8(a) set aside opportunities</vt:lpstr>
      <vt:lpstr>Locating 8(a) set aside opportunities</vt:lpstr>
      <vt:lpstr>   Marketing your 8(a) certified business  </vt:lpstr>
      <vt:lpstr>PowerPoint Presentation</vt:lpstr>
      <vt:lpstr>PowerPoint Presentation</vt:lpstr>
      <vt:lpstr>PowerPoint Presentation</vt:lpstr>
      <vt:lpstr>Develop a TARGETED Capabilities Statement </vt:lpstr>
      <vt:lpstr>PowerPoint Presentation</vt:lpstr>
      <vt:lpstr>Develop a TARGETED BUSINESS CARD</vt:lpstr>
      <vt:lpstr>Develop a Prepared VERBAL Introduction    of your business</vt:lpstr>
      <vt:lpstr>PowerPoint Presentation</vt:lpstr>
      <vt:lpstr>PowerPoint Presentation</vt:lpstr>
      <vt:lpstr>PowerPoint Presentation</vt:lpstr>
      <vt:lpstr>PowerPoint Presentation</vt:lpstr>
      <vt:lpstr>PowerPoint Presentation</vt:lpstr>
      <vt:lpstr>New HUBZone Counties In WI: Jackson and Marinette </vt:lpstr>
      <vt:lpstr>RUSD Construction Manager / General Contractor Meet and Greet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Laufenberg</dc:creator>
  <cp:lastModifiedBy>Jack Laufenberg</cp:lastModifiedBy>
  <cp:revision>1</cp:revision>
  <dcterms:created xsi:type="dcterms:W3CDTF">2023-02-03T17:58:01Z</dcterms:created>
  <dcterms:modified xsi:type="dcterms:W3CDTF">2023-02-03T17:58:49Z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0x01010022A38DC23FF0274AA91D6A6B20F8A40C</vt:lpwstr>
  </property>
</Properties>
</file>